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91" r:id="rId2"/>
    <p:sldId id="290" r:id="rId3"/>
    <p:sldId id="257" r:id="rId4"/>
    <p:sldId id="259" r:id="rId5"/>
    <p:sldId id="258" r:id="rId6"/>
    <p:sldId id="260" r:id="rId7"/>
    <p:sldId id="264" r:id="rId8"/>
    <p:sldId id="266" r:id="rId9"/>
    <p:sldId id="275" r:id="rId10"/>
    <p:sldId id="277" r:id="rId11"/>
    <p:sldId id="278" r:id="rId12"/>
    <p:sldId id="292" r:id="rId13"/>
    <p:sldId id="301" r:id="rId14"/>
    <p:sldId id="293" r:id="rId15"/>
    <p:sldId id="294" r:id="rId16"/>
    <p:sldId id="295" r:id="rId17"/>
    <p:sldId id="298" r:id="rId18"/>
    <p:sldId id="300" r:id="rId19"/>
    <p:sldId id="297" r:id="rId20"/>
    <p:sldId id="299" r:id="rId21"/>
    <p:sldId id="302" r:id="rId22"/>
  </p:sldIdLst>
  <p:sldSz cx="9144000" cy="6858000" type="screen4x3"/>
  <p:notesSz cx="6858000" cy="9144000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CC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hr-HR" noProof="0" smtClean="0"/>
              <a:t>Kliknite da biste uredili stil naslova matrice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noProof="0" smtClean="0"/>
              <a:t>Kliknite da biste uredili stil podnaslova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9693-527E-4E5F-B255-4690244142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F981-11EC-45AF-ADAF-3F121D0CC6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3FE4-AA49-487E-B185-442A093B35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4952-7BDD-4E44-BE6F-D34798483E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76725-D4F1-47C9-9597-E56727B462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9F0EB-5ADD-4669-A27A-91BEDDA835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3847-DA7A-4116-B374-5505FDE585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1B0E-837C-4E14-B264-CFE05A5F73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32F54-9B38-4666-B281-82F9BC2C31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AECFE-DEE5-4B2A-990A-7AFAC6D60C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E526-4DE8-488F-9B38-146F44CA3B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8033-CF9E-4836-A961-8EAC965745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36A9-E0C9-480E-AE79-B1E827F036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6E38-648F-441C-9495-EF1D72559A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2987-453C-4F34-851B-FD1AD8435E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8F8C-DE55-4E5D-A73A-3A21EBBDE3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3ABD466-1C03-4E28-8474-ECF6B6ED23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r/imgres?imgurl=http://www.os-skolara-hercegovac.skole.hr/upload/os-skolara-hercegovac/images/newsimg/2297/Image/dan%20dr%C5%BEavnosti.png&amp;imgrefurl=http://www.os-skolara-hercegovac.skole.hr/&amp;usg=__ldxG_3XB-NabiYHyyIH7FkSmxJc=&amp;h=400&amp;w=800&amp;sz=27&amp;hl=hr&amp;start=2&amp;zoom=1&amp;tbnid=lSqAX_RUfUGdYM:&amp;tbnh=72&amp;tbnw=143&amp;ei=pHOdToPZJM7GswaZpf27CQ&amp;prev=/images?q%3Dzastava%2Bhrvatske%26hl%3Dhr%26tbm%3Disch%26prmd%3Divns&amp;itbs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</a:t>
            </a:r>
            <a:r>
              <a:rPr lang="hr-HR" dirty="0" err="1" smtClean="0"/>
              <a:t>croatia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z="2800" dirty="0" smtClean="0"/>
              <a:t>Varaždin</a:t>
            </a:r>
            <a:endParaRPr lang="hr-HR" sz="28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333375"/>
            <a:ext cx="28654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b="1" smtClean="0"/>
              <a:t>Croatian diocese</a:t>
            </a:r>
            <a:r>
              <a:rPr lang="hr-HR" smtClean="0"/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773238"/>
            <a:ext cx="4392613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200" dirty="0" smtClean="0"/>
              <a:t>The majority of the population of the Republic of Croatia are Roman Catholic (76,6%), while other religions account for 12,3% (other Christian sects, Muslim, atheist,…).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r-HR" sz="2200" dirty="0" smtClean="0"/>
          </a:p>
        </p:txBody>
      </p:sp>
      <p:pic>
        <p:nvPicPr>
          <p:cNvPr id="12292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916113"/>
            <a:ext cx="2132012" cy="2171700"/>
          </a:xfrm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2211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4000" b="1" dirty="0" smtClean="0"/>
              <a:t>National </a:t>
            </a:r>
            <a:r>
              <a:rPr lang="hr-HR" sz="4000" b="1" dirty="0" err="1" smtClean="0"/>
              <a:t>holidays</a:t>
            </a:r>
            <a:r>
              <a:rPr lang="hr-HR" sz="4000" b="1" dirty="0" smtClean="0"/>
              <a:t> </a:t>
            </a:r>
            <a:br>
              <a:rPr lang="hr-HR" sz="4000" b="1" dirty="0" smtClean="0"/>
            </a:br>
            <a:r>
              <a:rPr lang="hr-HR" sz="4000" b="1" dirty="0" err="1" smtClean="0"/>
              <a:t>of</a:t>
            </a:r>
            <a:r>
              <a:rPr lang="hr-HR" sz="4000" b="1" dirty="0" smtClean="0"/>
              <a:t> </a:t>
            </a:r>
            <a:r>
              <a:rPr lang="hr-HR" sz="4000" b="1" dirty="0" err="1" smtClean="0"/>
              <a:t>Republic</a:t>
            </a:r>
            <a:r>
              <a:rPr lang="hr-HR" sz="4000" b="1" dirty="0" smtClean="0"/>
              <a:t> Croatia are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114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smtClean="0"/>
              <a:t>1st of January (New Year’s Day)</a:t>
            </a:r>
          </a:p>
          <a:p>
            <a:pPr eaLnBrk="1" hangingPunct="1">
              <a:defRPr/>
            </a:pPr>
            <a:r>
              <a:rPr lang="hr-HR" sz="2400" smtClean="0"/>
              <a:t>6th of January (Epiphani)</a:t>
            </a:r>
          </a:p>
          <a:p>
            <a:pPr eaLnBrk="1" hangingPunct="1">
              <a:defRPr/>
            </a:pPr>
            <a:r>
              <a:rPr lang="hr-HR" sz="2400" smtClean="0"/>
              <a:t>Easter and Easter Monday</a:t>
            </a:r>
          </a:p>
          <a:p>
            <a:pPr eaLnBrk="1" hangingPunct="1">
              <a:defRPr/>
            </a:pPr>
            <a:r>
              <a:rPr lang="hr-HR" sz="2400" smtClean="0"/>
              <a:t>1st of May (Labour Day)</a:t>
            </a:r>
          </a:p>
          <a:p>
            <a:pPr eaLnBrk="1" hangingPunct="1">
              <a:defRPr/>
            </a:pPr>
            <a:r>
              <a:rPr lang="hr-HR" sz="2400" smtClean="0"/>
              <a:t>22nd of June (Day of Antifascist Victory)</a:t>
            </a:r>
          </a:p>
          <a:p>
            <a:pPr eaLnBrk="1" hangingPunct="1">
              <a:defRPr/>
            </a:pPr>
            <a:r>
              <a:rPr lang="hr-HR" sz="2400" smtClean="0"/>
              <a:t>25th of June (Statehood Day)</a:t>
            </a:r>
          </a:p>
          <a:p>
            <a:pPr eaLnBrk="1" hangingPunct="1">
              <a:defRPr/>
            </a:pPr>
            <a:r>
              <a:rPr lang="hr-HR" sz="2400" smtClean="0"/>
              <a:t>5th of August (Homeland Thanks giving Day)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hr-HR" sz="2600" smtClean="0"/>
              <a:t>15th of August (the Assumption)</a:t>
            </a:r>
          </a:p>
          <a:p>
            <a:pPr eaLnBrk="1" hangingPunct="1">
              <a:defRPr/>
            </a:pPr>
            <a:r>
              <a:rPr lang="hr-HR" sz="2600" smtClean="0"/>
              <a:t>8th of October (I</a:t>
            </a:r>
            <a:r>
              <a:rPr lang="sr-Latn-RS" smtClean="0"/>
              <a:t>ndependence Day</a:t>
            </a:r>
            <a:r>
              <a:rPr lang="hr-HR" sz="2600" smtClean="0"/>
              <a:t>)</a:t>
            </a:r>
          </a:p>
          <a:p>
            <a:pPr eaLnBrk="1" hangingPunct="1">
              <a:defRPr/>
            </a:pPr>
            <a:r>
              <a:rPr lang="hr-HR" sz="2600" smtClean="0"/>
              <a:t>1st of Novembar (All Saint Day)</a:t>
            </a:r>
          </a:p>
          <a:p>
            <a:pPr eaLnBrk="1" hangingPunct="1">
              <a:defRPr/>
            </a:pPr>
            <a:r>
              <a:rPr lang="hr-HR" sz="2600" smtClean="0"/>
              <a:t>25th and 26th of December (Christmas holidays)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 smtClean="0"/>
              <a:t>Varaždin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484313"/>
            <a:ext cx="8351838" cy="44037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Varaždin</a:t>
            </a:r>
            <a:r>
              <a:rPr lang="en-US" dirty="0" smtClean="0"/>
              <a:t> is a town in northwestern Croatia located along the river</a:t>
            </a:r>
            <a:r>
              <a:rPr lang="hr-HR" dirty="0" smtClean="0"/>
              <a:t> </a:t>
            </a:r>
            <a:r>
              <a:rPr lang="hr-HR" dirty="0" err="1" smtClean="0"/>
              <a:t>called</a:t>
            </a:r>
            <a:r>
              <a:rPr lang="en-US" dirty="0" smtClean="0"/>
              <a:t> Drava and the center of </a:t>
            </a:r>
            <a:r>
              <a:rPr lang="en-US" dirty="0" err="1" smtClean="0"/>
              <a:t>Varaždin</a:t>
            </a:r>
            <a:r>
              <a:rPr lang="en-US" dirty="0" smtClean="0"/>
              <a:t> County</a:t>
            </a:r>
            <a:endParaRPr lang="hr-HR" dirty="0" smtClean="0"/>
          </a:p>
          <a:p>
            <a:pPr>
              <a:defRPr/>
            </a:pPr>
            <a:r>
              <a:rPr lang="en-US" dirty="0" smtClean="0"/>
              <a:t>It has 46,946 inhabitants and covers an area of 59.45 km</a:t>
            </a:r>
            <a:endParaRPr lang="hr-HR" dirty="0" smtClean="0"/>
          </a:p>
          <a:p>
            <a:pPr>
              <a:defRPr/>
            </a:pPr>
            <a:r>
              <a:rPr lang="hr-HR" dirty="0" smtClean="0"/>
              <a:t>It </a:t>
            </a:r>
            <a:r>
              <a:rPr lang="hr-HR" dirty="0" err="1" smtClean="0"/>
              <a:t>covers</a:t>
            </a:r>
            <a:r>
              <a:rPr lang="hr-HR" dirty="0" smtClean="0"/>
              <a:t> 10 </a:t>
            </a:r>
            <a:r>
              <a:rPr lang="hr-HR" dirty="0" err="1" smtClean="0"/>
              <a:t>settlements</a:t>
            </a:r>
            <a:r>
              <a:rPr lang="hr-HR" dirty="0" smtClean="0"/>
              <a:t> : </a:t>
            </a:r>
            <a:r>
              <a:rPr lang="hr-HR" dirty="0" err="1" smtClean="0"/>
              <a:t>Črnec</a:t>
            </a:r>
            <a:r>
              <a:rPr lang="hr-HR" dirty="0" smtClean="0"/>
              <a:t> </a:t>
            </a:r>
            <a:r>
              <a:rPr lang="hr-HR" dirty="0" err="1" smtClean="0"/>
              <a:t>Biškupečki</a:t>
            </a:r>
            <a:r>
              <a:rPr lang="hr-HR" dirty="0" smtClean="0"/>
              <a:t>, Donji </a:t>
            </a:r>
            <a:r>
              <a:rPr lang="hr-HR" dirty="0" err="1" smtClean="0"/>
              <a:t>Kućan</a:t>
            </a:r>
            <a:r>
              <a:rPr lang="hr-HR" dirty="0" smtClean="0"/>
              <a:t>, </a:t>
            </a:r>
            <a:r>
              <a:rPr lang="hr-HR" dirty="0" err="1" smtClean="0"/>
              <a:t>Gojanec</a:t>
            </a:r>
            <a:r>
              <a:rPr lang="hr-HR" dirty="0" smtClean="0"/>
              <a:t>, </a:t>
            </a:r>
            <a:r>
              <a:rPr lang="hr-HR" dirty="0" err="1" smtClean="0"/>
              <a:t>Hrašcica</a:t>
            </a:r>
            <a:r>
              <a:rPr lang="hr-HR" dirty="0" smtClean="0"/>
              <a:t>, </a:t>
            </a:r>
            <a:r>
              <a:rPr lang="hr-HR" dirty="0" err="1" smtClean="0"/>
              <a:t>Jalkovec</a:t>
            </a:r>
            <a:r>
              <a:rPr lang="hr-HR" dirty="0" smtClean="0"/>
              <a:t>, </a:t>
            </a:r>
            <a:r>
              <a:rPr lang="hr-HR" dirty="0" err="1" smtClean="0"/>
              <a:t>Kućan</a:t>
            </a:r>
            <a:r>
              <a:rPr lang="hr-HR" dirty="0" smtClean="0"/>
              <a:t> Marof, Poljana </a:t>
            </a:r>
            <a:r>
              <a:rPr lang="hr-HR" dirty="0" err="1" smtClean="0"/>
              <a:t>Biškupečka</a:t>
            </a:r>
            <a:r>
              <a:rPr lang="hr-HR" dirty="0" smtClean="0"/>
              <a:t> i </a:t>
            </a:r>
            <a:r>
              <a:rPr lang="hr-HR" dirty="0" err="1" smtClean="0"/>
              <a:t>Zbelava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 err="1" smtClean="0"/>
              <a:t>Economy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most developed branches of the industry are nutrition (</a:t>
            </a:r>
            <a:r>
              <a:rPr lang="en-US" dirty="0" err="1" smtClean="0"/>
              <a:t>Vindija</a:t>
            </a:r>
            <a:r>
              <a:rPr lang="en-US" dirty="0" smtClean="0"/>
              <a:t>, </a:t>
            </a:r>
            <a:r>
              <a:rPr lang="en-US" dirty="0" err="1" smtClean="0"/>
              <a:t>Koka</a:t>
            </a:r>
            <a:r>
              <a:rPr lang="en-US" dirty="0" smtClean="0"/>
              <a:t>), construction (Road, </a:t>
            </a:r>
            <a:r>
              <a:rPr lang="en-US" dirty="0" err="1" smtClean="0"/>
              <a:t>Zagorje-tehnobeton</a:t>
            </a:r>
            <a:r>
              <a:rPr lang="en-US" dirty="0" smtClean="0"/>
              <a:t>, Hid</a:t>
            </a:r>
            <a:r>
              <a:rPr lang="hr-HR" dirty="0" smtClean="0"/>
              <a:t>ro</a:t>
            </a:r>
            <a:r>
              <a:rPr lang="en-US" dirty="0" err="1" smtClean="0"/>
              <a:t>ing</a:t>
            </a:r>
            <a:r>
              <a:rPr lang="en-US" dirty="0" smtClean="0"/>
              <a:t>), textile (</a:t>
            </a:r>
            <a:r>
              <a:rPr lang="en-US" dirty="0" err="1" smtClean="0"/>
              <a:t>Varteks</a:t>
            </a:r>
            <a:r>
              <a:rPr lang="en-US" dirty="0" smtClean="0"/>
              <a:t>, VIS), metalworking (MIV) and woodworking</a:t>
            </a:r>
            <a:r>
              <a:rPr lang="hr-HR" dirty="0" smtClean="0"/>
              <a:t>(</a:t>
            </a:r>
            <a:r>
              <a:rPr lang="hr-HR" dirty="0" err="1" smtClean="0"/>
              <a:t>Mundus</a:t>
            </a:r>
            <a:r>
              <a:rPr lang="hr-HR" dirty="0" smtClean="0"/>
              <a:t>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 err="1" smtClean="0"/>
              <a:t>Architecture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sights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biggest monument of </a:t>
            </a:r>
            <a:r>
              <a:rPr lang="en-US" dirty="0" err="1" smtClean="0"/>
              <a:t>Varaždin</a:t>
            </a:r>
            <a:r>
              <a:rPr lang="en-US" dirty="0" smtClean="0"/>
              <a:t> is the Old Town fortress, and today it houses the </a:t>
            </a:r>
            <a:r>
              <a:rPr lang="en-US" dirty="0" err="1" smtClean="0"/>
              <a:t>Varaždin</a:t>
            </a:r>
            <a:r>
              <a:rPr lang="en-US" dirty="0" smtClean="0"/>
              <a:t> City Museum</a:t>
            </a:r>
          </a:p>
          <a:p>
            <a:pPr marL="0" indent="0">
              <a:buFontTx/>
              <a:buNone/>
              <a:defRPr/>
            </a:pPr>
            <a:endParaRPr lang="hr-HR" dirty="0" smtClean="0"/>
          </a:p>
          <a:p>
            <a:pPr marL="0" indent="0">
              <a:buFontTx/>
              <a:buNone/>
              <a:defRPr/>
            </a:pPr>
            <a:endParaRPr lang="hr-HR" dirty="0"/>
          </a:p>
          <a:p>
            <a:pPr marL="0" indent="0">
              <a:buFontTx/>
              <a:buNone/>
              <a:defRPr/>
            </a:pPr>
            <a:endParaRPr lang="hr-HR" dirty="0" smtClean="0"/>
          </a:p>
          <a:p>
            <a:pPr marL="0" indent="0">
              <a:buFontTx/>
              <a:buNone/>
              <a:defRPr/>
            </a:pPr>
            <a:endParaRPr lang="hr-HR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644900"/>
            <a:ext cx="3313112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268413"/>
            <a:ext cx="8362950" cy="4751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b="1" dirty="0" smtClean="0"/>
              <a:t>V</a:t>
            </a:r>
            <a:r>
              <a:rPr lang="en-US" b="1" dirty="0" err="1" smtClean="0"/>
              <a:t>araždin</a:t>
            </a:r>
            <a:r>
              <a:rPr lang="en-US" b="1" dirty="0" smtClean="0"/>
              <a:t> has many churches and monasteries, and some of them are:</a:t>
            </a:r>
            <a:endParaRPr lang="hr-HR" b="1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76500"/>
            <a:ext cx="21939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TekstniOkvir 3"/>
          <p:cNvSpPr txBox="1">
            <a:spLocks noChangeArrowheads="1"/>
          </p:cNvSpPr>
          <p:nvPr/>
        </p:nvSpPr>
        <p:spPr bwMode="auto">
          <a:xfrm>
            <a:off x="808038" y="5516563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Varaždinska </a:t>
            </a:r>
            <a:r>
              <a:rPr lang="hr-HR" dirty="0" err="1" smtClean="0"/>
              <a:t>cathedral</a:t>
            </a:r>
            <a:endParaRPr lang="hr-HR" dirty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46350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kstniOkvir 4"/>
          <p:cNvSpPr txBox="1">
            <a:spLocks noChangeArrowheads="1"/>
          </p:cNvSpPr>
          <p:nvPr/>
        </p:nvSpPr>
        <p:spPr bwMode="auto">
          <a:xfrm>
            <a:off x="3924300" y="4140200"/>
            <a:ext cx="136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/>
              <a:t>Sv. Nikole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141663"/>
            <a:ext cx="2754313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TekstniOkvir 5"/>
          <p:cNvSpPr txBox="1">
            <a:spLocks noChangeArrowheads="1"/>
          </p:cNvSpPr>
          <p:nvPr/>
        </p:nvSpPr>
        <p:spPr bwMode="auto">
          <a:xfrm>
            <a:off x="6659563" y="5402263"/>
            <a:ext cx="187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Franjevački </a:t>
            </a:r>
            <a:r>
              <a:rPr lang="hr-HR" dirty="0" err="1" smtClean="0"/>
              <a:t>monastery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121024" cy="282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kstniOkvir 1"/>
          <p:cNvSpPr txBox="1">
            <a:spLocks noChangeArrowheads="1"/>
          </p:cNvSpPr>
          <p:nvPr/>
        </p:nvSpPr>
        <p:spPr bwMode="auto">
          <a:xfrm>
            <a:off x="971550" y="3789363"/>
            <a:ext cx="1728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Uršulinski </a:t>
            </a:r>
            <a:r>
              <a:rPr lang="hr-HR" dirty="0" err="1" smtClean="0"/>
              <a:t>monastery</a:t>
            </a:r>
            <a:endParaRPr lang="hr-HR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07" y="566632"/>
            <a:ext cx="174169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kstniOkvir 2"/>
          <p:cNvSpPr txBox="1">
            <a:spLocks noChangeArrowheads="1"/>
          </p:cNvSpPr>
          <p:nvPr/>
        </p:nvSpPr>
        <p:spPr bwMode="auto">
          <a:xfrm>
            <a:off x="3476134" y="3781425"/>
            <a:ext cx="2393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Kapucinski </a:t>
            </a:r>
            <a:r>
              <a:rPr lang="hr-HR" dirty="0" err="1" smtClean="0"/>
              <a:t>monastery</a:t>
            </a:r>
            <a:endParaRPr lang="hr-H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71" y="4717243"/>
            <a:ext cx="2657872" cy="199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kstniOkvir 3"/>
          <p:cNvSpPr txBox="1">
            <a:spLocks noChangeArrowheads="1"/>
          </p:cNvSpPr>
          <p:nvPr/>
        </p:nvSpPr>
        <p:spPr bwMode="auto">
          <a:xfrm>
            <a:off x="107950" y="537210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/>
              <a:t>Sv. </a:t>
            </a:r>
            <a:r>
              <a:rPr lang="hr-HR" dirty="0" err="1"/>
              <a:t>Florijana</a:t>
            </a:r>
            <a:endParaRPr lang="hr-HR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49844"/>
            <a:ext cx="2126274" cy="282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TekstniOkvir 4"/>
          <p:cNvSpPr txBox="1">
            <a:spLocks noChangeArrowheads="1"/>
          </p:cNvSpPr>
          <p:nvPr/>
        </p:nvSpPr>
        <p:spPr bwMode="auto">
          <a:xfrm>
            <a:off x="6659563" y="5300663"/>
            <a:ext cx="1982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 err="1" smtClean="0"/>
              <a:t>Orthodox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/>
              <a:t>Sv. Đorđa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Varaždin</a:t>
            </a:r>
            <a:r>
              <a:rPr lang="en-US" dirty="0" smtClean="0"/>
              <a:t> also has a Croatian National Theater based on projects by Vienna architects </a:t>
            </a:r>
            <a:r>
              <a:rPr lang="en-US" dirty="0" err="1" smtClean="0"/>
              <a:t>Fellner</a:t>
            </a:r>
            <a:r>
              <a:rPr lang="en-US" dirty="0" smtClean="0"/>
              <a:t> and </a:t>
            </a:r>
            <a:r>
              <a:rPr lang="en-US" dirty="0" err="1" smtClean="0"/>
              <a:t>Helmer</a:t>
            </a:r>
            <a:r>
              <a:rPr lang="en-US" dirty="0" smtClean="0"/>
              <a:t>, famous theater builders in Central Europe.</a:t>
            </a:r>
            <a:endParaRPr lang="hr-HR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221163"/>
            <a:ext cx="410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Varazdin</a:t>
            </a:r>
            <a:r>
              <a:rPr lang="en-US" dirty="0" smtClean="0"/>
              <a:t> has a lot of hotels and apartments such as Hotel </a:t>
            </a:r>
            <a:r>
              <a:rPr lang="en-US" dirty="0" err="1" smtClean="0"/>
              <a:t>Turist</a:t>
            </a:r>
            <a:r>
              <a:rPr lang="en-US" dirty="0" smtClean="0"/>
              <a:t>, Hotel </a:t>
            </a:r>
            <a:r>
              <a:rPr lang="en-US" dirty="0" err="1" smtClean="0"/>
              <a:t>Varaždin</a:t>
            </a:r>
            <a:r>
              <a:rPr lang="en-US" dirty="0" smtClean="0"/>
              <a:t>, Hotel </a:t>
            </a:r>
            <a:r>
              <a:rPr lang="en-US" dirty="0" err="1" smtClean="0"/>
              <a:t>Istra</a:t>
            </a:r>
            <a:r>
              <a:rPr lang="en-US" dirty="0" smtClean="0"/>
              <a:t>, Apartments </a:t>
            </a:r>
            <a:r>
              <a:rPr lang="en-US" dirty="0" err="1" smtClean="0"/>
              <a:t>Maltar</a:t>
            </a:r>
            <a:r>
              <a:rPr lang="en-US" dirty="0" smtClean="0"/>
              <a:t> and others.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From famous cultural events, </a:t>
            </a:r>
            <a:r>
              <a:rPr lang="en-US" dirty="0" err="1" smtClean="0"/>
              <a:t>Varazdin</a:t>
            </a:r>
            <a:r>
              <a:rPr lang="en-US" dirty="0" smtClean="0"/>
              <a:t> Baroque Evenings, </a:t>
            </a:r>
            <a:r>
              <a:rPr lang="en-US" dirty="0" err="1" smtClean="0"/>
              <a:t>Špancirfest</a:t>
            </a:r>
            <a:r>
              <a:rPr lang="en-US" dirty="0" smtClean="0"/>
              <a:t>, Trash Film Festival and other cultural events are held in </a:t>
            </a:r>
            <a:r>
              <a:rPr lang="en-US" dirty="0" err="1" smtClean="0"/>
              <a:t>Varaždin</a:t>
            </a:r>
            <a:r>
              <a:rPr lang="en-US" dirty="0" smtClean="0"/>
              <a:t>.</a:t>
            </a:r>
            <a:endParaRPr lang="vi-VN" dirty="0" smtClean="0"/>
          </a:p>
          <a:p>
            <a:pPr>
              <a:defRPr/>
            </a:pPr>
            <a:r>
              <a:rPr lang="en-US" dirty="0" smtClean="0"/>
              <a:t>Cultural and historical attractions of </a:t>
            </a:r>
            <a:r>
              <a:rPr lang="en-US" dirty="0" err="1" smtClean="0"/>
              <a:t>Varazdin</a:t>
            </a:r>
            <a:r>
              <a:rPr lang="en-US" dirty="0" smtClean="0"/>
              <a:t> are </a:t>
            </a:r>
            <a:r>
              <a:rPr lang="en-US" dirty="0" err="1" smtClean="0"/>
              <a:t>Purgar</a:t>
            </a:r>
            <a:r>
              <a:rPr lang="en-US" dirty="0" smtClean="0"/>
              <a:t> or </a:t>
            </a:r>
            <a:r>
              <a:rPr lang="en-US" dirty="0" err="1" smtClean="0"/>
              <a:t>Varazdin</a:t>
            </a:r>
            <a:r>
              <a:rPr lang="en-US" dirty="0" smtClean="0"/>
              <a:t> Civil Guard.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 err="1" smtClean="0"/>
              <a:t>Festivals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4000" b="1" smtClean="0"/>
              <a:t>Croatia is a country </a:t>
            </a:r>
            <a:r>
              <a:rPr lang="hr-HR" sz="4000" b="1" smtClean="0"/>
              <a:t/>
            </a:r>
            <a:br>
              <a:rPr lang="hr-HR" sz="4000" b="1" smtClean="0"/>
            </a:br>
            <a:r>
              <a:rPr lang="sr-Latn-RS" sz="4000" b="1" smtClean="0"/>
              <a:t>in </a:t>
            </a:r>
            <a:r>
              <a:rPr lang="hr-HR" sz="4000" b="1" smtClean="0"/>
              <a:t>the </a:t>
            </a:r>
            <a:r>
              <a:rPr lang="sr-Latn-RS" sz="4000" b="1" smtClean="0"/>
              <a:t>southern Europe</a:t>
            </a:r>
            <a:endParaRPr lang="hr-HR" sz="4000" b="1" smtClean="0"/>
          </a:p>
        </p:txBody>
      </p:sp>
      <p:pic>
        <p:nvPicPr>
          <p:cNvPr id="40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565400"/>
            <a:ext cx="4038600" cy="4114800"/>
          </a:xfrm>
        </p:spPr>
      </p:pic>
      <p:pic>
        <p:nvPicPr>
          <p:cNvPr id="410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412875"/>
            <a:ext cx="4824413" cy="2697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 err="1" smtClean="0"/>
              <a:t>Education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There are seven elementary schools, 12 secondary schools, several faculties and a center for education of children with special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kstniOkvir 1"/>
          <p:cNvSpPr txBox="1">
            <a:spLocks noChangeArrowheads="1"/>
          </p:cNvSpPr>
          <p:nvPr/>
        </p:nvSpPr>
        <p:spPr bwMode="auto">
          <a:xfrm>
            <a:off x="2051050" y="2852738"/>
            <a:ext cx="5400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 dirty="0" err="1" smtClean="0"/>
              <a:t>Thank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for </a:t>
            </a:r>
            <a:r>
              <a:rPr lang="hr-HR" sz="4000" dirty="0" err="1" smtClean="0"/>
              <a:t>attention</a:t>
            </a:r>
            <a:r>
              <a:rPr lang="hr-HR" sz="4000" smtClean="0"/>
              <a:t>!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/>
              <a:t>CROATIA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242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hr-HR" sz="18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18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  <a:p>
            <a:pPr eaLnBrk="1" hangingPunct="1">
              <a:lnSpc>
                <a:spcPct val="90000"/>
              </a:lnSpc>
              <a:defRPr/>
            </a:pPr>
            <a:endParaRPr lang="hr-HR" sz="200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484313"/>
            <a:ext cx="3195638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Croatia is a medium-size European country.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Its position is both central European and Mediterranean, as well as Pannonian-Adriatic.</a:t>
            </a:r>
          </a:p>
        </p:txBody>
      </p:sp>
      <p:pic>
        <p:nvPicPr>
          <p:cNvPr id="5125" name="Picture 5" descr="karta_hrvat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48244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/>
              <a:t>CROATIA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229600" cy="3455988"/>
          </a:xfrm>
        </p:spPr>
        <p:txBody>
          <a:bodyPr/>
          <a:lstStyle/>
          <a:p>
            <a:pPr eaLnBrk="1" hangingPunct="1">
              <a:defRPr/>
            </a:pPr>
            <a:r>
              <a:rPr lang="hr-HR" sz="3000" dirty="0" smtClean="0"/>
              <a:t>Republic of Croatia is proclaimed on 25th of June 1991. It is our Statehood Day.</a:t>
            </a:r>
          </a:p>
          <a:p>
            <a:pPr eaLnBrk="1" hangingPunct="1">
              <a:defRPr/>
            </a:pPr>
            <a:r>
              <a:rPr lang="hr-HR" sz="3000" dirty="0" smtClean="0"/>
              <a:t>Croatia is defined as a unitary and  indivisible democratic and social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mtClean="0"/>
              <a:t>CROATIAN NATIONAL FLAG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10600" cy="2800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400" smtClean="0"/>
              <a:t>Croatian National flag is a red-white-blue tricolor with the historic Croatian chequered coat of arms (25 red and white fields) and stylized crown with  five smaller shields featuring coats of arms.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smtClean="0"/>
              <a:t>The red-white chequered coat of arms on a shield has been the symbol of Croatian statehood ever since the early times.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smtClean="0"/>
              <a:t>The beginnings of the coat of arms date back to the 11th century – from the period of the Croatian kings.</a:t>
            </a:r>
          </a:p>
        </p:txBody>
      </p:sp>
      <p:pic>
        <p:nvPicPr>
          <p:cNvPr id="7172" name="Picture 5" descr="ANd9GcQ6DDRU7Zt1_OySVdHjFKNQWVz2atUoXgD2LJF4Vzg8jYvIcqGtRS7cco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292600"/>
            <a:ext cx="48244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365625"/>
            <a:ext cx="17145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mtClean="0"/>
              <a:t>CROATIAN ANTHEM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dirty="0" smtClean="0"/>
              <a:t>The Croatian anthem Lijepa naša (Our Beautiful Homeland) is written in 1835. (Antun Mihanović ) and set to music in 1846. (Josip Runjanin).</a:t>
            </a:r>
          </a:p>
          <a:p>
            <a:pPr eaLnBrk="1" hangingPunct="1">
              <a:buFontTx/>
              <a:buNone/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r-HR" sz="4800" b="1" smtClean="0">
                <a:latin typeface="Monotype Corsiva" pitchFamily="66" charset="0"/>
              </a:rPr>
              <a:t>Croatian kuna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600" dirty="0" smtClean="0">
                <a:solidFill>
                  <a:schemeClr val="tx2"/>
                </a:solidFill>
                <a:latin typeface="Monotype Corsiva" pitchFamily="66" charset="0"/>
              </a:rPr>
              <a:t>The  official Croatian currency is Croatian kuna –HRK (1 HRK = 100 Lipa).</a:t>
            </a:r>
          </a:p>
        </p:txBody>
      </p:sp>
      <p:pic>
        <p:nvPicPr>
          <p:cNvPr id="9220" name="Picture 4" descr="images567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844675"/>
            <a:ext cx="3641725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033838" cy="4824413"/>
          </a:xfrm>
        </p:spPr>
        <p:txBody>
          <a:bodyPr/>
          <a:lstStyle/>
          <a:p>
            <a:pPr eaLnBrk="1" hangingPunct="1">
              <a:defRPr/>
            </a:pPr>
            <a:r>
              <a:rPr lang="hr-HR" sz="3000" smtClean="0">
                <a:solidFill>
                  <a:schemeClr val="tx2"/>
                </a:solidFill>
                <a:latin typeface="Monotype Corsiva" pitchFamily="66" charset="0"/>
              </a:rPr>
              <a:t>The capital is Zagreb. Zagreb is also the biggest city (1,5 million of people). </a:t>
            </a:r>
          </a:p>
          <a:p>
            <a:pPr eaLnBrk="1" hangingPunct="1">
              <a:defRPr/>
            </a:pPr>
            <a:r>
              <a:rPr lang="hr-HR" sz="3000" smtClean="0">
                <a:solidFill>
                  <a:schemeClr val="tx2"/>
                </a:solidFill>
                <a:latin typeface="Monotype Corsiva" pitchFamily="66" charset="0"/>
              </a:rPr>
              <a:t>It borders with Serbia, Hungary, Slovenia, Bosnia and Herzegovina, Monontenegro and with Italy and Slovenia on the sea (930 km). </a:t>
            </a:r>
          </a:p>
        </p:txBody>
      </p:sp>
      <p:pic>
        <p:nvPicPr>
          <p:cNvPr id="10243" name="Picture 4" descr="zagreb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4365625"/>
            <a:ext cx="2987675" cy="2343150"/>
          </a:xfrm>
          <a:noFill/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88913"/>
            <a:ext cx="41529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b="1" smtClean="0"/>
              <a:t>Ethnic structure of the Croatian</a:t>
            </a:r>
            <a:r>
              <a:rPr lang="hr-HR" smtClean="0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00213"/>
            <a:ext cx="3810000" cy="5005387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smtClean="0"/>
              <a:t>The ethinc structure of the population of the Republic of Croatia exhibits both high and stable homogeneity.</a:t>
            </a:r>
          </a:p>
          <a:p>
            <a:pPr eaLnBrk="1" hangingPunct="1">
              <a:defRPr/>
            </a:pPr>
            <a:r>
              <a:rPr lang="hr-HR" sz="2400" smtClean="0"/>
              <a:t>The majority are Croats (78%). </a:t>
            </a:r>
          </a:p>
          <a:p>
            <a:pPr eaLnBrk="1" hangingPunct="1">
              <a:defRPr/>
            </a:pPr>
            <a:r>
              <a:rPr lang="hr-HR" sz="2400" smtClean="0"/>
              <a:t>Other populations include ethnic groups: Serb (14%), Muslim, Slovenian, Italian, Czech, Slovakian, Albanian, Gypsy, etc. </a:t>
            </a:r>
          </a:p>
        </p:txBody>
      </p:sp>
      <p:pic>
        <p:nvPicPr>
          <p:cNvPr id="131076" name="Picture 4" descr="ANd9GcTZrL5QH8g0Nd84a30nWPhSfd_gl6W_8X7hxaWasMVFzVx0sdMOwtj_3FMw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1557338"/>
            <a:ext cx="4708525" cy="5157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772</TotalTime>
  <Words>673</Words>
  <Application>Microsoft Office PowerPoint</Application>
  <PresentationFormat>Prikaz na zaslonu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Monotype Corsiva</vt:lpstr>
      <vt:lpstr>Tahoma</vt:lpstr>
      <vt:lpstr>Wingdings</vt:lpstr>
      <vt:lpstr>Ocean</vt:lpstr>
      <vt:lpstr>My country croatia</vt:lpstr>
      <vt:lpstr>Croatia is a country  in the southern Europe</vt:lpstr>
      <vt:lpstr>CROATIA</vt:lpstr>
      <vt:lpstr>CROATIA</vt:lpstr>
      <vt:lpstr>CROATIAN NATIONAL FLAG</vt:lpstr>
      <vt:lpstr>CROATIAN ANTHEM</vt:lpstr>
      <vt:lpstr>Croatian kuna</vt:lpstr>
      <vt:lpstr>PowerPointova prezentacija</vt:lpstr>
      <vt:lpstr>Ethnic structure of the Croatian </vt:lpstr>
      <vt:lpstr>Croatian diocese </vt:lpstr>
      <vt:lpstr>National holidays  of Republic Croatia are</vt:lpstr>
      <vt:lpstr>Varaždin</vt:lpstr>
      <vt:lpstr>Economy</vt:lpstr>
      <vt:lpstr>Architecture and sights</vt:lpstr>
      <vt:lpstr>PowerPointova prezentacija</vt:lpstr>
      <vt:lpstr>PowerPointova prezentacija</vt:lpstr>
      <vt:lpstr>PowerPointova prezentacija</vt:lpstr>
      <vt:lpstr>PowerPointova prezentacija</vt:lpstr>
      <vt:lpstr>Festivals</vt:lpstr>
      <vt:lpstr>Education</vt:lpstr>
      <vt:lpstr>PowerPointova prezentacija</vt:lpstr>
    </vt:vector>
  </TitlesOfParts>
  <Company>MZOŠ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</dc:title>
  <dc:creator>ucenik2</dc:creator>
  <cp:lastModifiedBy>korisnik</cp:lastModifiedBy>
  <cp:revision>55</cp:revision>
  <dcterms:created xsi:type="dcterms:W3CDTF">2011-10-18T12:21:58Z</dcterms:created>
  <dcterms:modified xsi:type="dcterms:W3CDTF">2017-10-26T10:19:38Z</dcterms:modified>
</cp:coreProperties>
</file>