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63" r:id="rId2"/>
    <p:sldId id="264" r:id="rId3"/>
    <p:sldId id="257" r:id="rId4"/>
    <p:sldId id="265" r:id="rId5"/>
    <p:sldId id="258" r:id="rId6"/>
    <p:sldId id="266" r:id="rId7"/>
    <p:sldId id="259" r:id="rId8"/>
    <p:sldId id="260" r:id="rId9"/>
    <p:sldId id="267" r:id="rId10"/>
    <p:sldId id="268" r:id="rId11"/>
    <p:sldId id="261" r:id="rId12"/>
    <p:sldId id="269" r:id="rId13"/>
    <p:sldId id="270" r:id="rId14"/>
    <p:sldId id="262" r:id="rId15"/>
  </p:sldIdLst>
  <p:sldSz cx="9144000" cy="6858000" type="screen4x3"/>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79" autoAdjust="0"/>
    <p:restoredTop sz="94660"/>
  </p:normalViewPr>
  <p:slideViewPr>
    <p:cSldViewPr>
      <p:cViewPr varScale="1">
        <p:scale>
          <a:sx n="67" d="100"/>
          <a:sy n="67" d="100"/>
        </p:scale>
        <p:origin x="1392"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8EEFC8A-5621-4EB2-AF4C-61D3F6D5FAEC}" type="datetimeFigureOut">
              <a:rPr lang="hr-HR" smtClean="0"/>
              <a:pPr/>
              <a:t>26.10.2017.</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AB8F0F8F-205B-4470-BE77-0D178CBEC7B0}" type="slidenum">
              <a:rPr lang="hr-HR" smtClean="0"/>
              <a:pPr/>
              <a:t>‹#›</a:t>
            </a:fld>
            <a:endParaRPr lang="hr-HR"/>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250">
        <p14:revea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EEFC8A-5621-4EB2-AF4C-61D3F6D5FAEC}" type="datetimeFigureOut">
              <a:rPr lang="hr-HR" smtClean="0"/>
              <a:pPr/>
              <a:t>26.10.2017.</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AB8F0F8F-205B-4470-BE77-0D178CBEC7B0}" type="slidenum">
              <a:rPr lang="hr-HR" smtClean="0"/>
              <a:pPr/>
              <a:t>‹#›</a:t>
            </a:fld>
            <a:endParaRPr lang="hr-HR"/>
          </a:p>
        </p:txBody>
      </p:sp>
    </p:spTree>
  </p:cSld>
  <p:clrMapOvr>
    <a:masterClrMapping/>
  </p:clrMapOvr>
  <mc:AlternateContent xmlns:mc="http://schemas.openxmlformats.org/markup-compatibility/2006" xmlns:p14="http://schemas.microsoft.com/office/powerpoint/2010/main">
    <mc:Choice Requires="p14">
      <p:transition spd="slow" p14:dur="1250">
        <p14:revea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8EEFC8A-5621-4EB2-AF4C-61D3F6D5FAEC}" type="datetimeFigureOut">
              <a:rPr lang="hr-HR" smtClean="0"/>
              <a:pPr/>
              <a:t>26.10.2017.</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AB8F0F8F-205B-4470-BE77-0D178CBEC7B0}" type="slidenum">
              <a:rPr lang="hr-HR" smtClean="0"/>
              <a:pPr/>
              <a:t>‹#›</a:t>
            </a:fld>
            <a:endParaRPr lang="hr-HR"/>
          </a:p>
        </p:txBody>
      </p:sp>
    </p:spTree>
  </p:cSld>
  <p:clrMapOvr>
    <a:masterClrMapping/>
  </p:clrMapOvr>
  <mc:AlternateContent xmlns:mc="http://schemas.openxmlformats.org/markup-compatibility/2006" xmlns:p14="http://schemas.microsoft.com/office/powerpoint/2010/main">
    <mc:Choice Requires="p14">
      <p:transition spd="slow" p14:dur="1250">
        <p14:revea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EEFC8A-5621-4EB2-AF4C-61D3F6D5FAEC}" type="datetimeFigureOut">
              <a:rPr lang="hr-HR" smtClean="0"/>
              <a:pPr/>
              <a:t>26.10.2017.</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AB8F0F8F-205B-4470-BE77-0D178CBEC7B0}" type="slidenum">
              <a:rPr lang="hr-HR" smtClean="0"/>
              <a:pPr/>
              <a:t>‹#›</a:t>
            </a:fld>
            <a:endParaRPr lang="hr-HR"/>
          </a:p>
        </p:txBody>
      </p:sp>
    </p:spTree>
  </p:cSld>
  <p:clrMapOvr>
    <a:masterClrMapping/>
  </p:clrMapOvr>
  <mc:AlternateContent xmlns:mc="http://schemas.openxmlformats.org/markup-compatibility/2006" xmlns:p14="http://schemas.microsoft.com/office/powerpoint/2010/main">
    <mc:Choice Requires="p14">
      <p:transition spd="slow" p14:dur="1250">
        <p14:revea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EEFC8A-5621-4EB2-AF4C-61D3F6D5FAEC}" type="datetimeFigureOut">
              <a:rPr lang="hr-HR" smtClean="0"/>
              <a:pPr/>
              <a:t>26.10.2017.</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AB8F0F8F-205B-4470-BE77-0D178CBEC7B0}" type="slidenum">
              <a:rPr lang="hr-HR" smtClean="0"/>
              <a:pPr/>
              <a:t>‹#›</a:t>
            </a:fld>
            <a:endParaRPr lang="hr-HR"/>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14:revea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8EEFC8A-5621-4EB2-AF4C-61D3F6D5FAEC}" type="datetimeFigureOut">
              <a:rPr lang="hr-HR" smtClean="0"/>
              <a:pPr/>
              <a:t>26.10.2017.</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AB8F0F8F-205B-4470-BE77-0D178CBEC7B0}" type="slidenum">
              <a:rPr lang="hr-HR" smtClean="0"/>
              <a:pPr/>
              <a:t>‹#›</a:t>
            </a:fld>
            <a:endParaRPr lang="hr-HR"/>
          </a:p>
        </p:txBody>
      </p:sp>
    </p:spTree>
  </p:cSld>
  <p:clrMapOvr>
    <a:masterClrMapping/>
  </p:clrMapOvr>
  <mc:AlternateContent xmlns:mc="http://schemas.openxmlformats.org/markup-compatibility/2006" xmlns:p14="http://schemas.microsoft.com/office/powerpoint/2010/main">
    <mc:Choice Requires="p14">
      <p:transition spd="slow" p14:dur="1250">
        <p14:revea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8EEFC8A-5621-4EB2-AF4C-61D3F6D5FAEC}" type="datetimeFigureOut">
              <a:rPr lang="hr-HR" smtClean="0"/>
              <a:pPr/>
              <a:t>26.10.2017.</a:t>
            </a:fld>
            <a:endParaRPr lang="hr-HR"/>
          </a:p>
        </p:txBody>
      </p:sp>
      <p:sp>
        <p:nvSpPr>
          <p:cNvPr id="8" name="Footer Placeholder 7"/>
          <p:cNvSpPr>
            <a:spLocks noGrp="1"/>
          </p:cNvSpPr>
          <p:nvPr>
            <p:ph type="ftr" sz="quarter" idx="11"/>
          </p:nvPr>
        </p:nvSpPr>
        <p:spPr/>
        <p:txBody>
          <a:bodyPr/>
          <a:lstStyle/>
          <a:p>
            <a:endParaRPr lang="hr-HR"/>
          </a:p>
        </p:txBody>
      </p:sp>
      <p:sp>
        <p:nvSpPr>
          <p:cNvPr id="9" name="Slide Number Placeholder 8"/>
          <p:cNvSpPr>
            <a:spLocks noGrp="1"/>
          </p:cNvSpPr>
          <p:nvPr>
            <p:ph type="sldNum" sz="quarter" idx="12"/>
          </p:nvPr>
        </p:nvSpPr>
        <p:spPr/>
        <p:txBody>
          <a:bodyPr/>
          <a:lstStyle/>
          <a:p>
            <a:fld id="{AB8F0F8F-205B-4470-BE77-0D178CBEC7B0}" type="slidenum">
              <a:rPr lang="hr-HR" smtClean="0"/>
              <a:pPr/>
              <a:t>‹#›</a:t>
            </a:fld>
            <a:endParaRPr lang="hr-HR"/>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250">
        <p14:revea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8EEFC8A-5621-4EB2-AF4C-61D3F6D5FAEC}" type="datetimeFigureOut">
              <a:rPr lang="hr-HR" smtClean="0"/>
              <a:pPr/>
              <a:t>26.10.2017.</a:t>
            </a:fld>
            <a:endParaRPr lang="hr-HR"/>
          </a:p>
        </p:txBody>
      </p:sp>
      <p:sp>
        <p:nvSpPr>
          <p:cNvPr id="4" name="Footer Placeholder 3"/>
          <p:cNvSpPr>
            <a:spLocks noGrp="1"/>
          </p:cNvSpPr>
          <p:nvPr>
            <p:ph type="ftr" sz="quarter" idx="11"/>
          </p:nvPr>
        </p:nvSpPr>
        <p:spPr/>
        <p:txBody>
          <a:bodyPr/>
          <a:lstStyle/>
          <a:p>
            <a:endParaRPr lang="hr-HR"/>
          </a:p>
        </p:txBody>
      </p:sp>
      <p:sp>
        <p:nvSpPr>
          <p:cNvPr id="5" name="Slide Number Placeholder 4"/>
          <p:cNvSpPr>
            <a:spLocks noGrp="1"/>
          </p:cNvSpPr>
          <p:nvPr>
            <p:ph type="sldNum" sz="quarter" idx="12"/>
          </p:nvPr>
        </p:nvSpPr>
        <p:spPr/>
        <p:txBody>
          <a:bodyPr/>
          <a:lstStyle/>
          <a:p>
            <a:fld id="{AB8F0F8F-205B-4470-BE77-0D178CBEC7B0}" type="slidenum">
              <a:rPr lang="hr-HR" smtClean="0"/>
              <a:pPr/>
              <a:t>‹#›</a:t>
            </a:fld>
            <a:endParaRPr lang="hr-HR"/>
          </a:p>
        </p:txBody>
      </p:sp>
    </p:spTree>
  </p:cSld>
  <p:clrMapOvr>
    <a:masterClrMapping/>
  </p:clrMapOvr>
  <mc:AlternateContent xmlns:mc="http://schemas.openxmlformats.org/markup-compatibility/2006" xmlns:p14="http://schemas.microsoft.com/office/powerpoint/2010/main">
    <mc:Choice Requires="p14">
      <p:transition spd="slow" p14:dur="1250">
        <p14:revea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EEFC8A-5621-4EB2-AF4C-61D3F6D5FAEC}" type="datetimeFigureOut">
              <a:rPr lang="hr-HR" smtClean="0"/>
              <a:pPr/>
              <a:t>26.10.2017.</a:t>
            </a:fld>
            <a:endParaRPr lang="hr-HR"/>
          </a:p>
        </p:txBody>
      </p:sp>
      <p:sp>
        <p:nvSpPr>
          <p:cNvPr id="3" name="Footer Placeholder 2"/>
          <p:cNvSpPr>
            <a:spLocks noGrp="1"/>
          </p:cNvSpPr>
          <p:nvPr>
            <p:ph type="ftr" sz="quarter" idx="11"/>
          </p:nvPr>
        </p:nvSpPr>
        <p:spPr/>
        <p:txBody>
          <a:bodyPr/>
          <a:lstStyle/>
          <a:p>
            <a:endParaRPr lang="hr-HR"/>
          </a:p>
        </p:txBody>
      </p:sp>
      <p:sp>
        <p:nvSpPr>
          <p:cNvPr id="4" name="Slide Number Placeholder 3"/>
          <p:cNvSpPr>
            <a:spLocks noGrp="1"/>
          </p:cNvSpPr>
          <p:nvPr>
            <p:ph type="sldNum" sz="quarter" idx="12"/>
          </p:nvPr>
        </p:nvSpPr>
        <p:spPr/>
        <p:txBody>
          <a:bodyPr/>
          <a:lstStyle/>
          <a:p>
            <a:fld id="{AB8F0F8F-205B-4470-BE77-0D178CBEC7B0}" type="slidenum">
              <a:rPr lang="hr-HR" smtClean="0"/>
              <a:pPr/>
              <a:t>‹#›</a:t>
            </a:fld>
            <a:endParaRPr lang="hr-HR"/>
          </a:p>
        </p:txBody>
      </p:sp>
    </p:spTree>
  </p:cSld>
  <p:clrMapOvr>
    <a:masterClrMapping/>
  </p:clrMapOvr>
  <mc:AlternateContent xmlns:mc="http://schemas.openxmlformats.org/markup-compatibility/2006" xmlns:p14="http://schemas.microsoft.com/office/powerpoint/2010/main">
    <mc:Choice Requires="p14">
      <p:transition spd="slow" p14:dur="1250">
        <p14:revea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EEFC8A-5621-4EB2-AF4C-61D3F6D5FAEC}" type="datetimeFigureOut">
              <a:rPr lang="hr-HR" smtClean="0"/>
              <a:pPr/>
              <a:t>26.10.2017.</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AB8F0F8F-205B-4470-BE77-0D178CBEC7B0}" type="slidenum">
              <a:rPr lang="hr-HR" smtClean="0"/>
              <a:pPr/>
              <a:t>‹#›</a:t>
            </a:fld>
            <a:endParaRPr lang="hr-HR"/>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250">
        <p14:revea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EEFC8A-5621-4EB2-AF4C-61D3F6D5FAEC}" type="datetimeFigureOut">
              <a:rPr lang="hr-HR" smtClean="0"/>
              <a:pPr/>
              <a:t>26.10.2017.</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AB8F0F8F-205B-4470-BE77-0D178CBEC7B0}" type="slidenum">
              <a:rPr lang="hr-HR" smtClean="0"/>
              <a:pPr/>
              <a:t>‹#›</a:t>
            </a:fld>
            <a:endParaRPr lang="hr-HR"/>
          </a:p>
        </p:txBody>
      </p:sp>
    </p:spTree>
  </p:cSld>
  <p:clrMapOvr>
    <a:masterClrMapping/>
  </p:clrMapOvr>
  <mc:AlternateContent xmlns:mc="http://schemas.openxmlformats.org/markup-compatibility/2006" xmlns:p14="http://schemas.microsoft.com/office/powerpoint/2010/main">
    <mc:Choice Requires="p14">
      <p:transition spd="slow" p14:dur="1250">
        <p14:revea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28EEFC8A-5621-4EB2-AF4C-61D3F6D5FAEC}" type="datetimeFigureOut">
              <a:rPr lang="hr-HR" smtClean="0"/>
              <a:pPr/>
              <a:t>26.10.2017.</a:t>
            </a:fld>
            <a:endParaRPr lang="hr-HR"/>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hr-HR"/>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AB8F0F8F-205B-4470-BE77-0D178CBEC7B0}" type="slidenum">
              <a:rPr lang="hr-HR" smtClean="0"/>
              <a:pPr/>
              <a:t>‹#›</a:t>
            </a:fld>
            <a:endParaRPr lang="hr-H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1250">
        <p14:reveal/>
      </p:transition>
    </mc:Choice>
    <mc:Fallback xmlns="">
      <p:transition spd="slow">
        <p:fade/>
      </p:transition>
    </mc:Fallback>
  </mc:AlternateConten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800" dirty="0">
                <a:effectLst>
                  <a:glow rad="63500">
                    <a:schemeClr val="accent1">
                      <a:satMod val="175000"/>
                      <a:alpha val="40000"/>
                    </a:schemeClr>
                  </a:glow>
                </a:effectLst>
              </a:rPr>
              <a:t>Machine engineering and traffic </a:t>
            </a:r>
            <a:r>
              <a:rPr lang="en-US" sz="4800" dirty="0" err="1">
                <a:effectLst>
                  <a:glow rad="63500">
                    <a:schemeClr val="accent1">
                      <a:satMod val="175000"/>
                      <a:alpha val="40000"/>
                    </a:schemeClr>
                  </a:glow>
                </a:effectLst>
              </a:rPr>
              <a:t>highschool</a:t>
            </a:r>
            <a:r>
              <a:rPr lang="en-US" sz="4800" dirty="0">
                <a:effectLst>
                  <a:glow rad="63500">
                    <a:schemeClr val="accent1">
                      <a:satMod val="175000"/>
                      <a:alpha val="40000"/>
                    </a:schemeClr>
                  </a:glow>
                </a:effectLst>
              </a:rPr>
              <a:t> </a:t>
            </a:r>
            <a:r>
              <a:rPr lang="en-US" sz="4800" dirty="0" err="1">
                <a:effectLst>
                  <a:glow rad="63500">
                    <a:schemeClr val="accent1">
                      <a:satMod val="175000"/>
                      <a:alpha val="40000"/>
                    </a:schemeClr>
                  </a:glow>
                </a:effectLst>
              </a:rPr>
              <a:t>Varaždin</a:t>
            </a:r>
            <a:endParaRPr lang="hr-HR" sz="4800" dirty="0">
              <a:effectLst>
                <a:glow rad="63500">
                  <a:schemeClr val="accent1">
                    <a:satMod val="175000"/>
                    <a:alpha val="40000"/>
                  </a:schemeClr>
                </a:glow>
              </a:effectLst>
            </a:endParaRPr>
          </a:p>
        </p:txBody>
      </p:sp>
    </p:spTree>
    <p:extLst>
      <p:ext uri="{BB962C8B-B14F-4D97-AF65-F5344CB8AC3E}">
        <p14:creationId xmlns:p14="http://schemas.microsoft.com/office/powerpoint/2010/main" val="2923608755"/>
      </p:ext>
    </p:extLst>
  </p:cSld>
  <p:clrMapOvr>
    <a:masterClrMapping/>
  </p:clrMapOvr>
  <mc:AlternateContent xmlns:mc="http://schemas.openxmlformats.org/markup-compatibility/2006" xmlns:p14="http://schemas.microsoft.com/office/powerpoint/2010/main">
    <mc:Choice Requires="p14">
      <p:transition spd="slow" p14:dur="125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Machinist</a:t>
            </a:r>
            <a:endParaRPr lang="hr-HR" dirty="0"/>
          </a:p>
        </p:txBody>
      </p:sp>
      <p:sp>
        <p:nvSpPr>
          <p:cNvPr id="3" name="Content Placeholder 2"/>
          <p:cNvSpPr>
            <a:spLocks noGrp="1"/>
          </p:cNvSpPr>
          <p:nvPr>
            <p:ph idx="1"/>
          </p:nvPr>
        </p:nvSpPr>
        <p:spPr/>
        <p:txBody>
          <a:bodyPr>
            <a:normAutofit/>
          </a:bodyPr>
          <a:lstStyle/>
          <a:p>
            <a:r>
              <a:rPr lang="hr-HR" sz="2800" dirty="0" smtClean="0">
                <a:solidFill>
                  <a:srgbClr val="FF0000"/>
                </a:solidFill>
              </a:rPr>
              <a:t>Duration of education: </a:t>
            </a:r>
            <a:r>
              <a:rPr lang="hr-HR" sz="2800" dirty="0" smtClean="0"/>
              <a:t>3 years</a:t>
            </a:r>
            <a:endParaRPr lang="hr-HR" sz="2800" dirty="0" smtClean="0">
              <a:solidFill>
                <a:srgbClr val="FF0000"/>
              </a:solidFill>
            </a:endParaRPr>
          </a:p>
          <a:p>
            <a:endParaRPr lang="hr-HR" sz="2800" dirty="0">
              <a:solidFill>
                <a:srgbClr val="FF0000"/>
              </a:solidFill>
            </a:endParaRPr>
          </a:p>
          <a:p>
            <a:r>
              <a:rPr lang="hr-HR" sz="2800" dirty="0" smtClean="0">
                <a:solidFill>
                  <a:srgbClr val="FF0000"/>
                </a:solidFill>
              </a:rPr>
              <a:t>Tasks: </a:t>
            </a:r>
            <a:r>
              <a:rPr lang="en-US" sz="2800" dirty="0"/>
              <a:t>New machines and devices assembly and maintaining of the existing </a:t>
            </a:r>
            <a:r>
              <a:rPr lang="en-US" sz="2800" dirty="0" smtClean="0"/>
              <a:t>ones</a:t>
            </a:r>
            <a:r>
              <a:rPr lang="hr-HR" sz="2800" dirty="0" smtClean="0"/>
              <a:t>. </a:t>
            </a:r>
            <a:r>
              <a:rPr lang="en-US" sz="2800" dirty="0" smtClean="0"/>
              <a:t>Making </a:t>
            </a:r>
            <a:r>
              <a:rPr lang="en-US" sz="2800" dirty="0"/>
              <a:t>new machine elements, establishing failures and fixing </a:t>
            </a:r>
            <a:r>
              <a:rPr lang="en-US" sz="2800" dirty="0" smtClean="0"/>
              <a:t>them</a:t>
            </a:r>
            <a:r>
              <a:rPr lang="hr-HR" sz="2800" dirty="0" smtClean="0"/>
              <a:t>.</a:t>
            </a:r>
            <a:endParaRPr lang="en-US" sz="2800" dirty="0"/>
          </a:p>
          <a:p>
            <a:endParaRPr lang="hr-HR" sz="2800" dirty="0">
              <a:solidFill>
                <a:srgbClr val="FF0000"/>
              </a:solidFill>
            </a:endParaRPr>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2564903"/>
            <a:ext cx="2376264" cy="15518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4509120"/>
            <a:ext cx="2376264" cy="1584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86848387"/>
      </p:ext>
    </p:extLst>
  </p:cSld>
  <p:clrMapOvr>
    <a:masterClrMapping/>
  </p:clrMapOvr>
  <mc:AlternateContent xmlns:mc="http://schemas.openxmlformats.org/markup-compatibility/2006" xmlns:p14="http://schemas.microsoft.com/office/powerpoint/2010/main">
    <mc:Choice Requires="p14">
      <p:transition spd="slow" p14:dur="1250">
        <p14:revea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Motor vehicle driver</a:t>
            </a:r>
            <a:endParaRPr lang="hr-HR" dirty="0"/>
          </a:p>
        </p:txBody>
      </p:sp>
      <p:sp>
        <p:nvSpPr>
          <p:cNvPr id="3" name="Content Placeholder 2"/>
          <p:cNvSpPr>
            <a:spLocks noGrp="1"/>
          </p:cNvSpPr>
          <p:nvPr>
            <p:ph idx="1"/>
          </p:nvPr>
        </p:nvSpPr>
        <p:spPr/>
        <p:txBody>
          <a:bodyPr>
            <a:normAutofit lnSpcReduction="10000"/>
          </a:bodyPr>
          <a:lstStyle/>
          <a:p>
            <a:r>
              <a:rPr lang="hr-HR" sz="2800" dirty="0" smtClean="0">
                <a:solidFill>
                  <a:srgbClr val="FF0000"/>
                </a:solidFill>
              </a:rPr>
              <a:t>Duration of education: </a:t>
            </a:r>
            <a:r>
              <a:rPr lang="hr-HR" sz="2800" dirty="0" smtClean="0"/>
              <a:t>3 years</a:t>
            </a:r>
          </a:p>
          <a:p>
            <a:endParaRPr lang="hr-HR" sz="2800" dirty="0">
              <a:solidFill>
                <a:srgbClr val="FF0000"/>
              </a:solidFill>
            </a:endParaRPr>
          </a:p>
          <a:p>
            <a:r>
              <a:rPr lang="hr-HR" sz="2800" dirty="0" smtClean="0">
                <a:solidFill>
                  <a:srgbClr val="FF0000"/>
                </a:solidFill>
              </a:rPr>
              <a:t>Tasks: </a:t>
            </a:r>
            <a:r>
              <a:rPr lang="en-US" sz="2800" dirty="0" smtClean="0"/>
              <a:t>Carries </a:t>
            </a:r>
            <a:r>
              <a:rPr lang="en-US" sz="2800" dirty="0"/>
              <a:t>out the preparation of a vehicle for transport, supervises loading and unloading of freight, collects cargo and transport documentation. It manages the vehicle during transport in urban, interurban and international </a:t>
            </a:r>
            <a:r>
              <a:rPr lang="en-US" sz="2800" dirty="0" smtClean="0"/>
              <a:t>traffic.</a:t>
            </a:r>
            <a:r>
              <a:rPr lang="hr-HR" sz="2800" dirty="0" smtClean="0"/>
              <a:t> </a:t>
            </a:r>
            <a:r>
              <a:rPr lang="en-US" sz="2800" dirty="0" smtClean="0"/>
              <a:t>After </a:t>
            </a:r>
            <a:r>
              <a:rPr lang="en-US" sz="2800" dirty="0"/>
              <a:t>completing their education, students are trained for C category </a:t>
            </a:r>
            <a:r>
              <a:rPr lang="en-US" sz="2800" dirty="0" smtClean="0"/>
              <a:t>drivers</a:t>
            </a:r>
            <a:r>
              <a:rPr lang="hr-HR" sz="2800" dirty="0" smtClean="0"/>
              <a:t>.</a:t>
            </a:r>
            <a:endParaRPr lang="hr-HR" sz="28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1" y="2348880"/>
            <a:ext cx="2466975"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0" y="4149081"/>
            <a:ext cx="2466975" cy="1644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99247063"/>
      </p:ext>
    </p:extLst>
  </p:cSld>
  <p:clrMapOvr>
    <a:masterClrMapping/>
  </p:clrMapOvr>
  <mc:AlternateContent xmlns:mc="http://schemas.openxmlformats.org/markup-compatibility/2006" xmlns:p14="http://schemas.microsoft.com/office/powerpoint/2010/main">
    <mc:Choice Requires="p14">
      <p:transition spd="slow" p14:dur="1250">
        <p14:revea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Auxiliar lochsmith</a:t>
            </a:r>
            <a:endParaRPr lang="hr-HR" dirty="0"/>
          </a:p>
        </p:txBody>
      </p:sp>
      <p:sp>
        <p:nvSpPr>
          <p:cNvPr id="3" name="Content Placeholder 2"/>
          <p:cNvSpPr>
            <a:spLocks noGrp="1"/>
          </p:cNvSpPr>
          <p:nvPr>
            <p:ph idx="1"/>
          </p:nvPr>
        </p:nvSpPr>
        <p:spPr/>
        <p:txBody>
          <a:bodyPr>
            <a:normAutofit/>
          </a:bodyPr>
          <a:lstStyle/>
          <a:p>
            <a:r>
              <a:rPr lang="hr-HR" sz="2800" dirty="0" smtClean="0">
                <a:solidFill>
                  <a:srgbClr val="FF0000"/>
                </a:solidFill>
              </a:rPr>
              <a:t>Duration of education: </a:t>
            </a:r>
            <a:r>
              <a:rPr lang="hr-HR" sz="2800" dirty="0" smtClean="0"/>
              <a:t>3 years</a:t>
            </a:r>
            <a:endParaRPr lang="hr-HR" sz="2800" dirty="0" smtClean="0">
              <a:solidFill>
                <a:srgbClr val="FF0000"/>
              </a:solidFill>
            </a:endParaRPr>
          </a:p>
          <a:p>
            <a:endParaRPr lang="hr-HR" sz="2800" dirty="0">
              <a:solidFill>
                <a:srgbClr val="FF0000"/>
              </a:solidFill>
            </a:endParaRPr>
          </a:p>
          <a:p>
            <a:r>
              <a:rPr lang="hr-HR" sz="2800" dirty="0" smtClean="0">
                <a:solidFill>
                  <a:srgbClr val="FF0000"/>
                </a:solidFill>
              </a:rPr>
              <a:t>Tasks: </a:t>
            </a:r>
            <a:r>
              <a:rPr lang="en-US" sz="2800" dirty="0"/>
              <a:t>Training the students for doing simple working operations such as: cutting sheet metals, sawing metal profiles, drilling, minting, welding, grinding and application of </a:t>
            </a:r>
            <a:r>
              <a:rPr lang="en-US" sz="2800" dirty="0" smtClean="0"/>
              <a:t>paint</a:t>
            </a:r>
            <a:r>
              <a:rPr lang="hr-HR" sz="2800" dirty="0" smtClean="0"/>
              <a:t>.</a:t>
            </a:r>
            <a:endParaRPr lang="en-US" sz="2800" dirty="0"/>
          </a:p>
          <a:p>
            <a:endParaRPr lang="hr-HR" sz="2800" dirty="0">
              <a:solidFill>
                <a:srgbClr val="FF0000"/>
              </a:solidFill>
            </a:endParaRPr>
          </a:p>
        </p:txBody>
      </p:sp>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1500" y="2455346"/>
            <a:ext cx="2301952" cy="1728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501" y="4509120"/>
            <a:ext cx="2301952" cy="1533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9673117"/>
      </p:ext>
    </p:extLst>
  </p:cSld>
  <p:clrMapOvr>
    <a:masterClrMapping/>
  </p:clrMapOvr>
  <mc:AlternateContent xmlns:mc="http://schemas.openxmlformats.org/markup-compatibility/2006" xmlns:p14="http://schemas.microsoft.com/office/powerpoint/2010/main">
    <mc:Choice Requires="p14">
      <p:transition spd="slow" p14:dur="1250">
        <p14:revea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CNC operator</a:t>
            </a:r>
            <a:endParaRPr lang="hr-HR" dirty="0"/>
          </a:p>
        </p:txBody>
      </p:sp>
      <p:sp>
        <p:nvSpPr>
          <p:cNvPr id="3" name="Content Placeholder 2"/>
          <p:cNvSpPr>
            <a:spLocks noGrp="1"/>
          </p:cNvSpPr>
          <p:nvPr>
            <p:ph idx="1"/>
          </p:nvPr>
        </p:nvSpPr>
        <p:spPr/>
        <p:txBody>
          <a:bodyPr>
            <a:normAutofit/>
          </a:bodyPr>
          <a:lstStyle/>
          <a:p>
            <a:r>
              <a:rPr lang="hr-HR" sz="2800" dirty="0" smtClean="0">
                <a:solidFill>
                  <a:srgbClr val="FF0000"/>
                </a:solidFill>
              </a:rPr>
              <a:t>Duration of education: </a:t>
            </a:r>
            <a:r>
              <a:rPr lang="hr-HR" sz="2800" dirty="0" smtClean="0"/>
              <a:t>3 years</a:t>
            </a:r>
            <a:endParaRPr lang="hr-HR" sz="2800" dirty="0" smtClean="0">
              <a:solidFill>
                <a:srgbClr val="FF0000"/>
              </a:solidFill>
            </a:endParaRPr>
          </a:p>
          <a:p>
            <a:endParaRPr lang="hr-HR" sz="2800" dirty="0">
              <a:solidFill>
                <a:srgbClr val="FF0000"/>
              </a:solidFill>
            </a:endParaRPr>
          </a:p>
          <a:p>
            <a:r>
              <a:rPr lang="hr-HR" sz="2800" dirty="0" smtClean="0">
                <a:solidFill>
                  <a:srgbClr val="FF0000"/>
                </a:solidFill>
              </a:rPr>
              <a:t>Tasks: </a:t>
            </a:r>
            <a:r>
              <a:rPr lang="hr-HR" sz="2800" dirty="0" smtClean="0"/>
              <a:t>It </a:t>
            </a:r>
            <a:r>
              <a:rPr lang="en-US" sz="2800" dirty="0" smtClean="0"/>
              <a:t>works </a:t>
            </a:r>
            <a:r>
              <a:rPr lang="en-US" sz="2800" dirty="0"/>
              <a:t>in machine processing companies, </a:t>
            </a:r>
            <a:r>
              <a:rPr lang="en-US" sz="2800" dirty="0" err="1"/>
              <a:t>maintanance</a:t>
            </a:r>
            <a:r>
              <a:rPr lang="en-US" sz="2800" dirty="0"/>
              <a:t> operations and production of machine parts and </a:t>
            </a:r>
            <a:r>
              <a:rPr lang="en-US" sz="2800" dirty="0" smtClean="0"/>
              <a:t>devices</a:t>
            </a:r>
            <a:r>
              <a:rPr lang="hr-HR" sz="2800" dirty="0" smtClean="0"/>
              <a:t>.</a:t>
            </a:r>
            <a:endParaRPr lang="hr-HR" sz="2800" dirty="0"/>
          </a:p>
        </p:txBody>
      </p:sp>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2492896"/>
            <a:ext cx="2376264" cy="17783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3" y="4725145"/>
            <a:ext cx="2376264" cy="15860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97909446"/>
      </p:ext>
    </p:extLst>
  </p:cSld>
  <p:clrMapOvr>
    <a:masterClrMapping/>
  </p:clrMapOvr>
  <mc:AlternateContent xmlns:mc="http://schemas.openxmlformats.org/markup-compatibility/2006" xmlns:p14="http://schemas.microsoft.com/office/powerpoint/2010/main">
    <mc:Choice Requires="p14">
      <p:transition spd="slow" p14:dur="1250">
        <p14:revea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HR" dirty="0">
                <a:effectLst>
                  <a:reflection blurRad="6350" stA="55000" endA="300" endPos="45500" dir="5400000" sy="-100000" algn="bl" rotWithShape="0"/>
                </a:effectLst>
              </a:rPr>
              <a:t/>
            </a:r>
            <a:br>
              <a:rPr lang="hr-HR" dirty="0">
                <a:effectLst>
                  <a:reflection blurRad="6350" stA="55000" endA="300" endPos="45500" dir="5400000" sy="-100000" algn="bl" rotWithShape="0"/>
                </a:effectLst>
              </a:rPr>
            </a:br>
            <a:r>
              <a:rPr lang="hr-HR" dirty="0">
                <a:effectLst>
                  <a:reflection blurRad="6350" stA="55000" endA="300" endPos="45500" dir="5400000" sy="-100000" algn="bl" rotWithShape="0"/>
                </a:effectLst>
              </a:rPr>
              <a:t>THANK YOU FOR </a:t>
            </a:r>
            <a:r>
              <a:rPr lang="hr-HR" dirty="0" smtClean="0">
                <a:effectLst>
                  <a:reflection blurRad="6350" stA="55000" endA="300" endPos="45500" dir="5400000" sy="-100000" algn="bl" rotWithShape="0"/>
                </a:effectLst>
              </a:rPr>
              <a:t>ATTENTION!</a:t>
            </a:r>
            <a:endParaRPr lang="hr-HR" dirty="0">
              <a:effectLst>
                <a:reflection blurRad="6350" stA="55000" endA="300" endPos="45500" dir="5400000" sy="-100000" algn="bl" rotWithShape="0"/>
              </a:effectLst>
            </a:endParaRPr>
          </a:p>
        </p:txBody>
      </p:sp>
    </p:spTree>
    <p:extLst>
      <p:ext uri="{BB962C8B-B14F-4D97-AF65-F5344CB8AC3E}">
        <p14:creationId xmlns:p14="http://schemas.microsoft.com/office/powerpoint/2010/main" val="1043283888"/>
      </p:ext>
    </p:extLst>
  </p:cSld>
  <p:clrMapOvr>
    <a:masterClrMapping/>
  </p:clrMapOvr>
  <mc:AlternateContent xmlns:mc="http://schemas.openxmlformats.org/markup-compatibility/2006" xmlns:p14="http://schemas.microsoft.com/office/powerpoint/2010/main">
    <mc:Choice Requires="p14">
      <p:transition spd="slow" p14:dur="1250">
        <p14:revea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About school</a:t>
            </a:r>
            <a:endParaRPr lang="hr-HR" dirty="0"/>
          </a:p>
        </p:txBody>
      </p:sp>
      <p:sp>
        <p:nvSpPr>
          <p:cNvPr id="3" name="Content Placeholder 2"/>
          <p:cNvSpPr>
            <a:spLocks noGrp="1"/>
          </p:cNvSpPr>
          <p:nvPr>
            <p:ph sz="half" idx="1"/>
          </p:nvPr>
        </p:nvSpPr>
        <p:spPr/>
        <p:txBody>
          <a:bodyPr>
            <a:normAutofit fontScale="92500"/>
          </a:bodyPr>
          <a:lstStyle/>
          <a:p>
            <a:r>
              <a:rPr lang="en-US" dirty="0"/>
              <a:t>Machine engineering and traffic </a:t>
            </a:r>
            <a:r>
              <a:rPr lang="en-US" dirty="0" err="1"/>
              <a:t>highschool</a:t>
            </a:r>
            <a:r>
              <a:rPr lang="en-US" dirty="0"/>
              <a:t> is placed in </a:t>
            </a:r>
            <a:r>
              <a:rPr lang="en-US" dirty="0" err="1"/>
              <a:t>Varaždin</a:t>
            </a:r>
            <a:r>
              <a:rPr lang="en-US" dirty="0"/>
              <a:t> and has </a:t>
            </a:r>
            <a:r>
              <a:rPr lang="hr-HR" dirty="0" smtClean="0"/>
              <a:t>665</a:t>
            </a:r>
            <a:r>
              <a:rPr lang="en-US" dirty="0" smtClean="0"/>
              <a:t> </a:t>
            </a:r>
            <a:r>
              <a:rPr lang="en-US" dirty="0"/>
              <a:t>students staggered in </a:t>
            </a:r>
            <a:r>
              <a:rPr lang="en-US" dirty="0" smtClean="0"/>
              <a:t>3</a:t>
            </a:r>
            <a:r>
              <a:rPr lang="hr-HR" dirty="0" smtClean="0"/>
              <a:t>3</a:t>
            </a:r>
            <a:r>
              <a:rPr lang="en-US" dirty="0" smtClean="0"/>
              <a:t> </a:t>
            </a:r>
            <a:r>
              <a:rPr lang="en-US" dirty="0"/>
              <a:t>classes. </a:t>
            </a:r>
            <a:endParaRPr lang="hr-HR" dirty="0" smtClean="0"/>
          </a:p>
          <a:p>
            <a:r>
              <a:rPr lang="en-US" dirty="0" smtClean="0"/>
              <a:t>It </a:t>
            </a:r>
            <a:r>
              <a:rPr lang="en-US" dirty="0"/>
              <a:t>works as an </a:t>
            </a:r>
            <a:r>
              <a:rPr lang="en-US" dirty="0" err="1"/>
              <a:t>independed</a:t>
            </a:r>
            <a:r>
              <a:rPr lang="en-US" dirty="0"/>
              <a:t> institution since 1992. </a:t>
            </a:r>
            <a:endParaRPr lang="hr-HR" dirty="0" smtClean="0"/>
          </a:p>
          <a:p>
            <a:r>
              <a:rPr lang="en-US" dirty="0" smtClean="0"/>
              <a:t>The </a:t>
            </a:r>
            <a:r>
              <a:rPr lang="en-US" dirty="0"/>
              <a:t>director of the </a:t>
            </a:r>
            <a:r>
              <a:rPr lang="en-US" dirty="0" err="1"/>
              <a:t>highschool</a:t>
            </a:r>
            <a:r>
              <a:rPr lang="en-US" dirty="0"/>
              <a:t> is </a:t>
            </a:r>
            <a:r>
              <a:rPr lang="en-US" dirty="0" err="1"/>
              <a:t>eng.</a:t>
            </a:r>
            <a:r>
              <a:rPr lang="en-US" dirty="0"/>
              <a:t> Milan </a:t>
            </a:r>
            <a:r>
              <a:rPr lang="en-US" dirty="0" err="1"/>
              <a:t>Žunar</a:t>
            </a:r>
            <a:r>
              <a:rPr lang="en-US" dirty="0"/>
              <a:t>.</a:t>
            </a:r>
          </a:p>
          <a:p>
            <a:endParaRPr lang="hr-HR" dirty="0"/>
          </a:p>
        </p:txBody>
      </p:sp>
      <p:pic>
        <p:nvPicPr>
          <p:cNvPr id="614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508104" y="1412776"/>
            <a:ext cx="2143125" cy="21431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088" y="4077072"/>
            <a:ext cx="2553072" cy="181268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Tree>
    <p:extLst>
      <p:ext uri="{BB962C8B-B14F-4D97-AF65-F5344CB8AC3E}">
        <p14:creationId xmlns:p14="http://schemas.microsoft.com/office/powerpoint/2010/main" val="2795741469"/>
      </p:ext>
    </p:extLst>
  </p:cSld>
  <p:clrMapOvr>
    <a:masterClrMapping/>
  </p:clrMapOvr>
  <mc:AlternateContent xmlns:mc="http://schemas.openxmlformats.org/markup-compatibility/2006" xmlns:p14="http://schemas.microsoft.com/office/powerpoint/2010/main">
    <mc:Choice Requires="p14">
      <p:transition spd="slow" p14:dur="1250">
        <p14:revea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Mechanical </a:t>
            </a:r>
            <a:r>
              <a:rPr lang="hr-HR" dirty="0" err="1" smtClean="0"/>
              <a:t>computer</a:t>
            </a:r>
            <a:r>
              <a:rPr lang="hr-HR" dirty="0" smtClean="0"/>
              <a:t> </a:t>
            </a:r>
            <a:r>
              <a:rPr lang="hr-HR" dirty="0" err="1" smtClean="0"/>
              <a:t>technician</a:t>
            </a:r>
            <a:endParaRPr lang="hr-HR" dirty="0"/>
          </a:p>
        </p:txBody>
      </p:sp>
      <p:sp>
        <p:nvSpPr>
          <p:cNvPr id="3" name="Content Placeholder 2"/>
          <p:cNvSpPr>
            <a:spLocks noGrp="1"/>
          </p:cNvSpPr>
          <p:nvPr>
            <p:ph idx="1"/>
          </p:nvPr>
        </p:nvSpPr>
        <p:spPr/>
        <p:txBody>
          <a:bodyPr>
            <a:normAutofit fontScale="85000" lnSpcReduction="20000"/>
          </a:bodyPr>
          <a:lstStyle/>
          <a:p>
            <a:r>
              <a:rPr lang="en-US" dirty="0">
                <a:solidFill>
                  <a:srgbClr val="FF0000"/>
                </a:solidFill>
              </a:rPr>
              <a:t>Duration of education: </a:t>
            </a:r>
            <a:r>
              <a:rPr lang="en-US" dirty="0"/>
              <a:t>4 years</a:t>
            </a:r>
          </a:p>
          <a:p>
            <a:endParaRPr lang="en-US" dirty="0"/>
          </a:p>
          <a:p>
            <a:endParaRPr lang="en-US" dirty="0"/>
          </a:p>
          <a:p>
            <a:r>
              <a:rPr lang="hr-HR" dirty="0" smtClean="0">
                <a:solidFill>
                  <a:srgbClr val="FF0000"/>
                </a:solidFill>
              </a:rPr>
              <a:t>Tasks: </a:t>
            </a:r>
            <a:r>
              <a:rPr lang="en-US" dirty="0" smtClean="0"/>
              <a:t>It </a:t>
            </a:r>
            <a:r>
              <a:rPr lang="en-US" dirty="0"/>
              <a:t>plans the materials, selects tools and machines, operates modes, machine capacities, determines the methods of processing, sequence of procedures, material norms and time of production and control method. It prescribes the quality and precision to be achieved by processing. It checks the quality and function of a finished product, machine or machine </a:t>
            </a:r>
            <a:r>
              <a:rPr lang="en-US" dirty="0" smtClean="0"/>
              <a:t>element</a:t>
            </a:r>
            <a:r>
              <a:rPr lang="hr-HR" dirty="0" smtClean="0"/>
              <a:t>.</a:t>
            </a:r>
            <a:endParaRPr lang="en-US" dirty="0"/>
          </a:p>
          <a:p>
            <a:endParaRPr lang="hr-H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7238" y="3424238"/>
            <a:ext cx="9525" cy="9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7238" y="3424238"/>
            <a:ext cx="9525" cy="9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7238" y="3424238"/>
            <a:ext cx="9525" cy="9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descr="Strojarska i Prometna Škola Varaždin - Strojarski računalni tehničar - novi strukovni kurikulum - Google Chrome"/>
          <p:cNvPicPr>
            <a:picLocks noChangeAspect="1"/>
          </p:cNvPicPr>
          <p:nvPr/>
        </p:nvPicPr>
        <p:blipFill rotWithShape="1">
          <a:blip r:embed="rId3" cstate="print">
            <a:extLst>
              <a:ext uri="{28A0092B-C50C-407E-A947-70E740481C1C}">
                <a14:useLocalDpi xmlns:a14="http://schemas.microsoft.com/office/drawing/2010/main" val="0"/>
              </a:ext>
            </a:extLst>
          </a:blip>
          <a:srcRect l="9697" t="29595" r="38788" b="16649"/>
          <a:stretch/>
        </p:blipFill>
        <p:spPr>
          <a:xfrm>
            <a:off x="107504" y="2204864"/>
            <a:ext cx="2605189" cy="1463504"/>
          </a:xfrm>
          <a:prstGeom prst="rect">
            <a:avLst/>
          </a:prstGeom>
        </p:spPr>
      </p:pic>
      <p:pic>
        <p:nvPicPr>
          <p:cNvPr id="102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4756" y="4077072"/>
            <a:ext cx="2597937" cy="14505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1139868"/>
      </p:ext>
    </p:extLst>
  </p:cSld>
  <p:clrMapOvr>
    <a:masterClrMapping/>
  </p:clrMapOvr>
  <mc:AlternateContent xmlns:mc="http://schemas.openxmlformats.org/markup-compatibility/2006" xmlns:p14="http://schemas.microsoft.com/office/powerpoint/2010/main">
    <mc:Choice Requires="p14">
      <p:transition spd="slow" p14:dur="1250">
        <p14:revea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a:t>Road traffic technician</a:t>
            </a:r>
          </a:p>
        </p:txBody>
      </p:sp>
      <p:sp>
        <p:nvSpPr>
          <p:cNvPr id="3" name="Content Placeholder 2"/>
          <p:cNvSpPr>
            <a:spLocks noGrp="1"/>
          </p:cNvSpPr>
          <p:nvPr>
            <p:ph idx="1"/>
          </p:nvPr>
        </p:nvSpPr>
        <p:spPr/>
        <p:txBody>
          <a:bodyPr>
            <a:normAutofit/>
          </a:bodyPr>
          <a:lstStyle/>
          <a:p>
            <a:r>
              <a:rPr lang="hr-HR" sz="2800" dirty="0" smtClean="0">
                <a:solidFill>
                  <a:srgbClr val="FF0000"/>
                </a:solidFill>
              </a:rPr>
              <a:t>Duration of education: </a:t>
            </a:r>
            <a:r>
              <a:rPr lang="hr-HR" sz="2800" dirty="0" smtClean="0"/>
              <a:t>4 years</a:t>
            </a:r>
          </a:p>
          <a:p>
            <a:endParaRPr lang="hr-HR" sz="2800" dirty="0"/>
          </a:p>
          <a:p>
            <a:r>
              <a:rPr lang="hr-HR" sz="2800" dirty="0" smtClean="0">
                <a:solidFill>
                  <a:srgbClr val="FF0000"/>
                </a:solidFill>
              </a:rPr>
              <a:t>Tasks: </a:t>
            </a:r>
            <a:r>
              <a:rPr lang="en-US" sz="2800" dirty="0"/>
              <a:t>Collecting, </a:t>
            </a:r>
            <a:r>
              <a:rPr lang="en-US" sz="2800" dirty="0" err="1"/>
              <a:t>analizyng</a:t>
            </a:r>
            <a:r>
              <a:rPr lang="en-US" sz="2800" dirty="0"/>
              <a:t> and keeping track of data that are important for </a:t>
            </a:r>
            <a:r>
              <a:rPr lang="en-US" sz="2800" dirty="0" err="1"/>
              <a:t>completin</a:t>
            </a:r>
            <a:r>
              <a:rPr lang="en-US" sz="2800" dirty="0"/>
              <a:t> services in the road traffic are just some of the tasks that the road traffic technician is in charge </a:t>
            </a:r>
            <a:r>
              <a:rPr lang="en-US" sz="2800" dirty="0" smtClean="0"/>
              <a:t>for</a:t>
            </a:r>
            <a:r>
              <a:rPr lang="hr-HR" sz="2800" dirty="0" smtClean="0"/>
              <a:t>.</a:t>
            </a:r>
            <a:endParaRPr lang="en-US" sz="2800" dirty="0"/>
          </a:p>
          <a:p>
            <a:endParaRPr lang="hr-HR" sz="2800" dirty="0">
              <a:solidFill>
                <a:srgbClr val="FF0000"/>
              </a:solidFill>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7238" y="3424238"/>
            <a:ext cx="9525" cy="9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descr="Strojarska i Prometna Škola Varaždin - Tehničar cestovnog prometa - novi strukovni kurikulum - Google Chrome"/>
          <p:cNvPicPr>
            <a:picLocks noChangeAspect="1"/>
          </p:cNvPicPr>
          <p:nvPr/>
        </p:nvPicPr>
        <p:blipFill rotWithShape="1">
          <a:blip r:embed="rId3" cstate="print">
            <a:extLst>
              <a:ext uri="{28A0092B-C50C-407E-A947-70E740481C1C}">
                <a14:useLocalDpi xmlns:a14="http://schemas.microsoft.com/office/drawing/2010/main" val="0"/>
              </a:ext>
            </a:extLst>
          </a:blip>
          <a:srcRect l="9697" t="25655" r="38485" b="21152"/>
          <a:stretch/>
        </p:blipFill>
        <p:spPr>
          <a:xfrm>
            <a:off x="258772" y="2420888"/>
            <a:ext cx="2369127" cy="1309254"/>
          </a:xfrm>
          <a:prstGeom prst="rect">
            <a:avLst/>
          </a:prstGeom>
        </p:spPr>
      </p:pic>
      <p:pic>
        <p:nvPicPr>
          <p:cNvPr id="7174"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8183" y="4293095"/>
            <a:ext cx="2409715" cy="11609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24156735"/>
      </p:ext>
    </p:extLst>
  </p:cSld>
  <p:clrMapOvr>
    <a:masterClrMapping/>
  </p:clrMapOvr>
  <mc:AlternateContent xmlns:mc="http://schemas.openxmlformats.org/markup-compatibility/2006" xmlns:p14="http://schemas.microsoft.com/office/powerpoint/2010/main">
    <mc:Choice Requires="p14">
      <p:transition spd="slow" p14:dur="1250">
        <p14:revea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Vehicle technician</a:t>
            </a:r>
            <a:endParaRPr lang="hr-HR" dirty="0"/>
          </a:p>
        </p:txBody>
      </p:sp>
      <p:sp>
        <p:nvSpPr>
          <p:cNvPr id="3" name="Content Placeholder 2"/>
          <p:cNvSpPr>
            <a:spLocks noGrp="1"/>
          </p:cNvSpPr>
          <p:nvPr>
            <p:ph idx="1"/>
          </p:nvPr>
        </p:nvSpPr>
        <p:spPr/>
        <p:txBody>
          <a:bodyPr>
            <a:normAutofit fontScale="92500"/>
          </a:bodyPr>
          <a:lstStyle/>
          <a:p>
            <a:r>
              <a:rPr lang="hr-HR" sz="2800" dirty="0" smtClean="0">
                <a:solidFill>
                  <a:srgbClr val="FF0000"/>
                </a:solidFill>
              </a:rPr>
              <a:t>Duration of education: </a:t>
            </a:r>
            <a:r>
              <a:rPr lang="hr-HR" sz="2800" dirty="0" smtClean="0"/>
              <a:t>4 years</a:t>
            </a:r>
          </a:p>
          <a:p>
            <a:endParaRPr lang="hr-HR" sz="2800" dirty="0">
              <a:solidFill>
                <a:srgbClr val="FF0000"/>
              </a:solidFill>
            </a:endParaRPr>
          </a:p>
          <a:p>
            <a:r>
              <a:rPr lang="hr-HR" sz="2800" dirty="0" smtClean="0">
                <a:solidFill>
                  <a:srgbClr val="FF0000"/>
                </a:solidFill>
              </a:rPr>
              <a:t>Tasks: </a:t>
            </a:r>
            <a:r>
              <a:rPr lang="hr-HR" sz="2800" dirty="0" smtClean="0"/>
              <a:t>It </a:t>
            </a:r>
            <a:r>
              <a:rPr lang="en-US" sz="2800" dirty="0" smtClean="0"/>
              <a:t>works </a:t>
            </a:r>
            <a:r>
              <a:rPr lang="en-US" sz="2800" dirty="0"/>
              <a:t>in the manufacture, sale and maintenance of road and rail vehicles, repairs and servicing vehicles and monitors the correctness of their work. In production, he plans and prepares work on the production of vehicles and their components, supervises production, and examines the materials in research </a:t>
            </a:r>
            <a:r>
              <a:rPr lang="en-US" sz="2800" dirty="0" smtClean="0"/>
              <a:t>laboratories</a:t>
            </a:r>
            <a:r>
              <a:rPr lang="hr-HR" sz="2800" dirty="0" smtClean="0"/>
              <a:t>.</a:t>
            </a:r>
            <a:endParaRPr lang="hr-HR" sz="28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7238" y="3424238"/>
            <a:ext cx="9525" cy="9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2348880"/>
            <a:ext cx="2557067" cy="1438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167" y="4005064"/>
            <a:ext cx="2566404" cy="18305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84636439"/>
      </p:ext>
    </p:extLst>
  </p:cSld>
  <p:clrMapOvr>
    <a:masterClrMapping/>
  </p:clrMapOvr>
  <mc:AlternateContent xmlns:mc="http://schemas.openxmlformats.org/markup-compatibility/2006" xmlns:p14="http://schemas.microsoft.com/office/powerpoint/2010/main">
    <mc:Choice Requires="p14">
      <p:transition spd="slow" p14:dur="1250">
        <p14:revea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a:t>Freight logistics tehnician</a:t>
            </a:r>
          </a:p>
        </p:txBody>
      </p:sp>
      <p:sp>
        <p:nvSpPr>
          <p:cNvPr id="3" name="Content Placeholder 2"/>
          <p:cNvSpPr>
            <a:spLocks noGrp="1"/>
          </p:cNvSpPr>
          <p:nvPr>
            <p:ph idx="1"/>
          </p:nvPr>
        </p:nvSpPr>
        <p:spPr/>
        <p:txBody>
          <a:bodyPr>
            <a:normAutofit/>
          </a:bodyPr>
          <a:lstStyle/>
          <a:p>
            <a:r>
              <a:rPr lang="hr-HR" sz="2800" dirty="0" smtClean="0">
                <a:solidFill>
                  <a:srgbClr val="FF0000"/>
                </a:solidFill>
              </a:rPr>
              <a:t>Duration of education: </a:t>
            </a:r>
            <a:r>
              <a:rPr lang="hr-HR" sz="2800" dirty="0" smtClean="0"/>
              <a:t>4 years</a:t>
            </a:r>
          </a:p>
          <a:p>
            <a:endParaRPr lang="hr-HR" sz="2800" dirty="0">
              <a:solidFill>
                <a:srgbClr val="FF0000"/>
              </a:solidFill>
            </a:endParaRPr>
          </a:p>
          <a:p>
            <a:r>
              <a:rPr lang="hr-HR" sz="2800" dirty="0" smtClean="0">
                <a:solidFill>
                  <a:srgbClr val="FF0000"/>
                </a:solidFill>
              </a:rPr>
              <a:t>Tasks: </a:t>
            </a:r>
            <a:r>
              <a:rPr lang="en-US" sz="2800" dirty="0"/>
              <a:t>Based on received orders it </a:t>
            </a:r>
            <a:r>
              <a:rPr lang="en-US" sz="2800" dirty="0" err="1"/>
              <a:t>organises</a:t>
            </a:r>
            <a:r>
              <a:rPr lang="en-US" sz="2800" dirty="0"/>
              <a:t> the transfer of goods, receives and issues orders and takes care of its realization and shipping of </a:t>
            </a:r>
            <a:r>
              <a:rPr lang="en-US" sz="2800" dirty="0" smtClean="0"/>
              <a:t>goods</a:t>
            </a:r>
            <a:r>
              <a:rPr lang="hr-HR" sz="2800" dirty="0" smtClean="0"/>
              <a:t>.</a:t>
            </a:r>
            <a:endParaRPr lang="en-US" sz="2800" dirty="0"/>
          </a:p>
          <a:p>
            <a:endParaRPr lang="hr-HR" sz="2800" dirty="0">
              <a:solidFill>
                <a:srgbClr val="FF0000"/>
              </a:solidFill>
            </a:endParaRPr>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2483233"/>
            <a:ext cx="2448272" cy="12592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4293096"/>
            <a:ext cx="2448272" cy="19586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63048748"/>
      </p:ext>
    </p:extLst>
  </p:cSld>
  <p:clrMapOvr>
    <a:masterClrMapping/>
  </p:clrMapOvr>
  <mc:AlternateContent xmlns:mc="http://schemas.openxmlformats.org/markup-compatibility/2006" xmlns:p14="http://schemas.microsoft.com/office/powerpoint/2010/main">
    <mc:Choice Requires="p14">
      <p:transition spd="slow" p14:dur="1250">
        <p14:revea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242592" cy="1261872"/>
          </a:xfrm>
        </p:spPr>
        <p:txBody>
          <a:bodyPr/>
          <a:lstStyle/>
          <a:p>
            <a:r>
              <a:rPr lang="hr-HR" sz="2200" dirty="0" smtClean="0"/>
              <a:t>Car mehatronic</a:t>
            </a:r>
            <a:endParaRPr lang="hr-HR" sz="2200" dirty="0"/>
          </a:p>
        </p:txBody>
      </p:sp>
      <p:sp>
        <p:nvSpPr>
          <p:cNvPr id="3" name="Content Placeholder 2"/>
          <p:cNvSpPr>
            <a:spLocks noGrp="1"/>
          </p:cNvSpPr>
          <p:nvPr>
            <p:ph idx="1"/>
          </p:nvPr>
        </p:nvSpPr>
        <p:spPr/>
        <p:txBody>
          <a:bodyPr>
            <a:normAutofit/>
          </a:bodyPr>
          <a:lstStyle/>
          <a:p>
            <a:r>
              <a:rPr lang="hr-HR" sz="2800" dirty="0" smtClean="0">
                <a:solidFill>
                  <a:srgbClr val="FF0000"/>
                </a:solidFill>
              </a:rPr>
              <a:t>Duration of education: </a:t>
            </a:r>
            <a:r>
              <a:rPr lang="hr-HR" sz="2800" dirty="0" smtClean="0"/>
              <a:t>3 years</a:t>
            </a:r>
          </a:p>
          <a:p>
            <a:endParaRPr lang="hr-HR" sz="2800" dirty="0">
              <a:solidFill>
                <a:srgbClr val="FF0000"/>
              </a:solidFill>
            </a:endParaRPr>
          </a:p>
          <a:p>
            <a:r>
              <a:rPr lang="hr-HR" sz="2800" dirty="0" smtClean="0">
                <a:solidFill>
                  <a:srgbClr val="FF0000"/>
                </a:solidFill>
              </a:rPr>
              <a:t>Tasks: </a:t>
            </a:r>
            <a:r>
              <a:rPr lang="en-US" sz="2800" dirty="0"/>
              <a:t>It repairs, tunes and </a:t>
            </a:r>
            <a:r>
              <a:rPr lang="en-US" sz="2800" dirty="0" err="1"/>
              <a:t>servises</a:t>
            </a:r>
            <a:r>
              <a:rPr lang="en-US" sz="2800" dirty="0"/>
              <a:t> motor vehicles. It detects and removes mechanical and electrical malfunctions and damage to parts and assemblies of personal vehicles, commercial vehicles, motorcycles and work </a:t>
            </a:r>
            <a:r>
              <a:rPr lang="en-US" sz="2800" dirty="0" smtClean="0"/>
              <a:t>machines</a:t>
            </a:r>
            <a:r>
              <a:rPr lang="hr-HR" sz="2800" dirty="0" smtClean="0"/>
              <a:t>.</a:t>
            </a:r>
            <a:endParaRPr lang="hr-HR" sz="2800"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3050" y="2276872"/>
            <a:ext cx="2543944" cy="1693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612" y="4221088"/>
            <a:ext cx="2535382" cy="16902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38307123"/>
      </p:ext>
    </p:extLst>
  </p:cSld>
  <p:clrMapOvr>
    <a:masterClrMapping/>
  </p:clrMapOvr>
  <mc:AlternateContent xmlns:mc="http://schemas.openxmlformats.org/markup-compatibility/2006" xmlns:p14="http://schemas.microsoft.com/office/powerpoint/2010/main">
    <mc:Choice Requires="p14">
      <p:transition spd="slow" p14:dur="1250">
        <p14:revea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Instaler of home instalations</a:t>
            </a:r>
            <a:endParaRPr lang="hr-HR" dirty="0"/>
          </a:p>
        </p:txBody>
      </p:sp>
      <p:sp>
        <p:nvSpPr>
          <p:cNvPr id="3" name="Content Placeholder 2"/>
          <p:cNvSpPr>
            <a:spLocks noGrp="1"/>
          </p:cNvSpPr>
          <p:nvPr>
            <p:ph idx="1"/>
          </p:nvPr>
        </p:nvSpPr>
        <p:spPr/>
        <p:txBody>
          <a:bodyPr>
            <a:normAutofit lnSpcReduction="10000"/>
          </a:bodyPr>
          <a:lstStyle/>
          <a:p>
            <a:r>
              <a:rPr lang="hr-HR" sz="2800" dirty="0" smtClean="0">
                <a:solidFill>
                  <a:srgbClr val="FF0000"/>
                </a:solidFill>
              </a:rPr>
              <a:t>Duration of education: </a:t>
            </a:r>
            <a:r>
              <a:rPr lang="hr-HR" sz="2800" dirty="0" smtClean="0"/>
              <a:t>3 years</a:t>
            </a:r>
          </a:p>
          <a:p>
            <a:endParaRPr lang="hr-HR" sz="2800" dirty="0">
              <a:solidFill>
                <a:srgbClr val="FF0000"/>
              </a:solidFill>
            </a:endParaRPr>
          </a:p>
          <a:p>
            <a:r>
              <a:rPr lang="hr-HR" sz="2800" dirty="0" smtClean="0">
                <a:solidFill>
                  <a:srgbClr val="FF0000"/>
                </a:solidFill>
              </a:rPr>
              <a:t>Tasks: </a:t>
            </a:r>
            <a:r>
              <a:rPr lang="en-US" sz="2800" dirty="0" smtClean="0"/>
              <a:t>It </a:t>
            </a:r>
            <a:r>
              <a:rPr lang="en-US" sz="2800" dirty="0"/>
              <a:t>manufactures, assembles, maintains, supervises the operation and servicing of water and gas systems, and heating, cooling and air conditioning </a:t>
            </a:r>
            <a:r>
              <a:rPr lang="en-US" sz="2800" dirty="0" smtClean="0"/>
              <a:t>systems</a:t>
            </a:r>
            <a:r>
              <a:rPr lang="hr-HR" sz="2800" dirty="0" smtClean="0"/>
              <a:t>, t</a:t>
            </a:r>
            <a:r>
              <a:rPr lang="en-US" sz="2800" dirty="0" smtClean="0"/>
              <a:t>he </a:t>
            </a:r>
            <a:r>
              <a:rPr lang="en-US" sz="2800" dirty="0"/>
              <a:t>basic tasks are related to the manufacture and installation of elements and appliances for the water supply and gas installation </a:t>
            </a:r>
            <a:r>
              <a:rPr lang="en-US" sz="2800" dirty="0" smtClean="0"/>
              <a:t>system</a:t>
            </a:r>
            <a:r>
              <a:rPr lang="hr-HR" sz="2800" dirty="0" smtClean="0"/>
              <a:t>.</a:t>
            </a:r>
            <a:endParaRPr lang="hr-HR" sz="28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149599"/>
            <a:ext cx="2465325" cy="16394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4079395"/>
            <a:ext cx="2465325" cy="15905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69723756"/>
      </p:ext>
    </p:extLst>
  </p:cSld>
  <p:clrMapOvr>
    <a:masterClrMapping/>
  </p:clrMapOvr>
  <mc:AlternateContent xmlns:mc="http://schemas.openxmlformats.org/markup-compatibility/2006" xmlns:p14="http://schemas.microsoft.com/office/powerpoint/2010/main">
    <mc:Choice Requires="p14">
      <p:transition spd="slow" p14:dur="1250">
        <p14:revea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Car bodyworker</a:t>
            </a:r>
            <a:endParaRPr lang="hr-HR" dirty="0"/>
          </a:p>
        </p:txBody>
      </p:sp>
      <p:sp>
        <p:nvSpPr>
          <p:cNvPr id="3" name="Content Placeholder 2"/>
          <p:cNvSpPr>
            <a:spLocks noGrp="1"/>
          </p:cNvSpPr>
          <p:nvPr>
            <p:ph idx="1"/>
          </p:nvPr>
        </p:nvSpPr>
        <p:spPr/>
        <p:txBody>
          <a:bodyPr/>
          <a:lstStyle/>
          <a:p>
            <a:r>
              <a:rPr lang="hr-HR" sz="2800" dirty="0" smtClean="0">
                <a:solidFill>
                  <a:srgbClr val="FF0000"/>
                </a:solidFill>
              </a:rPr>
              <a:t>Duration of education:</a:t>
            </a:r>
            <a:r>
              <a:rPr lang="hr-HR" sz="2800" dirty="0" smtClean="0"/>
              <a:t> 3 years</a:t>
            </a:r>
          </a:p>
          <a:p>
            <a:endParaRPr lang="hr-HR" dirty="0"/>
          </a:p>
          <a:p>
            <a:r>
              <a:rPr lang="hr-HR" sz="2800" dirty="0" smtClean="0">
                <a:solidFill>
                  <a:srgbClr val="FF0000"/>
                </a:solidFill>
              </a:rPr>
              <a:t>Tasks: </a:t>
            </a:r>
            <a:r>
              <a:rPr lang="en-US" sz="2800" dirty="0"/>
              <a:t>It eliminates mechanical damage on the </a:t>
            </a:r>
            <a:r>
              <a:rPr lang="en-US" sz="2800" dirty="0" err="1"/>
              <a:t>vechiles</a:t>
            </a:r>
            <a:r>
              <a:rPr lang="en-US" sz="2800" dirty="0"/>
              <a:t> body caused by traffic accidents or weather </a:t>
            </a:r>
            <a:r>
              <a:rPr lang="en-US" sz="2800" dirty="0" smtClean="0"/>
              <a:t>conditions</a:t>
            </a:r>
            <a:r>
              <a:rPr lang="hr-HR" sz="2800" dirty="0" smtClean="0"/>
              <a:t>.</a:t>
            </a:r>
            <a:endParaRPr lang="en-US" sz="2800" dirty="0"/>
          </a:p>
          <a:p>
            <a:endParaRPr lang="hr-HR"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936" y="2636912"/>
            <a:ext cx="2476500" cy="1166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5" y="4149080"/>
            <a:ext cx="2476500" cy="14802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58387271"/>
      </p:ext>
    </p:extLst>
  </p:cSld>
  <p:clrMapOvr>
    <a:masterClrMapping/>
  </p:clrMapOvr>
  <mc:AlternateContent xmlns:mc="http://schemas.openxmlformats.org/markup-compatibility/2006" xmlns:p14="http://schemas.microsoft.com/office/powerpoint/2010/main">
    <mc:Choice Requires="p14">
      <p:transition spd="slow" p14:dur="1250">
        <p14:reveal/>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1722</TotalTime>
  <Words>564</Words>
  <Application>Microsoft Office PowerPoint</Application>
  <PresentationFormat>Prikaz na zaslonu (4:3)</PresentationFormat>
  <Paragraphs>51</Paragraphs>
  <Slides>14</Slides>
  <Notes>0</Notes>
  <HiddenSlides>0</HiddenSlides>
  <MMClips>0</MMClips>
  <ScaleCrop>false</ScaleCrop>
  <HeadingPairs>
    <vt:vector size="6" baseType="variant">
      <vt:variant>
        <vt:lpstr>Korišteni fontovi</vt:lpstr>
      </vt:variant>
      <vt:variant>
        <vt:i4>1</vt:i4>
      </vt:variant>
      <vt:variant>
        <vt:lpstr>Tema</vt:lpstr>
      </vt:variant>
      <vt:variant>
        <vt:i4>1</vt:i4>
      </vt:variant>
      <vt:variant>
        <vt:lpstr>Naslovi slajdova</vt:lpstr>
      </vt:variant>
      <vt:variant>
        <vt:i4>14</vt:i4>
      </vt:variant>
    </vt:vector>
  </HeadingPairs>
  <TitlesOfParts>
    <vt:vector size="16" baseType="lpstr">
      <vt:lpstr>Arial</vt:lpstr>
      <vt:lpstr>Clarity</vt:lpstr>
      <vt:lpstr>Machine engineering and traffic highschool Varaždin</vt:lpstr>
      <vt:lpstr>About school</vt:lpstr>
      <vt:lpstr>Mechanical computer technician</vt:lpstr>
      <vt:lpstr>Road traffic technician</vt:lpstr>
      <vt:lpstr>Vehicle technician</vt:lpstr>
      <vt:lpstr>Freight logistics tehnician</vt:lpstr>
      <vt:lpstr>Car mehatronic</vt:lpstr>
      <vt:lpstr>Instaler of home instalations</vt:lpstr>
      <vt:lpstr>Car bodyworker</vt:lpstr>
      <vt:lpstr>Machinist</vt:lpstr>
      <vt:lpstr>Motor vehicle driver</vt:lpstr>
      <vt:lpstr>Auxiliar lochsmith</vt:lpstr>
      <vt:lpstr>CNC operator</vt:lpstr>
      <vt:lpstr> THANK YOU FOR ATTENTION!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Strojarski računalni tehničar</dc:title>
  <dc:creator>Maja</dc:creator>
  <cp:lastModifiedBy>korisnik</cp:lastModifiedBy>
  <cp:revision>14</cp:revision>
  <dcterms:created xsi:type="dcterms:W3CDTF">2017-10-23T16:15:51Z</dcterms:created>
  <dcterms:modified xsi:type="dcterms:W3CDTF">2017-10-26T10:17:29Z</dcterms:modified>
</cp:coreProperties>
</file>