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4" r:id="rId4"/>
    <p:sldId id="262" r:id="rId5"/>
    <p:sldId id="265" r:id="rId6"/>
    <p:sldId id="266"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042B6E-8AAE-4E9D-A49B-DCA7D3D808D9}" type="datetimeFigureOut">
              <a:rPr lang="en-US" smtClean="0"/>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953A6-FB37-452E-9A47-0D5599B2B1D9}" type="slidenum">
              <a:rPr lang="en-US" smtClean="0"/>
              <a:t>‹#›</a:t>
            </a:fld>
            <a:endParaRPr lang="en-US"/>
          </a:p>
        </p:txBody>
      </p:sp>
    </p:spTree>
    <p:extLst>
      <p:ext uri="{BB962C8B-B14F-4D97-AF65-F5344CB8AC3E}">
        <p14:creationId xmlns:p14="http://schemas.microsoft.com/office/powerpoint/2010/main" val="2430227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042B6E-8AAE-4E9D-A49B-DCA7D3D808D9}" type="datetimeFigureOut">
              <a:rPr lang="en-US" smtClean="0"/>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953A6-FB37-452E-9A47-0D5599B2B1D9}" type="slidenum">
              <a:rPr lang="en-US" smtClean="0"/>
              <a:t>‹#›</a:t>
            </a:fld>
            <a:endParaRPr lang="en-US"/>
          </a:p>
        </p:txBody>
      </p:sp>
    </p:spTree>
    <p:extLst>
      <p:ext uri="{BB962C8B-B14F-4D97-AF65-F5344CB8AC3E}">
        <p14:creationId xmlns:p14="http://schemas.microsoft.com/office/powerpoint/2010/main" val="1704347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042B6E-8AAE-4E9D-A49B-DCA7D3D808D9}" type="datetimeFigureOut">
              <a:rPr lang="en-US" smtClean="0"/>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953A6-FB37-452E-9A47-0D5599B2B1D9}" type="slidenum">
              <a:rPr lang="en-US" smtClean="0"/>
              <a:t>‹#›</a:t>
            </a:fld>
            <a:endParaRPr lang="en-US"/>
          </a:p>
        </p:txBody>
      </p:sp>
    </p:spTree>
    <p:extLst>
      <p:ext uri="{BB962C8B-B14F-4D97-AF65-F5344CB8AC3E}">
        <p14:creationId xmlns:p14="http://schemas.microsoft.com/office/powerpoint/2010/main" val="597952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042B6E-8AAE-4E9D-A49B-DCA7D3D808D9}" type="datetimeFigureOut">
              <a:rPr lang="en-US" smtClean="0"/>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953A6-FB37-452E-9A47-0D5599B2B1D9}" type="slidenum">
              <a:rPr lang="en-US" smtClean="0"/>
              <a:t>‹#›</a:t>
            </a:fld>
            <a:endParaRPr lang="en-US"/>
          </a:p>
        </p:txBody>
      </p:sp>
    </p:spTree>
    <p:extLst>
      <p:ext uri="{BB962C8B-B14F-4D97-AF65-F5344CB8AC3E}">
        <p14:creationId xmlns:p14="http://schemas.microsoft.com/office/powerpoint/2010/main" val="178692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042B6E-8AAE-4E9D-A49B-DCA7D3D808D9}" type="datetimeFigureOut">
              <a:rPr lang="en-US" smtClean="0"/>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953A6-FB37-452E-9A47-0D5599B2B1D9}" type="slidenum">
              <a:rPr lang="en-US" smtClean="0"/>
              <a:t>‹#›</a:t>
            </a:fld>
            <a:endParaRPr lang="en-US"/>
          </a:p>
        </p:txBody>
      </p:sp>
    </p:spTree>
    <p:extLst>
      <p:ext uri="{BB962C8B-B14F-4D97-AF65-F5344CB8AC3E}">
        <p14:creationId xmlns:p14="http://schemas.microsoft.com/office/powerpoint/2010/main" val="2017895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042B6E-8AAE-4E9D-A49B-DCA7D3D808D9}" type="datetimeFigureOut">
              <a:rPr lang="en-US" smtClean="0"/>
              <a:t>5/25/2021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4953A6-FB37-452E-9A47-0D5599B2B1D9}" type="slidenum">
              <a:rPr lang="en-US" smtClean="0"/>
              <a:t>‹#›</a:t>
            </a:fld>
            <a:endParaRPr lang="en-US"/>
          </a:p>
        </p:txBody>
      </p:sp>
    </p:spTree>
    <p:extLst>
      <p:ext uri="{BB962C8B-B14F-4D97-AF65-F5344CB8AC3E}">
        <p14:creationId xmlns:p14="http://schemas.microsoft.com/office/powerpoint/2010/main" val="1465382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042B6E-8AAE-4E9D-A49B-DCA7D3D808D9}" type="datetimeFigureOut">
              <a:rPr lang="en-US" smtClean="0"/>
              <a:t>5/25/2021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4953A6-FB37-452E-9A47-0D5599B2B1D9}" type="slidenum">
              <a:rPr lang="en-US" smtClean="0"/>
              <a:t>‹#›</a:t>
            </a:fld>
            <a:endParaRPr lang="en-US"/>
          </a:p>
        </p:txBody>
      </p:sp>
    </p:spTree>
    <p:extLst>
      <p:ext uri="{BB962C8B-B14F-4D97-AF65-F5344CB8AC3E}">
        <p14:creationId xmlns:p14="http://schemas.microsoft.com/office/powerpoint/2010/main" val="2122593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042B6E-8AAE-4E9D-A49B-DCA7D3D808D9}" type="datetimeFigureOut">
              <a:rPr lang="en-US" smtClean="0"/>
              <a:t>5/25/2021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4953A6-FB37-452E-9A47-0D5599B2B1D9}" type="slidenum">
              <a:rPr lang="en-US" smtClean="0"/>
              <a:t>‹#›</a:t>
            </a:fld>
            <a:endParaRPr lang="en-US"/>
          </a:p>
        </p:txBody>
      </p:sp>
    </p:spTree>
    <p:extLst>
      <p:ext uri="{BB962C8B-B14F-4D97-AF65-F5344CB8AC3E}">
        <p14:creationId xmlns:p14="http://schemas.microsoft.com/office/powerpoint/2010/main" val="829218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42B6E-8AAE-4E9D-A49B-DCA7D3D808D9}" type="datetimeFigureOut">
              <a:rPr lang="en-US" smtClean="0"/>
              <a:t>5/25/2021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4953A6-FB37-452E-9A47-0D5599B2B1D9}" type="slidenum">
              <a:rPr lang="en-US" smtClean="0"/>
              <a:t>‹#›</a:t>
            </a:fld>
            <a:endParaRPr lang="en-US"/>
          </a:p>
        </p:txBody>
      </p:sp>
    </p:spTree>
    <p:extLst>
      <p:ext uri="{BB962C8B-B14F-4D97-AF65-F5344CB8AC3E}">
        <p14:creationId xmlns:p14="http://schemas.microsoft.com/office/powerpoint/2010/main" val="3558713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042B6E-8AAE-4E9D-A49B-DCA7D3D808D9}" type="datetimeFigureOut">
              <a:rPr lang="en-US" smtClean="0"/>
              <a:t>5/25/2021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4953A6-FB37-452E-9A47-0D5599B2B1D9}" type="slidenum">
              <a:rPr lang="en-US" smtClean="0"/>
              <a:t>‹#›</a:t>
            </a:fld>
            <a:endParaRPr lang="en-US"/>
          </a:p>
        </p:txBody>
      </p:sp>
    </p:spTree>
    <p:extLst>
      <p:ext uri="{BB962C8B-B14F-4D97-AF65-F5344CB8AC3E}">
        <p14:creationId xmlns:p14="http://schemas.microsoft.com/office/powerpoint/2010/main" val="1974346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042B6E-8AAE-4E9D-A49B-DCA7D3D808D9}" type="datetimeFigureOut">
              <a:rPr lang="en-US" smtClean="0"/>
              <a:t>5/25/2021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4953A6-FB37-452E-9A47-0D5599B2B1D9}" type="slidenum">
              <a:rPr lang="en-US" smtClean="0"/>
              <a:t>‹#›</a:t>
            </a:fld>
            <a:endParaRPr lang="en-US"/>
          </a:p>
        </p:txBody>
      </p:sp>
    </p:spTree>
    <p:extLst>
      <p:ext uri="{BB962C8B-B14F-4D97-AF65-F5344CB8AC3E}">
        <p14:creationId xmlns:p14="http://schemas.microsoft.com/office/powerpoint/2010/main" val="301745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42B6E-8AAE-4E9D-A49B-DCA7D3D808D9}" type="datetimeFigureOut">
              <a:rPr lang="en-US" smtClean="0"/>
              <a:t>5/25/2021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4953A6-FB37-452E-9A47-0D5599B2B1D9}" type="slidenum">
              <a:rPr lang="en-US" smtClean="0"/>
              <a:t>‹#›</a:t>
            </a:fld>
            <a:endParaRPr lang="en-US"/>
          </a:p>
        </p:txBody>
      </p:sp>
    </p:spTree>
    <p:extLst>
      <p:ext uri="{BB962C8B-B14F-4D97-AF65-F5344CB8AC3E}">
        <p14:creationId xmlns:p14="http://schemas.microsoft.com/office/powerpoint/2010/main" val="506961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609"/>
            <a:ext cx="94165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99096" y="49023"/>
            <a:ext cx="2573337"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6617" y="1988190"/>
            <a:ext cx="9426994" cy="2123658"/>
          </a:xfrm>
          <a:prstGeom prst="rect">
            <a:avLst/>
          </a:prstGeom>
          <a:noFill/>
        </p:spPr>
        <p:txBody>
          <a:bodyPr wrap="square" rtlCol="0">
            <a:spAutoFit/>
          </a:bodyPr>
          <a:lstStyle/>
          <a:p>
            <a:pPr algn="ctr"/>
            <a:r>
              <a:rPr lang="en-US" sz="4400" b="1" dirty="0" smtClean="0">
                <a:solidFill>
                  <a:schemeClr val="bg1"/>
                </a:solidFill>
              </a:rPr>
              <a:t>INCLUSIVE EDUCATION </a:t>
            </a:r>
          </a:p>
          <a:p>
            <a:pPr algn="ctr"/>
            <a:r>
              <a:rPr lang="en-US" sz="4400" b="1" dirty="0" smtClean="0">
                <a:solidFill>
                  <a:schemeClr val="bg1"/>
                </a:solidFill>
              </a:rPr>
              <a:t>IN OUR SCHOOL</a:t>
            </a:r>
          </a:p>
          <a:p>
            <a:pPr algn="ctr"/>
            <a:endParaRPr lang="en-US" sz="4400" b="1" dirty="0">
              <a:solidFill>
                <a:schemeClr val="bg1"/>
              </a:solidFill>
            </a:endParaRPr>
          </a:p>
        </p:txBody>
      </p:sp>
    </p:spTree>
    <p:extLst>
      <p:ext uri="{BB962C8B-B14F-4D97-AF65-F5344CB8AC3E}">
        <p14:creationId xmlns:p14="http://schemas.microsoft.com/office/powerpoint/2010/main" val="4859047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6243" y="1219200"/>
            <a:ext cx="8077200" cy="5410200"/>
          </a:xfrm>
        </p:spPr>
        <p:txBody>
          <a:bodyPr>
            <a:normAutofit fontScale="92500"/>
          </a:bodyPr>
          <a:lstStyle/>
          <a:p>
            <a:pPr algn="just"/>
            <a:r>
              <a:rPr lang="en-US" b="0" i="0" dirty="0" smtClean="0">
                <a:solidFill>
                  <a:srgbClr val="313133"/>
                </a:solidFill>
                <a:effectLst/>
                <a:latin typeface="Brandon Text"/>
              </a:rPr>
              <a:t>        The children in our school have different backgrounds, needs, interests, and abilities. </a:t>
            </a:r>
          </a:p>
          <a:p>
            <a:pPr algn="just"/>
            <a:r>
              <a:rPr lang="en-US" b="0" i="0" dirty="0" smtClean="0">
                <a:solidFill>
                  <a:srgbClr val="313133"/>
                </a:solidFill>
                <a:effectLst/>
                <a:latin typeface="Brandon Text"/>
              </a:rPr>
              <a:t>       In order to effectively teach the children in our case, teachers and activities need to be as diverse as they are. </a:t>
            </a:r>
          </a:p>
          <a:p>
            <a:pPr algn="just"/>
            <a:r>
              <a:rPr lang="en-US" b="0" i="0" dirty="0" smtClean="0">
                <a:solidFill>
                  <a:srgbClr val="313133"/>
                </a:solidFill>
                <a:effectLst/>
                <a:latin typeface="Brandon Text"/>
              </a:rPr>
              <a:t>        There are many disadvantaged students because of critical socially and economically situation. We have some students with special needs or comes from very poor families, which dealing with subsistence agriculture and livestock without having any job. </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87" y="0"/>
            <a:ext cx="9138313" cy="914400"/>
          </a:xfrm>
          <a:prstGeom prst="rect">
            <a:avLst/>
          </a:prstGeom>
        </p:spPr>
      </p:pic>
    </p:spTree>
    <p:extLst>
      <p:ext uri="{BB962C8B-B14F-4D97-AF65-F5344CB8AC3E}">
        <p14:creationId xmlns:p14="http://schemas.microsoft.com/office/powerpoint/2010/main" val="1741505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6243" y="1371600"/>
            <a:ext cx="8077200" cy="5334000"/>
          </a:xfrm>
        </p:spPr>
        <p:txBody>
          <a:bodyPr>
            <a:normAutofit lnSpcReduction="10000"/>
          </a:bodyPr>
          <a:lstStyle/>
          <a:p>
            <a:pPr algn="just"/>
            <a:r>
              <a:rPr lang="en-US" b="0" i="0" dirty="0" smtClean="0">
                <a:solidFill>
                  <a:srgbClr val="333333"/>
                </a:solidFill>
                <a:effectLst/>
                <a:latin typeface="canada-type-gibson"/>
              </a:rPr>
              <a:t>         The success of students with disabilities or those from disadvantaged backgrounds, such as our students, in more inclusive settings, depends on meeting both their academic and social and emotional needs. In turn, this requires a school climate that is a psychologically inclusive space, in which all students understand each other better, feel safe and supported, have positive relationships and are more respectful and acceptable. to each other.</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87" y="0"/>
            <a:ext cx="9138313" cy="914400"/>
          </a:xfrm>
          <a:prstGeom prst="rect">
            <a:avLst/>
          </a:prstGeom>
        </p:spPr>
      </p:pic>
    </p:spTree>
    <p:extLst>
      <p:ext uri="{BB962C8B-B14F-4D97-AF65-F5344CB8AC3E}">
        <p14:creationId xmlns:p14="http://schemas.microsoft.com/office/powerpoint/2010/main" val="16677379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371600"/>
            <a:ext cx="8229600" cy="1143000"/>
          </a:xfrm>
        </p:spPr>
        <p:txBody>
          <a:bodyPr>
            <a:normAutofit fontScale="90000"/>
          </a:bodyPr>
          <a:lstStyle/>
          <a:p>
            <a:r>
              <a:rPr lang="en-US" b="1" dirty="0" smtClean="0"/>
              <a:t>BENEFITS OF INCLUSION</a:t>
            </a:r>
            <a:r>
              <a:rPr lang="en-US" dirty="0" smtClean="0"/>
              <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36" y="0"/>
            <a:ext cx="9154236" cy="990600"/>
          </a:xfrm>
        </p:spPr>
      </p:pic>
      <p:sp>
        <p:nvSpPr>
          <p:cNvPr id="7" name="Rectangle 6"/>
          <p:cNvSpPr/>
          <p:nvPr/>
        </p:nvSpPr>
        <p:spPr>
          <a:xfrm>
            <a:off x="304800" y="2286000"/>
            <a:ext cx="8610600" cy="4475071"/>
          </a:xfrm>
          <a:prstGeom prst="rect">
            <a:avLst/>
          </a:prstGeom>
        </p:spPr>
        <p:txBody>
          <a:bodyPr wrap="square">
            <a:spAutoFit/>
          </a:bodyPr>
          <a:lstStyle/>
          <a:p>
            <a:pPr>
              <a:spcAft>
                <a:spcPct val="30000"/>
              </a:spcAft>
              <a:buClr>
                <a:srgbClr val="C00000"/>
              </a:buClr>
            </a:pPr>
            <a:r>
              <a:rPr lang="en-US" sz="4000" b="1" dirty="0" smtClean="0"/>
              <a:t>Inclusion helps children:</a:t>
            </a:r>
          </a:p>
          <a:p>
            <a:pPr>
              <a:spcAft>
                <a:spcPct val="30000"/>
              </a:spcAft>
              <a:buClr>
                <a:srgbClr val="C00000"/>
              </a:buClr>
            </a:pPr>
            <a:endParaRPr lang="en-US" b="1" dirty="0"/>
          </a:p>
          <a:p>
            <a:pPr marL="342900" lvl="0" indent="-342900" eaLnBrk="0" fontAlgn="base" hangingPunct="0">
              <a:spcBef>
                <a:spcPct val="0"/>
              </a:spcBef>
              <a:spcAft>
                <a:spcPct val="50000"/>
              </a:spcAft>
              <a:buClr>
                <a:srgbClr val="C10000"/>
              </a:buClr>
              <a:buFont typeface="Arial" panose="020B0604020202020204" pitchFamily="34" charset="0"/>
              <a:buChar char="•"/>
            </a:pPr>
            <a:r>
              <a:rPr lang="en-US" sz="2400" b="1" dirty="0">
                <a:solidFill>
                  <a:srgbClr val="000000"/>
                </a:solidFill>
                <a:latin typeface="Arial" panose="020B0604020202020204" pitchFamily="34" charset="0"/>
                <a:ea typeface="ＭＳ Ｐゴシック" panose="020B0600070205080204" pitchFamily="34" charset="-128"/>
              </a:rPr>
              <a:t>to be compassionate, respectful, </a:t>
            </a:r>
            <a:r>
              <a:rPr lang="en-US" sz="2400" b="1" dirty="0" smtClean="0">
                <a:solidFill>
                  <a:srgbClr val="000000"/>
                </a:solidFill>
                <a:latin typeface="Arial" panose="020B0604020202020204" pitchFamily="34" charset="0"/>
                <a:ea typeface="ＭＳ Ｐゴシック" panose="020B0600070205080204" pitchFamily="34" charset="-128"/>
              </a:rPr>
              <a:t>and appreciative.</a:t>
            </a:r>
          </a:p>
          <a:p>
            <a:pPr marL="342900" lvl="0" indent="-342900" eaLnBrk="0" fontAlgn="base" hangingPunct="0">
              <a:spcBef>
                <a:spcPct val="0"/>
              </a:spcBef>
              <a:spcAft>
                <a:spcPct val="50000"/>
              </a:spcAft>
              <a:buClr>
                <a:srgbClr val="C10000"/>
              </a:buClr>
              <a:buFont typeface="Arial" panose="020B0604020202020204" pitchFamily="34" charset="0"/>
              <a:buChar char="•"/>
            </a:pPr>
            <a:r>
              <a:rPr lang="en-US" sz="2400" b="1" dirty="0" smtClean="0">
                <a:solidFill>
                  <a:srgbClr val="000000"/>
                </a:solidFill>
                <a:latin typeface="Arial" panose="020B0604020202020204" pitchFamily="34" charset="0"/>
                <a:ea typeface="ＭＳ Ｐゴシック" panose="020B0600070205080204" pitchFamily="34" charset="-128"/>
              </a:rPr>
              <a:t>learn </a:t>
            </a:r>
            <a:r>
              <a:rPr lang="en-US" sz="2400" b="1" dirty="0">
                <a:solidFill>
                  <a:srgbClr val="000000"/>
                </a:solidFill>
                <a:latin typeface="Arial" panose="020B0604020202020204" pitchFamily="34" charset="0"/>
                <a:ea typeface="ＭＳ Ｐゴシック" panose="020B0600070205080204" pitchFamily="34" charset="-128"/>
              </a:rPr>
              <a:t>that people are more alike than they are </a:t>
            </a:r>
            <a:r>
              <a:rPr lang="en-US" sz="2400" b="1" dirty="0" smtClean="0">
                <a:solidFill>
                  <a:srgbClr val="000000"/>
                </a:solidFill>
                <a:latin typeface="Arial" panose="020B0604020202020204" pitchFamily="34" charset="0"/>
                <a:ea typeface="ＭＳ Ｐゴシック" panose="020B0600070205080204" pitchFamily="34" charset="-128"/>
              </a:rPr>
              <a:t>different.</a:t>
            </a:r>
          </a:p>
          <a:p>
            <a:pPr marL="342900" lvl="0" indent="-342900" eaLnBrk="0" fontAlgn="base" hangingPunct="0">
              <a:spcBef>
                <a:spcPct val="0"/>
              </a:spcBef>
              <a:spcAft>
                <a:spcPct val="50000"/>
              </a:spcAft>
              <a:buClr>
                <a:srgbClr val="C10000"/>
              </a:buClr>
              <a:buFont typeface="Arial" panose="020B0604020202020204" pitchFamily="34" charset="0"/>
              <a:buChar char="•"/>
            </a:pPr>
            <a:r>
              <a:rPr lang="en-US" sz="2400" b="1" dirty="0" smtClean="0">
                <a:solidFill>
                  <a:srgbClr val="000000"/>
                </a:solidFill>
                <a:latin typeface="Arial" panose="020B0604020202020204" pitchFamily="34" charset="0"/>
                <a:ea typeface="ＭＳ Ｐゴシック" panose="020B0600070205080204" pitchFamily="34" charset="-128"/>
              </a:rPr>
              <a:t>reject </a:t>
            </a:r>
            <a:r>
              <a:rPr lang="en-US" sz="2400" b="1" dirty="0">
                <a:solidFill>
                  <a:srgbClr val="000000"/>
                </a:solidFill>
                <a:latin typeface="Arial" panose="020B0604020202020204" pitchFamily="34" charset="0"/>
                <a:ea typeface="ＭＳ Ｐゴシック" panose="020B0600070205080204" pitchFamily="34" charset="-128"/>
              </a:rPr>
              <a:t>stereotypes about what people with </a:t>
            </a:r>
            <a:r>
              <a:rPr lang="en-US" sz="2400" b="1" dirty="0" smtClean="0">
                <a:solidFill>
                  <a:srgbClr val="000000"/>
                </a:solidFill>
                <a:latin typeface="Arial" panose="020B0604020202020204" pitchFamily="34" charset="0"/>
                <a:ea typeface="ＭＳ Ｐゴシック" panose="020B0600070205080204" pitchFamily="34" charset="-128"/>
              </a:rPr>
              <a:t>disabilities </a:t>
            </a:r>
            <a:r>
              <a:rPr lang="en-US" sz="2400" b="1" dirty="0">
                <a:solidFill>
                  <a:srgbClr val="000000"/>
                </a:solidFill>
                <a:latin typeface="Arial" panose="020B0604020202020204" pitchFamily="34" charset="0"/>
                <a:ea typeface="ＭＳ Ｐゴシック" panose="020B0600070205080204" pitchFamily="34" charset="-128"/>
              </a:rPr>
              <a:t>are </a:t>
            </a:r>
            <a:r>
              <a:rPr lang="en-US" sz="2400" b="1" dirty="0" smtClean="0">
                <a:solidFill>
                  <a:srgbClr val="000000"/>
                </a:solidFill>
                <a:latin typeface="Arial" panose="020B0604020202020204" pitchFamily="34" charset="0"/>
                <a:ea typeface="ＭＳ Ｐゴシック" panose="020B0600070205080204" pitchFamily="34" charset="-128"/>
              </a:rPr>
              <a:t>like.</a:t>
            </a:r>
          </a:p>
          <a:p>
            <a:pPr marL="342900" lvl="0" indent="-342900" eaLnBrk="0" fontAlgn="base" hangingPunct="0">
              <a:spcBef>
                <a:spcPct val="0"/>
              </a:spcBef>
              <a:spcAft>
                <a:spcPct val="50000"/>
              </a:spcAft>
              <a:buClr>
                <a:srgbClr val="C10000"/>
              </a:buClr>
              <a:buFont typeface="Arial" panose="020B0604020202020204" pitchFamily="34" charset="0"/>
              <a:buChar char="•"/>
            </a:pPr>
            <a:r>
              <a:rPr lang="en-US" sz="2400" b="1" dirty="0" smtClean="0">
                <a:solidFill>
                  <a:srgbClr val="000000"/>
                </a:solidFill>
                <a:latin typeface="Arial" panose="020B0604020202020204" pitchFamily="34" charset="0"/>
                <a:ea typeface="ＭＳ Ｐゴシック" panose="020B0600070205080204" pitchFamily="34" charset="-128"/>
              </a:rPr>
              <a:t>have </a:t>
            </a:r>
            <a:r>
              <a:rPr lang="en-US" sz="2400" b="1" dirty="0">
                <a:solidFill>
                  <a:srgbClr val="000000"/>
                </a:solidFill>
                <a:latin typeface="Arial" panose="020B0604020202020204" pitchFamily="34" charset="0"/>
                <a:ea typeface="ＭＳ Ｐゴシック" panose="020B0600070205080204" pitchFamily="34" charset="-128"/>
              </a:rPr>
              <a:t>experiences they might otherwise miss.</a:t>
            </a:r>
          </a:p>
          <a:p>
            <a:pPr>
              <a:spcAft>
                <a:spcPct val="30000"/>
              </a:spcAft>
              <a:buClr>
                <a:srgbClr val="C00000"/>
              </a:buClr>
            </a:pPr>
            <a:endParaRPr lang="en-US" b="1" dirty="0" smtClean="0"/>
          </a:p>
          <a:p>
            <a:pPr>
              <a:spcAft>
                <a:spcPct val="30000"/>
              </a:spcAft>
              <a:buClr>
                <a:srgbClr val="C00000"/>
              </a:buClr>
              <a:buFontTx/>
              <a:buChar char="•"/>
            </a:pPr>
            <a:endParaRPr lang="en-US" b="1" dirty="0"/>
          </a:p>
        </p:txBody>
      </p:sp>
    </p:spTree>
    <p:extLst>
      <p:ext uri="{BB962C8B-B14F-4D97-AF65-F5344CB8AC3E}">
        <p14:creationId xmlns:p14="http://schemas.microsoft.com/office/powerpoint/2010/main" val="28737274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371600"/>
            <a:ext cx="8229600" cy="914400"/>
          </a:xfrm>
        </p:spPr>
        <p:txBody>
          <a:bodyPr>
            <a:normAutofit fontScale="90000"/>
          </a:bodyPr>
          <a:lstStyle/>
          <a:p>
            <a:r>
              <a:rPr lang="en-US" b="1" dirty="0" smtClean="0"/>
              <a:t>SAVE THE CHILDREN</a:t>
            </a:r>
            <a:br>
              <a:rPr lang="en-US" b="1" dirty="0" smtClean="0"/>
            </a:br>
            <a:r>
              <a:rPr lang="en-US" b="1" dirty="0" smtClean="0"/>
              <a:t>SALVA</a:t>
            </a:r>
            <a:r>
              <a:rPr lang="ro-RO" b="1" dirty="0" smtClean="0"/>
              <a:t>ȚI COPIII</a:t>
            </a:r>
            <a:r>
              <a:rPr lang="en-US" dirty="0" smtClean="0"/>
              <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36" y="0"/>
            <a:ext cx="9154236" cy="990600"/>
          </a:xfrm>
        </p:spPr>
      </p:pic>
      <p:sp>
        <p:nvSpPr>
          <p:cNvPr id="7" name="Rectangle 6"/>
          <p:cNvSpPr/>
          <p:nvPr/>
        </p:nvSpPr>
        <p:spPr>
          <a:xfrm>
            <a:off x="304800" y="2286000"/>
            <a:ext cx="8610600" cy="729430"/>
          </a:xfrm>
          <a:prstGeom prst="rect">
            <a:avLst/>
          </a:prstGeom>
        </p:spPr>
        <p:txBody>
          <a:bodyPr wrap="square">
            <a:spAutoFit/>
          </a:bodyPr>
          <a:lstStyle/>
          <a:p>
            <a:pPr>
              <a:spcAft>
                <a:spcPct val="30000"/>
              </a:spcAft>
              <a:buClr>
                <a:srgbClr val="C00000"/>
              </a:buClr>
            </a:pPr>
            <a:endParaRPr lang="en-US" b="1" dirty="0" smtClean="0"/>
          </a:p>
          <a:p>
            <a:pPr>
              <a:spcAft>
                <a:spcPct val="30000"/>
              </a:spcAft>
              <a:buClr>
                <a:srgbClr val="C00000"/>
              </a:buClr>
              <a:buFontTx/>
              <a:buChar char="•"/>
            </a:pPr>
            <a:endParaRPr lang="en-US" b="1" dirty="0"/>
          </a:p>
        </p:txBody>
      </p:sp>
      <p:sp>
        <p:nvSpPr>
          <p:cNvPr id="6" name="Rectangle 5"/>
          <p:cNvSpPr/>
          <p:nvPr/>
        </p:nvSpPr>
        <p:spPr>
          <a:xfrm>
            <a:off x="0" y="2074455"/>
            <a:ext cx="8610600" cy="2391424"/>
          </a:xfrm>
          <a:prstGeom prst="rect">
            <a:avLst/>
          </a:prstGeom>
        </p:spPr>
        <p:txBody>
          <a:bodyPr wrap="square">
            <a:spAutoFit/>
          </a:bodyPr>
          <a:lstStyle/>
          <a:p>
            <a:pPr marL="342900" lvl="0" indent="-342900" algn="just" eaLnBrk="0" fontAlgn="base" hangingPunct="0">
              <a:spcBef>
                <a:spcPct val="0"/>
              </a:spcBef>
              <a:spcAft>
                <a:spcPct val="50000"/>
              </a:spcAft>
              <a:buClr>
                <a:srgbClr val="C10000"/>
              </a:buClr>
              <a:buFont typeface="Arial" panose="020B0604020202020204" pitchFamily="34" charset="0"/>
              <a:buChar char="•"/>
            </a:pPr>
            <a:r>
              <a:rPr lang="en-US" sz="2400" b="1" dirty="0" smtClean="0">
                <a:solidFill>
                  <a:srgbClr val="000000"/>
                </a:solidFill>
                <a:latin typeface="Arial" panose="020B0604020202020204" pitchFamily="34" charset="0"/>
                <a:ea typeface="ＭＳ Ｐゴシック" panose="020B0600070205080204" pitchFamily="34" charset="-128"/>
              </a:rPr>
              <a:t>For </a:t>
            </a:r>
            <a:r>
              <a:rPr lang="en-US" sz="2400" b="1" dirty="0">
                <a:solidFill>
                  <a:srgbClr val="000000"/>
                </a:solidFill>
                <a:latin typeface="Arial" panose="020B0604020202020204" pitchFamily="34" charset="0"/>
                <a:ea typeface="ＭＳ Ｐゴシック" panose="020B0600070205080204" pitchFamily="34" charset="-128"/>
              </a:rPr>
              <a:t>the last 3 years, our school has </a:t>
            </a:r>
            <a:r>
              <a:rPr lang="en-US" sz="2400" b="1" dirty="0" err="1" smtClean="0">
                <a:solidFill>
                  <a:srgbClr val="000000"/>
                </a:solidFill>
                <a:latin typeface="Arial" panose="020B0604020202020204" pitchFamily="34" charset="0"/>
                <a:ea typeface="ＭＳ Ｐゴシック" panose="020B0600070205080204" pitchFamily="34" charset="-128"/>
              </a:rPr>
              <a:t>partne</a:t>
            </a:r>
            <a:r>
              <a:rPr lang="ro-RO" sz="2400" b="1" dirty="0" smtClean="0">
                <a:solidFill>
                  <a:srgbClr val="000000"/>
                </a:solidFill>
                <a:latin typeface="Arial" panose="020B0604020202020204" pitchFamily="34" charset="0"/>
                <a:ea typeface="ＭＳ Ｐゴシック" panose="020B0600070205080204" pitchFamily="34" charset="-128"/>
              </a:rPr>
              <a:t>rship</a:t>
            </a:r>
            <a:r>
              <a:rPr lang="en-US" sz="2400" b="1" dirty="0" smtClean="0">
                <a:solidFill>
                  <a:srgbClr val="000000"/>
                </a:solidFill>
                <a:latin typeface="Arial" panose="020B0604020202020204" pitchFamily="34" charset="0"/>
                <a:ea typeface="ＭＳ Ｐゴシック" panose="020B0600070205080204" pitchFamily="34" charset="-128"/>
              </a:rPr>
              <a:t> </a:t>
            </a:r>
            <a:r>
              <a:rPr lang="en-US" sz="2400" b="1" dirty="0">
                <a:solidFill>
                  <a:srgbClr val="000000"/>
                </a:solidFill>
                <a:latin typeface="Arial" panose="020B0604020202020204" pitchFamily="34" charset="0"/>
                <a:ea typeface="ＭＳ Ｐゴシック" panose="020B0600070205080204" pitchFamily="34" charset="-128"/>
              </a:rPr>
              <a:t>with the </a:t>
            </a:r>
            <a:r>
              <a:rPr lang="en-US" sz="2400" b="1" i="1" dirty="0">
                <a:solidFill>
                  <a:srgbClr val="000000"/>
                </a:solidFill>
                <a:latin typeface="Arial" panose="020B0604020202020204" pitchFamily="34" charset="0"/>
                <a:ea typeface="ＭＳ Ｐゴシック" panose="020B0600070205080204" pitchFamily="34" charset="-128"/>
              </a:rPr>
              <a:t>Save the Children Organization </a:t>
            </a:r>
            <a:r>
              <a:rPr lang="en-US" sz="2400" b="1" dirty="0" smtClean="0">
                <a:solidFill>
                  <a:srgbClr val="000000"/>
                </a:solidFill>
                <a:latin typeface="Arial" panose="020B0604020202020204" pitchFamily="34" charset="0"/>
                <a:ea typeface="ＭＳ Ｐゴシック" panose="020B0600070205080204" pitchFamily="34" charset="-128"/>
              </a:rPr>
              <a:t>, </a:t>
            </a:r>
            <a:r>
              <a:rPr lang="en-US" sz="2400" b="1" dirty="0">
                <a:solidFill>
                  <a:srgbClr val="000000"/>
                </a:solidFill>
                <a:latin typeface="Arial" panose="020B0604020202020204" pitchFamily="34" charset="0"/>
                <a:ea typeface="ＭＳ Ｐゴシック" panose="020B0600070205080204" pitchFamily="34" charset="-128"/>
              </a:rPr>
              <a:t>in which we carry out volunteer activities on topics of social and educational </a:t>
            </a:r>
            <a:r>
              <a:rPr lang="en-US" sz="2400" b="1" dirty="0" smtClean="0">
                <a:solidFill>
                  <a:srgbClr val="000000"/>
                </a:solidFill>
                <a:latin typeface="Arial" panose="020B0604020202020204" pitchFamily="34" charset="0"/>
                <a:ea typeface="ＭＳ Ｐゴシック" panose="020B0600070205080204" pitchFamily="34" charset="-128"/>
              </a:rPr>
              <a:t>inclusion.</a:t>
            </a:r>
            <a:endParaRPr lang="en-US" sz="2400" b="1" dirty="0">
              <a:solidFill>
                <a:srgbClr val="000000"/>
              </a:solidFill>
              <a:latin typeface="Arial" panose="020B0604020202020204" pitchFamily="34" charset="0"/>
              <a:ea typeface="ＭＳ Ｐゴシック" panose="020B0600070205080204" pitchFamily="34" charset="-128"/>
            </a:endParaRPr>
          </a:p>
          <a:p>
            <a:pPr>
              <a:spcAft>
                <a:spcPct val="30000"/>
              </a:spcAft>
              <a:buClr>
                <a:srgbClr val="C00000"/>
              </a:buClr>
            </a:pPr>
            <a:endParaRPr lang="en-US" b="1" dirty="0" smtClean="0"/>
          </a:p>
          <a:p>
            <a:pPr>
              <a:spcAft>
                <a:spcPct val="30000"/>
              </a:spcAft>
              <a:buClr>
                <a:srgbClr val="C00000"/>
              </a:buClr>
              <a:buFontTx/>
              <a:buChar char="•"/>
            </a:pPr>
            <a:endParaRPr lang="en-US" b="1"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41461" y="3651472"/>
            <a:ext cx="6705600" cy="3206528"/>
          </a:xfrm>
          <a:prstGeom prst="rect">
            <a:avLst/>
          </a:prstGeom>
        </p:spPr>
      </p:pic>
    </p:spTree>
    <p:extLst>
      <p:ext uri="{BB962C8B-B14F-4D97-AF65-F5344CB8AC3E}">
        <p14:creationId xmlns:p14="http://schemas.microsoft.com/office/powerpoint/2010/main" val="23314978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36" y="0"/>
            <a:ext cx="9154236" cy="990600"/>
          </a:xfrm>
        </p:spPr>
      </p:pic>
      <p:sp>
        <p:nvSpPr>
          <p:cNvPr id="7" name="Rectangle 6"/>
          <p:cNvSpPr/>
          <p:nvPr/>
        </p:nvSpPr>
        <p:spPr>
          <a:xfrm>
            <a:off x="304800" y="2286000"/>
            <a:ext cx="8610600" cy="729430"/>
          </a:xfrm>
          <a:prstGeom prst="rect">
            <a:avLst/>
          </a:prstGeom>
        </p:spPr>
        <p:txBody>
          <a:bodyPr wrap="square">
            <a:spAutoFit/>
          </a:bodyPr>
          <a:lstStyle/>
          <a:p>
            <a:pPr>
              <a:spcAft>
                <a:spcPct val="30000"/>
              </a:spcAft>
              <a:buClr>
                <a:srgbClr val="C00000"/>
              </a:buClr>
            </a:pPr>
            <a:endParaRPr lang="en-US" b="1" dirty="0" smtClean="0"/>
          </a:p>
          <a:p>
            <a:pPr>
              <a:spcAft>
                <a:spcPct val="30000"/>
              </a:spcAft>
              <a:buClr>
                <a:srgbClr val="C00000"/>
              </a:buClr>
              <a:buFontTx/>
              <a:buChar char="•"/>
            </a:pPr>
            <a:endParaRPr lang="en-US" b="1" dirty="0"/>
          </a:p>
        </p:txBody>
      </p:sp>
      <p:sp>
        <p:nvSpPr>
          <p:cNvPr id="6" name="Rectangle 5"/>
          <p:cNvSpPr/>
          <p:nvPr/>
        </p:nvSpPr>
        <p:spPr>
          <a:xfrm>
            <a:off x="152400" y="2057400"/>
            <a:ext cx="8610600" cy="849463"/>
          </a:xfrm>
          <a:prstGeom prst="rect">
            <a:avLst/>
          </a:prstGeom>
        </p:spPr>
        <p:txBody>
          <a:bodyPr wrap="square">
            <a:spAutoFit/>
          </a:bodyPr>
          <a:lstStyle/>
          <a:p>
            <a:pPr>
              <a:spcAft>
                <a:spcPct val="30000"/>
              </a:spcAft>
              <a:buClr>
                <a:srgbClr val="C00000"/>
              </a:buClr>
            </a:pPr>
            <a:endParaRPr lang="en-US" sz="2400" b="1" dirty="0" smtClean="0">
              <a:solidFill>
                <a:srgbClr val="000000"/>
              </a:solidFill>
              <a:latin typeface="Arial" panose="020B0604020202020204" pitchFamily="34" charset="0"/>
              <a:ea typeface="ＭＳ Ｐゴシック" panose="020B0600070205080204" pitchFamily="34" charset="-128"/>
            </a:endParaRPr>
          </a:p>
          <a:p>
            <a:pPr>
              <a:spcAft>
                <a:spcPct val="30000"/>
              </a:spcAft>
              <a:buClr>
                <a:srgbClr val="C00000"/>
              </a:buClr>
              <a:buFontTx/>
              <a:buChar char="•"/>
            </a:pPr>
            <a:endParaRPr lang="en-US" b="1"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235"/>
            <a:ext cx="7391400" cy="3005195"/>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8800" y="3015430"/>
            <a:ext cx="7315200" cy="3831197"/>
          </a:xfrm>
          <a:prstGeom prst="rect">
            <a:avLst/>
          </a:prstGeom>
        </p:spPr>
      </p:pic>
    </p:spTree>
    <p:extLst>
      <p:ext uri="{BB962C8B-B14F-4D97-AF65-F5344CB8AC3E}">
        <p14:creationId xmlns:p14="http://schemas.microsoft.com/office/powerpoint/2010/main" val="1060703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244</Words>
  <Application>Microsoft Office PowerPoint</Application>
  <PresentationFormat>On-screen Show (4:3)</PresentationFormat>
  <Paragraphs>15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BENEFITS OF INCLUSION </vt:lpstr>
      <vt:lpstr>SAVE THE CHILDREN SALVAȚI COPIII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Cristina</dc:creator>
  <cp:lastModifiedBy>Cristina</cp:lastModifiedBy>
  <cp:revision>10</cp:revision>
  <dcterms:created xsi:type="dcterms:W3CDTF">2021-05-24T17:11:07Z</dcterms:created>
  <dcterms:modified xsi:type="dcterms:W3CDTF">2021-05-25T07:53:25Z</dcterms:modified>
</cp:coreProperties>
</file>