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Caveat"/>
      <p:regular r:id="rId32"/>
      <p:bold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aven Pro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MavenPro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Maven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aveat-bold.fntdata"/><Relationship Id="rId10" Type="http://schemas.openxmlformats.org/officeDocument/2006/relationships/slide" Target="slides/slide5.xml"/><Relationship Id="rId32" Type="http://schemas.openxmlformats.org/officeDocument/2006/relationships/font" Target="fonts/Caveat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8499bb2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8499bb2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8499bb2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8499bb2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a70b38ee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a70b38ee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a70b38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a70b38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a70b38e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a70b38e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1990a22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1990a22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a70b38e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a70b38e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a70b38ee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a70b38ee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a70b38ee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a70b38ee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a70b38ee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a70b38ee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a638cf821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a638cf821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a70b38ee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a70b38ee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a70b38ee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a70b38ee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a70b38ee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a70b38ee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a70b38ee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a70b38ee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a70b38ee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a70b38ee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a70b38ee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a70b38ee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a70b38ee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a70b38ee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a638cf821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a638cf821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a638cf821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a638cf821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a638cf821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a638cf821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a638cf821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a638cf821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a638cf821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a638cf821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a638cf821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a638cf821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a638cf821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a638cf821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idx="4294967295" type="ctrTitle"/>
          </p:nvPr>
        </p:nvSpPr>
        <p:spPr>
          <a:xfrm>
            <a:off x="824000" y="231825"/>
            <a:ext cx="4725300" cy="49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>
                <a:solidFill>
                  <a:srgbClr val="FFFFFF"/>
                </a:solidFill>
              </a:rPr>
              <a:t>Endangered birds in Eastern Finland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i" sz="14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Lake Suontee, Suonenjoki, May 2019</a:t>
            </a:r>
            <a:endParaRPr b="0" i="1" sz="14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>
            <p:ph idx="4294967295" type="title"/>
          </p:nvPr>
        </p:nvSpPr>
        <p:spPr>
          <a:xfrm>
            <a:off x="1303800" y="260800"/>
            <a:ext cx="7030500" cy="17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Esiintymisalue: </a:t>
            </a:r>
            <a:r>
              <a:rPr b="0" lang="fi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mäntykankailla ja kallioalueilla Etelä- ja Keski-Suomessa.</a:t>
            </a:r>
            <a:endParaRPr b="0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Range area: Dry pine forest and rock areas in southern and central Finland.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Suomessa 3 000-5 000 paria. - </a:t>
            </a:r>
            <a:r>
              <a:rPr lang="fi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Finland is found 3 000-5 000 pairs.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Kuvahaun tulos haulle mäntykangas" id="329" name="Google Shape;3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425" y="2400825"/>
            <a:ext cx="3197576" cy="239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kalliometsä" id="330" name="Google Shape;3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300" y="2408287"/>
            <a:ext cx="3372000" cy="23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idx="4294967295" type="title"/>
          </p:nvPr>
        </p:nvSpPr>
        <p:spPr>
          <a:xfrm>
            <a:off x="1303800" y="173875"/>
            <a:ext cx="7030500" cy="3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Muutto:  Yömuuttaja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Migration: Nightmigration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Muuttaa elo-lokakuussa, palaa touko-kesäkuussa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Moving from August to October, returning from May to June.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Talvehtii Itä- ja Etelä-Afrikassa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Wintering in East and South Africa.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23"/>
          <p:cNvSpPr txBox="1"/>
          <p:nvPr>
            <p:ph idx="4294967295" type="body"/>
          </p:nvPr>
        </p:nvSpPr>
        <p:spPr>
          <a:xfrm>
            <a:off x="1333575" y="3448325"/>
            <a:ext cx="7030500" cy="15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Esiintyminen: Itä-Suomessa uhanalainen. - </a:t>
            </a: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range area: endangered in Northern Savonia, Finland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0" y="457200"/>
            <a:ext cx="6350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>
            <p:ph idx="4294967295" type="title"/>
          </p:nvPr>
        </p:nvSpPr>
        <p:spPr>
          <a:xfrm>
            <a:off x="1303800" y="327150"/>
            <a:ext cx="7030500" cy="14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PIKKUKUOVI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Whimbrel</a:t>
            </a: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Numenius phaeopus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Heimo: kurpat - 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Tribe: scolopacidae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5"/>
          <p:cNvSpPr txBox="1"/>
          <p:nvPr>
            <p:ph idx="4294967295" type="body"/>
          </p:nvPr>
        </p:nvSpPr>
        <p:spPr>
          <a:xfrm>
            <a:off x="1303800" y="1805000"/>
            <a:ext cx="70305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Yleiskuvaus: Kurppien laajaan heimoon kuuluva kahlaaja. Muistuttaa kuovia, mutta pienempi ja lyhytnokkaisempi.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Overview: Wader of the broad tribe of the scolopacidae (sandpipers)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Reminiscent of eurasian curlew, but is smaller and the beak is shorter.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fi" sz="1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Aleksis, May 2019</a:t>
            </a:r>
            <a:endParaRPr b="1" sz="12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75" y="260378"/>
            <a:ext cx="3638250" cy="470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625" y="260800"/>
            <a:ext cx="3638250" cy="47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/>
          <p:nvPr>
            <p:ph idx="4294967295" type="title"/>
          </p:nvPr>
        </p:nvSpPr>
        <p:spPr>
          <a:xfrm>
            <a:off x="1303800" y="598575"/>
            <a:ext cx="7030500" cy="3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Koko: pituus 37 – 45 cm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Size:  length 37 - 45 cm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Siipien kärkiväli 78 – 88 cm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Blade spacing 78 - 88 cm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Paino 305 – 425 g, naaras koirasta kookkaampi.</a:t>
            </a:r>
            <a:endParaRPr b="0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Weight 305 – 425 g, female is bigger than male.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haun tulos haulle pikkukuovi" id="363" name="Google Shape;3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063" y="465575"/>
            <a:ext cx="6305875" cy="42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/>
          <p:nvPr>
            <p:ph idx="4294967295" type="title"/>
          </p:nvPr>
        </p:nvSpPr>
        <p:spPr>
          <a:xfrm>
            <a:off x="1303800" y="898300"/>
            <a:ext cx="70305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Pesiminen: Munii toukokuussa 4 munaa. Poikaset ovat lentokykyisiä 40 vrk:ssa.</a:t>
            </a:r>
            <a:endParaRPr b="0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Nesting: 4 eggs in May. The chicks nesting time is  40 days.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Kuvahaun tulos haulle pikkukuovin pesä" id="375" name="Google Shape;3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240600"/>
            <a:ext cx="7143125" cy="475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/>
          <p:nvPr>
            <p:ph idx="4294967295" type="title"/>
          </p:nvPr>
        </p:nvSpPr>
        <p:spPr>
          <a:xfrm>
            <a:off x="1057675" y="362225"/>
            <a:ext cx="7276500" cy="43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Esiintyminen: Pikkukuovi on uhanalainen Pohjois-Savossa.-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Range area: The whimbrel is endangered in North Savo.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Ravinto: selkärangattomat eläimet ja pienet sammakot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Nutrition: invertebrates and  small frogs.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Ääni: nopea ”kjy-jy-jy-jy-jy-jy”-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Call: rapid “neigh-neigh-neigh..” or “pu-hu-hu-hu-hu”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4294967295" type="title"/>
          </p:nvPr>
        </p:nvSpPr>
        <p:spPr>
          <a:xfrm>
            <a:off x="1231550" y="327150"/>
            <a:ext cx="6911100" cy="1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KEHRÄÄJÄ – European Nightjar – Caprimulgus europaeus</a:t>
            </a:r>
            <a:endParaRPr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14"/>
          <p:cNvSpPr txBox="1"/>
          <p:nvPr>
            <p:ph idx="4294967295" type="body"/>
          </p:nvPr>
        </p:nvSpPr>
        <p:spPr>
          <a:xfrm>
            <a:off x="1303800" y="1906425"/>
            <a:ext cx="7030500" cy="22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Heimo: kehrääjät - </a:t>
            </a: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Tribe: caprimulgidae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Väri: Harmaan, mustan, ruskean ja ruosteenkirjava. -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Color: Gray, black, brown and rusty.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Kristian &amp; Jere, May 2019</a:t>
            </a:r>
            <a:endParaRPr b="1" sz="1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/>
          <p:nvPr>
            <p:ph idx="4294967295" type="title"/>
          </p:nvPr>
        </p:nvSpPr>
        <p:spPr>
          <a:xfrm>
            <a:off x="1303800" y="260800"/>
            <a:ext cx="7030500" cy="22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Muutto: Yö- ja päivämuuttaja toukokuussa. Talvehtii Länsi-Afrikassa.</a:t>
            </a:r>
            <a:endParaRPr b="0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Migration: Night- and daymigration in May.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Pass the Winter in West Africa coasts.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125" y="2870075"/>
            <a:ext cx="2133700" cy="21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702" y="2870074"/>
            <a:ext cx="2411050" cy="21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/>
          <p:nvPr>
            <p:ph idx="4294967295"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Keltavästäräkki – Western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Yellow wagtail- Motacilla Flava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 txBox="1"/>
          <p:nvPr>
            <p:ph idx="4294967295" type="body"/>
          </p:nvPr>
        </p:nvSpPr>
        <p:spPr>
          <a:xfrm>
            <a:off x="1303800" y="1990050"/>
            <a:ext cx="7030500" cy="29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Väri: oliivin ruskea ja keltainen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Color: Olive brown and yellow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koko - </a:t>
            </a: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size: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pituus - </a:t>
            </a: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length 15-16 cm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paino - </a:t>
            </a: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weight 15-23 g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Teea &amp; Tommi, May 2019</a:t>
            </a:r>
            <a:endParaRPr b="1" sz="12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368" y="0"/>
            <a:ext cx="57966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/>
        </p:nvSpPr>
        <p:spPr>
          <a:xfrm>
            <a:off x="304275" y="202850"/>
            <a:ext cx="8533800" cy="4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Ravinto- </a:t>
            </a:r>
            <a:r>
              <a:rPr b="1" lang="fi" sz="1800">
                <a:latin typeface="Montserrat"/>
                <a:ea typeface="Montserrat"/>
                <a:cs typeface="Montserrat"/>
                <a:sym typeface="Montserrat"/>
              </a:rPr>
              <a:t>Food</a:t>
            </a: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selkärangattomat eläimet - </a:t>
            </a:r>
            <a:r>
              <a:rPr b="1" lang="fi" sz="1800">
                <a:latin typeface="Montserrat"/>
                <a:ea typeface="Montserrat"/>
                <a:cs typeface="Montserrat"/>
                <a:sym typeface="Montserrat"/>
              </a:rPr>
              <a:t>invertebrates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Pesintä - </a:t>
            </a:r>
            <a:r>
              <a:rPr b="1" lang="fi" sz="1800">
                <a:latin typeface="Montserrat"/>
                <a:ea typeface="Montserrat"/>
                <a:cs typeface="Montserrat"/>
                <a:sym typeface="Montserrat"/>
              </a:rPr>
              <a:t>Nesting</a:t>
            </a: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Keltavästäräkki munii toukokuussa noin 4 – 7 munaa -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i" sz="1800">
                <a:latin typeface="Montserrat"/>
                <a:ea typeface="Montserrat"/>
                <a:cs typeface="Montserrat"/>
                <a:sym typeface="Montserrat"/>
              </a:rPr>
              <a:t>The Western Yellow Wagtail lays about 4-7 eggs in May-June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1800">
                <a:latin typeface="Montserrat"/>
                <a:ea typeface="Montserrat"/>
                <a:cs typeface="Montserrat"/>
                <a:sym typeface="Montserrat"/>
              </a:rPr>
              <a:t> Emot hautovat munia 12-14 vrk, pesäpoikasaika 11-14vrk-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i" sz="1800">
                <a:latin typeface="Montserrat"/>
                <a:ea typeface="Montserrat"/>
                <a:cs typeface="Montserrat"/>
                <a:sym typeface="Montserrat"/>
              </a:rPr>
              <a:t>Bird Mothers are incubated the eggs for 12-14 days. Bird chicks nesting time is 11-14 days.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00" y="183925"/>
            <a:ext cx="6367525" cy="47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/>
          <p:nvPr/>
        </p:nvSpPr>
        <p:spPr>
          <a:xfrm>
            <a:off x="1361950" y="521600"/>
            <a:ext cx="6476400" cy="3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Montserrat"/>
                <a:ea typeface="Montserrat"/>
                <a:cs typeface="Montserrat"/>
                <a:sym typeface="Montserrat"/>
              </a:rPr>
              <a:t>Esiintyminen: kannan painopiste on pohjoinen. Keltavästäräkki on uhanalainen Pohjois-Savossa - 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fi" sz="2400">
                <a:latin typeface="Montserrat"/>
                <a:ea typeface="Montserrat"/>
                <a:cs typeface="Montserrat"/>
                <a:sym typeface="Montserrat"/>
              </a:rPr>
              <a:t>The rance area: focus on the north. The Western Yellow Wagtail in Finland is endangered in Northern Savonia.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0" y="457200"/>
            <a:ext cx="6350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013" y="55575"/>
            <a:ext cx="6553975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idx="4294967295" type="title"/>
          </p:nvPr>
        </p:nvSpPr>
        <p:spPr>
          <a:xfrm>
            <a:off x="1303800" y="598575"/>
            <a:ext cx="7030500" cy="19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Ääni suriseva ja hyrisevä.- 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sound is buzzing and humming.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Koko: Rastaan kokoinen.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Size: Same size as thrush.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Pituus 24-28 cm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Length 24-28 cm. 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16"/>
          <p:cNvSpPr txBox="1"/>
          <p:nvPr>
            <p:ph idx="4294967295" type="body"/>
          </p:nvPr>
        </p:nvSpPr>
        <p:spPr>
          <a:xfrm>
            <a:off x="1303800" y="2930200"/>
            <a:ext cx="7030500" cy="16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Paino 56 -85 g - </a:t>
            </a: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Weight 56-85g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>
            <p:ph idx="4294967295" type="title"/>
          </p:nvPr>
        </p:nvSpPr>
        <p:spPr>
          <a:xfrm>
            <a:off x="1769700" y="0"/>
            <a:ext cx="56484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Yöaktiivinen lintu, jolla on teräväkärkiset siivet. - 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Night-active bird with sharp-pointed wings.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825" y="1130125"/>
            <a:ext cx="5648400" cy="4013375"/>
          </a:xfrm>
          <a:prstGeom prst="rect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idx="4294967295" type="title"/>
          </p:nvPr>
        </p:nvSpPr>
        <p:spPr>
          <a:xfrm>
            <a:off x="825850" y="598575"/>
            <a:ext cx="7508400" cy="11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Silmät ovat hyvin suuret. - </a:t>
            </a: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Eyes are very large.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18"/>
          <p:cNvSpPr txBox="1"/>
          <p:nvPr>
            <p:ph idx="4294967295" type="body"/>
          </p:nvPr>
        </p:nvSpPr>
        <p:spPr>
          <a:xfrm>
            <a:off x="825900" y="1682250"/>
            <a:ext cx="7508400" cy="28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Nokka on hyvin pieni. -</a:t>
            </a: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beak is very small.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Kita on hämmästyttävän laaja. - </a:t>
            </a:r>
            <a:r>
              <a:rPr b="1" lang="fi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Mouth is an amazingly wide.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450" y="0"/>
            <a:ext cx="7420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605740" y="-181986"/>
            <a:ext cx="3798900" cy="3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idx="4294967295" type="title"/>
          </p:nvPr>
        </p:nvSpPr>
        <p:spPr>
          <a:xfrm>
            <a:off x="1303800" y="598575"/>
            <a:ext cx="7030500" cy="21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Pesä: matala syvennys paljaalla maalla. - 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Nest: shallow pit on bare ground.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Nukkuu vaakasuoralla oksalla tai kaatuneella rungolla. </a:t>
            </a: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Kylminä öinä on horroksessa.</a:t>
            </a: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Sleeps on a horizontal branch or fallen log. </a:t>
            </a:r>
            <a:r>
              <a:rPr b="0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a cold night falls into a hibernation.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0"/>
          <p:cNvSpPr txBox="1"/>
          <p:nvPr>
            <p:ph idx="4294967295" type="body"/>
          </p:nvPr>
        </p:nvSpPr>
        <p:spPr>
          <a:xfrm>
            <a:off x="1303800" y="2312100"/>
            <a:ext cx="7030500" cy="23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Pesiminen: munii touko- kesäkuussa 2-3 munaa. - </a:t>
            </a: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Nesting:</a:t>
            </a:r>
            <a:r>
              <a:rPr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i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Lays 2-3 eggs in May-June.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63" y="390188"/>
            <a:ext cx="7072274" cy="43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