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 id="2147483816" r:id="rId2"/>
  </p:sldMasterIdLst>
  <p:sldIdLst>
    <p:sldId id="278" r:id="rId3"/>
    <p:sldId id="257" r:id="rId4"/>
    <p:sldId id="260" r:id="rId5"/>
    <p:sldId id="265" r:id="rId6"/>
    <p:sldId id="267" r:id="rId7"/>
    <p:sldId id="274" r:id="rId8"/>
    <p:sldId id="277" r:id="rId9"/>
    <p:sldId id="263" r:id="rId10"/>
    <p:sldId id="286" r:id="rId11"/>
    <p:sldId id="279" r:id="rId12"/>
    <p:sldId id="281" r:id="rId13"/>
    <p:sldId id="280" r:id="rId14"/>
    <p:sldId id="282" r:id="rId15"/>
    <p:sldId id="283" r:id="rId16"/>
    <p:sldId id="284" r:id="rId17"/>
    <p:sldId id="285" r:id="rId18"/>
    <p:sldId id="287" r:id="rId19"/>
    <p:sldId id="290" r:id="rId20"/>
    <p:sldId id="289" r:id="rId21"/>
    <p:sldId id="28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660"/>
  </p:normalViewPr>
  <p:slideViewPr>
    <p:cSldViewPr>
      <p:cViewPr varScale="1">
        <p:scale>
          <a:sx n="82" d="100"/>
          <a:sy n="82" d="100"/>
        </p:scale>
        <p:origin x="-103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5/31/2019</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94 w 5740"/>
                <a:gd name="T1" fmla="*/ 233 h 4316"/>
                <a:gd name="T2" fmla="*/ 0 w 5740"/>
                <a:gd name="T3" fmla="*/ 233 h 4316"/>
                <a:gd name="T4" fmla="*/ 0 w 5740"/>
                <a:gd name="T5" fmla="*/ 0 h 4316"/>
                <a:gd name="T6" fmla="*/ 5794 w 5740"/>
                <a:gd name="T7" fmla="*/ 0 h 4316"/>
                <a:gd name="T8" fmla="*/ 5794 w 5740"/>
                <a:gd name="T9" fmla="*/ 233 h 4316"/>
                <a:gd name="T10" fmla="*/ 5794 w 5740"/>
                <a:gd name="T11" fmla="*/ 2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2 w 382"/>
                  <a:gd name="T19" fmla="*/ 96 h 96"/>
                  <a:gd name="T20" fmla="*/ 266 w 382"/>
                  <a:gd name="T21" fmla="*/ 90 h 96"/>
                  <a:gd name="T22" fmla="*/ 314 w 382"/>
                  <a:gd name="T23" fmla="*/ 84 h 96"/>
                  <a:gd name="T24" fmla="*/ 355 w 382"/>
                  <a:gd name="T25" fmla="*/ 66 h 96"/>
                  <a:gd name="T26" fmla="*/ 385 w 382"/>
                  <a:gd name="T27" fmla="*/ 42 h 96"/>
                  <a:gd name="T28" fmla="*/ 379 w 382"/>
                  <a:gd name="T29" fmla="*/ 42 h 96"/>
                  <a:gd name="T30" fmla="*/ 349 w 382"/>
                  <a:gd name="T31" fmla="*/ 66 h 96"/>
                  <a:gd name="T32" fmla="*/ 308 w 382"/>
                  <a:gd name="T33" fmla="*/ 78 h 96"/>
                  <a:gd name="T34" fmla="*/ 266 w 382"/>
                  <a:gd name="T35" fmla="*/ 90 h 96"/>
                  <a:gd name="T36" fmla="*/ 212 w 382"/>
                  <a:gd name="T37" fmla="*/ 96 h 96"/>
                  <a:gd name="T38" fmla="*/ 21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2 w 185"/>
                  <a:gd name="T5" fmla="*/ 36 h 210"/>
                  <a:gd name="T6" fmla="*/ 158 w 185"/>
                  <a:gd name="T7" fmla="*/ 72 h 210"/>
                  <a:gd name="T8" fmla="*/ 164 w 185"/>
                  <a:gd name="T9" fmla="*/ 90 h 210"/>
                  <a:gd name="T10" fmla="*/ 170 w 185"/>
                  <a:gd name="T11" fmla="*/ 114 h 210"/>
                  <a:gd name="T12" fmla="*/ 164 w 185"/>
                  <a:gd name="T13" fmla="*/ 138 h 210"/>
                  <a:gd name="T14" fmla="*/ 152 w 185"/>
                  <a:gd name="T15" fmla="*/ 162 h 210"/>
                  <a:gd name="T16" fmla="*/ 122 w 185"/>
                  <a:gd name="T17" fmla="*/ 180 h 210"/>
                  <a:gd name="T18" fmla="*/ 90 w 185"/>
                  <a:gd name="T19" fmla="*/ 198 h 210"/>
                  <a:gd name="T20" fmla="*/ 99 w 185"/>
                  <a:gd name="T21" fmla="*/ 210 h 210"/>
                  <a:gd name="T22" fmla="*/ 134 w 185"/>
                  <a:gd name="T23" fmla="*/ 192 h 210"/>
                  <a:gd name="T24" fmla="*/ 164 w 185"/>
                  <a:gd name="T25" fmla="*/ 168 h 210"/>
                  <a:gd name="T26" fmla="*/ 182 w 185"/>
                  <a:gd name="T27" fmla="*/ 144 h 210"/>
                  <a:gd name="T28" fmla="*/ 188 w 185"/>
                  <a:gd name="T29" fmla="*/ 114 h 210"/>
                  <a:gd name="T30" fmla="*/ 182 w 185"/>
                  <a:gd name="T31" fmla="*/ 90 h 210"/>
                  <a:gd name="T32" fmla="*/ 176 w 185"/>
                  <a:gd name="T33" fmla="*/ 66 h 210"/>
                  <a:gd name="T34" fmla="*/ 158 w 185"/>
                  <a:gd name="T35" fmla="*/ 48 h 210"/>
                  <a:gd name="T36" fmla="*/ 13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smtClean="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smtClean="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smtClean="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smtClean="0">
                    <a:solidFill>
                      <a:srgbClr val="FFFFFF"/>
                    </a:solidFill>
                  </a:endParaRPr>
                </a:p>
              </p:txBody>
            </p:sp>
          </p:grpSp>
        </p:grpSp>
      </p:grpSp>
      <p:sp>
        <p:nvSpPr>
          <p:cNvPr id="11330"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altLang="en-US" noProof="0" smtClean="0"/>
              <a:t>Se face clic pentru editare stil titlu Coordonator</a:t>
            </a:r>
          </a:p>
        </p:txBody>
      </p:sp>
      <p:sp>
        <p:nvSpPr>
          <p:cNvPr id="1133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Faceţi clic pentru editarea stilului de subtitlu al coordonatorului</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ltLang="en-US">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41E69A43-9212-436C-8636-B936DB681B5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37188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5477866B-3CF9-427D-B972-F9DDDA0FA37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669973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2954B18D-CCBC-44C8-82B9-2E5981CC5BD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7492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7C3E70F4-9456-453A-ADCE-5B6ADCA043AB}"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188492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25D50042-2337-4DD6-A235-C113BB2BB19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004187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53979DAE-9D18-45AE-972B-E6380FA8935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99871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3FE9C03C-01E3-4C88-94EB-882FA8CD7EA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519208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D327F2D2-3902-4E2A-9ADE-B286C109F56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11025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FB70A467-A340-4992-A4D0-19976F854A6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194469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8452FA58-9C75-439A-A013-AF2D9D85793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64894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7AFB5526-8F22-4D0A-A8B8-F9A3909BF9D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737884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54EB9B13-1C26-4AEC-BB5C-7C65ED434F9B}"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98050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F0E9E30A-4635-4C30-BFB1-B35ED795A6C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82689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9"/>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7" name="Rectangle 70"/>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8" name="Rectangle 71"/>
          <p:cNvSpPr>
            <a:spLocks noGrp="1" noChangeArrowheads="1"/>
          </p:cNvSpPr>
          <p:nvPr>
            <p:ph type="sldNum" sz="quarter" idx="12"/>
          </p:nvPr>
        </p:nvSpPr>
        <p:spPr>
          <a:ln/>
        </p:spPr>
        <p:txBody>
          <a:bodyPr/>
          <a:lstStyle>
            <a:lvl1pPr>
              <a:defRPr/>
            </a:lvl1pPr>
          </a:lstStyle>
          <a:p>
            <a:pPr>
              <a:defRPr/>
            </a:pPr>
            <a:fld id="{B652C4A6-7F11-4BE8-A327-93FA38679D7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7049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5/31/2019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5/31/2019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2700000" scaled="1"/>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5/31/2019</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94 w 5740"/>
                <a:gd name="T1" fmla="*/ 233 h 4316"/>
                <a:gd name="T2" fmla="*/ 0 w 5740"/>
                <a:gd name="T3" fmla="*/ 233 h 4316"/>
                <a:gd name="T4" fmla="*/ 0 w 5740"/>
                <a:gd name="T5" fmla="*/ 0 h 4316"/>
                <a:gd name="T6" fmla="*/ 5794 w 5740"/>
                <a:gd name="T7" fmla="*/ 0 h 4316"/>
                <a:gd name="T8" fmla="*/ 5794 w 5740"/>
                <a:gd name="T9" fmla="*/ 233 h 4316"/>
                <a:gd name="T10" fmla="*/ 5794 w 5740"/>
                <a:gd name="T11" fmla="*/ 2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0246"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47"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48"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49"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50"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51"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52"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53"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54"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55"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56"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0258"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59"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60"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61"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62"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63"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64"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65"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66"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67"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68"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69"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272"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73"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74"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0277"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78"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79"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80"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81"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82"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83"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285"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86"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87"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288"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89"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90"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91"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92"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sp>
            <p:nvSpPr>
              <p:cNvPr id="10293"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en-US">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2 w 382"/>
                  <a:gd name="T19" fmla="*/ 96 h 96"/>
                  <a:gd name="T20" fmla="*/ 266 w 382"/>
                  <a:gd name="T21" fmla="*/ 90 h 96"/>
                  <a:gd name="T22" fmla="*/ 314 w 382"/>
                  <a:gd name="T23" fmla="*/ 84 h 96"/>
                  <a:gd name="T24" fmla="*/ 355 w 382"/>
                  <a:gd name="T25" fmla="*/ 66 h 96"/>
                  <a:gd name="T26" fmla="*/ 385 w 382"/>
                  <a:gd name="T27" fmla="*/ 42 h 96"/>
                  <a:gd name="T28" fmla="*/ 379 w 382"/>
                  <a:gd name="T29" fmla="*/ 42 h 96"/>
                  <a:gd name="T30" fmla="*/ 349 w 382"/>
                  <a:gd name="T31" fmla="*/ 66 h 96"/>
                  <a:gd name="T32" fmla="*/ 308 w 382"/>
                  <a:gd name="T33" fmla="*/ 78 h 96"/>
                  <a:gd name="T34" fmla="*/ 266 w 382"/>
                  <a:gd name="T35" fmla="*/ 90 h 96"/>
                  <a:gd name="T36" fmla="*/ 212 w 382"/>
                  <a:gd name="T37" fmla="*/ 96 h 96"/>
                  <a:gd name="T38" fmla="*/ 21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2 w 185"/>
                  <a:gd name="T5" fmla="*/ 36 h 210"/>
                  <a:gd name="T6" fmla="*/ 158 w 185"/>
                  <a:gd name="T7" fmla="*/ 72 h 210"/>
                  <a:gd name="T8" fmla="*/ 164 w 185"/>
                  <a:gd name="T9" fmla="*/ 90 h 210"/>
                  <a:gd name="T10" fmla="*/ 170 w 185"/>
                  <a:gd name="T11" fmla="*/ 114 h 210"/>
                  <a:gd name="T12" fmla="*/ 164 w 185"/>
                  <a:gd name="T13" fmla="*/ 138 h 210"/>
                  <a:gd name="T14" fmla="*/ 152 w 185"/>
                  <a:gd name="T15" fmla="*/ 162 h 210"/>
                  <a:gd name="T16" fmla="*/ 122 w 185"/>
                  <a:gd name="T17" fmla="*/ 180 h 210"/>
                  <a:gd name="T18" fmla="*/ 90 w 185"/>
                  <a:gd name="T19" fmla="*/ 198 h 210"/>
                  <a:gd name="T20" fmla="*/ 99 w 185"/>
                  <a:gd name="T21" fmla="*/ 210 h 210"/>
                  <a:gd name="T22" fmla="*/ 134 w 185"/>
                  <a:gd name="T23" fmla="*/ 192 h 210"/>
                  <a:gd name="T24" fmla="*/ 164 w 185"/>
                  <a:gd name="T25" fmla="*/ 168 h 210"/>
                  <a:gd name="T26" fmla="*/ 182 w 185"/>
                  <a:gd name="T27" fmla="*/ 144 h 210"/>
                  <a:gd name="T28" fmla="*/ 188 w 185"/>
                  <a:gd name="T29" fmla="*/ 114 h 210"/>
                  <a:gd name="T30" fmla="*/ 182 w 185"/>
                  <a:gd name="T31" fmla="*/ 90 h 210"/>
                  <a:gd name="T32" fmla="*/ 176 w 185"/>
                  <a:gd name="T33" fmla="*/ 66 h 210"/>
                  <a:gd name="T34" fmla="*/ 158 w 185"/>
                  <a:gd name="T35" fmla="*/ 48 h 210"/>
                  <a:gd name="T36" fmla="*/ 13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smtClean="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smtClean="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smtClean="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smtClean="0">
                    <a:solidFill>
                      <a:srgbClr val="FFFFFF"/>
                    </a:solidFill>
                  </a:endParaRPr>
                </a:p>
              </p:txBody>
            </p:sp>
          </p:grpSp>
        </p:grpSp>
      </p:grpSp>
      <p:sp>
        <p:nvSpPr>
          <p:cNvPr id="10307"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smtClean="0"/>
              <a:t>Se face clic pentru editare stil titlu Coordonator</a:t>
            </a:r>
          </a:p>
        </p:txBody>
      </p:sp>
      <p:sp>
        <p:nvSpPr>
          <p:cNvPr id="10308"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Se face clic pentru editarea stilurilor textului Coordonatorului</a:t>
            </a:r>
          </a:p>
          <a:p>
            <a:pPr lvl="1"/>
            <a:r>
              <a:rPr lang="en-US" altLang="en-US" smtClean="0"/>
              <a:t>Nivelul secund</a:t>
            </a:r>
          </a:p>
          <a:p>
            <a:pPr lvl="2"/>
            <a:r>
              <a:rPr lang="en-US" altLang="en-US" smtClean="0"/>
              <a:t>Al treilea nivel</a:t>
            </a:r>
          </a:p>
          <a:p>
            <a:pPr lvl="3"/>
            <a:r>
              <a:rPr lang="en-US" altLang="en-US" smtClean="0"/>
              <a:t>Al patrulea nivel</a:t>
            </a:r>
          </a:p>
          <a:p>
            <a:pPr lvl="4"/>
            <a:r>
              <a:rPr lang="en-US" altLang="en-US" smtClean="0"/>
              <a:t>Al cincilea nivel</a:t>
            </a:r>
          </a:p>
        </p:txBody>
      </p:sp>
      <p:sp>
        <p:nvSpPr>
          <p:cNvPr id="10309"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ltLang="en-US">
              <a:solidFill>
                <a:srgbClr val="FFFFFF"/>
              </a:solidFill>
            </a:endParaRPr>
          </a:p>
        </p:txBody>
      </p:sp>
      <p:sp>
        <p:nvSpPr>
          <p:cNvPr id="10310"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ltLang="en-US">
              <a:solidFill>
                <a:srgbClr val="FFFFFF"/>
              </a:solidFill>
            </a:endParaRPr>
          </a:p>
        </p:txBody>
      </p:sp>
      <p:sp>
        <p:nvSpPr>
          <p:cNvPr id="10311"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fontAlgn="base">
              <a:spcBef>
                <a:spcPct val="0"/>
              </a:spcBef>
              <a:spcAft>
                <a:spcPct val="0"/>
              </a:spcAft>
              <a:defRPr/>
            </a:pPr>
            <a:fld id="{33789693-32A9-481A-905E-B81C77F85A9E}" type="slidenum">
              <a:rPr lang="en-US" altLang="en-US">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344716213"/>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5.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5" name="TextBox 5"/>
          <p:cNvSpPr txBox="1">
            <a:spLocks noChangeArrowheads="1"/>
          </p:cNvSpPr>
          <p:nvPr/>
        </p:nvSpPr>
        <p:spPr bwMode="auto">
          <a:xfrm>
            <a:off x="0" y="6334125"/>
            <a:ext cx="284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Char char="•"/>
              <a:defRPr sz="2400">
                <a:solidFill>
                  <a:schemeClr val="tx1"/>
                </a:solidFill>
                <a:latin typeface="Arial" pitchFamily="34"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fontAlgn="base" hangingPunct="1">
              <a:spcBef>
                <a:spcPct val="0"/>
              </a:spcBef>
              <a:spcAft>
                <a:spcPct val="0"/>
              </a:spcAft>
              <a:buClrTx/>
              <a:buSzTx/>
              <a:buFontTx/>
              <a:buNone/>
            </a:pPr>
            <a:r>
              <a:rPr lang="en-US" altLang="en-US" sz="700" smtClean="0">
                <a:solidFill>
                  <a:srgbClr val="FFFFFF"/>
                </a:solidFill>
              </a:rPr>
              <a:t>Titlul proiectului: Learning by doing</a:t>
            </a:r>
          </a:p>
          <a:p>
            <a:pPr eaLnBrk="1" fontAlgn="base" hangingPunct="1">
              <a:spcBef>
                <a:spcPct val="0"/>
              </a:spcBef>
              <a:spcAft>
                <a:spcPct val="0"/>
              </a:spcAft>
              <a:buClrTx/>
              <a:buSzTx/>
              <a:buFontTx/>
              <a:buNone/>
            </a:pPr>
            <a:r>
              <a:rPr lang="en-US" altLang="en-US" sz="700" smtClean="0">
                <a:solidFill>
                  <a:srgbClr val="FFFFFF"/>
                </a:solidFill>
              </a:rPr>
              <a:t>Codul proiectului: 2018-1-UK01-KA201-048116, </a:t>
            </a:r>
          </a:p>
          <a:p>
            <a:pPr eaLnBrk="1" fontAlgn="base" hangingPunct="1">
              <a:spcBef>
                <a:spcPct val="0"/>
              </a:spcBef>
              <a:spcAft>
                <a:spcPct val="0"/>
              </a:spcAft>
              <a:buClrTx/>
              <a:buSzTx/>
              <a:buFontTx/>
              <a:buNone/>
            </a:pPr>
            <a:r>
              <a:rPr lang="en-US" altLang="en-US" sz="700" smtClean="0">
                <a:solidFill>
                  <a:srgbClr val="FFFFFF"/>
                </a:solidFill>
              </a:rPr>
              <a:t>Beneficiar: Scoala Gimnaziala  Dumbrava- structura Rachita, Timis</a:t>
            </a:r>
          </a:p>
          <a:p>
            <a:pPr eaLnBrk="1" fontAlgn="base" hangingPunct="1">
              <a:spcBef>
                <a:spcPct val="0"/>
              </a:spcBef>
              <a:spcAft>
                <a:spcPct val="0"/>
              </a:spcAft>
              <a:buClrTx/>
              <a:buSzTx/>
              <a:buFontTx/>
              <a:buNone/>
            </a:pPr>
            <a:r>
              <a:rPr lang="en-US" altLang="en-US" sz="700" smtClean="0">
                <a:solidFill>
                  <a:srgbClr val="FFFFFF"/>
                </a:solidFill>
              </a:rPr>
              <a:t>Perioada de implementare: septembrie 2018– august 2020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27" y="3886200"/>
            <a:ext cx="2747761" cy="23042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684488"/>
            <a:ext cx="3378200" cy="2336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078" name="TextBox 1"/>
          <p:cNvSpPr txBox="1">
            <a:spLocks noChangeArrowheads="1"/>
          </p:cNvSpPr>
          <p:nvPr/>
        </p:nvSpPr>
        <p:spPr bwMode="auto">
          <a:xfrm>
            <a:off x="3708400" y="2530475"/>
            <a:ext cx="1885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Wingdings" pitchFamily="2" charset="2"/>
              <a:buChar char="Ø"/>
              <a:defRPr sz="3200">
                <a:solidFill>
                  <a:schemeClr val="tx1"/>
                </a:solidFill>
                <a:latin typeface="Arial" pitchFamily="34"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Char char="•"/>
              <a:defRPr sz="2400">
                <a:solidFill>
                  <a:schemeClr val="tx1"/>
                </a:solidFill>
                <a:latin typeface="Arial" pitchFamily="34"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hlink"/>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defRPr>
            </a:lvl9pPr>
          </a:lstStyle>
          <a:p>
            <a:pPr eaLnBrk="1" fontAlgn="base" hangingPunct="1">
              <a:spcBef>
                <a:spcPct val="0"/>
              </a:spcBef>
              <a:spcAft>
                <a:spcPct val="0"/>
              </a:spcAft>
              <a:buClrTx/>
              <a:buSzTx/>
              <a:buFontTx/>
              <a:buNone/>
            </a:pPr>
            <a:r>
              <a:rPr lang="en-US" altLang="en-US" sz="3600" b="1" smtClean="0">
                <a:solidFill>
                  <a:srgbClr val="FFFFFF"/>
                </a:solidFill>
              </a:rPr>
              <a:t>România</a:t>
            </a:r>
          </a:p>
        </p:txBody>
      </p:sp>
      <p:pic>
        <p:nvPicPr>
          <p:cNvPr id="307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88" y="158750"/>
            <a:ext cx="2944812"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6438" y="158750"/>
            <a:ext cx="303053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7"/>
          <p:cNvSpPr>
            <a:spLocks noChangeArrowheads="1"/>
          </p:cNvSpPr>
          <p:nvPr/>
        </p:nvSpPr>
        <p:spPr bwMode="auto">
          <a:xfrm>
            <a:off x="-23813" y="1371600"/>
            <a:ext cx="8863013"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defRPr/>
            </a:pPr>
            <a:r>
              <a:rPr lang="en-US" altLang="en-US" sz="4400" b="1" dirty="0">
                <a:solidFill>
                  <a:srgbClr val="FF0000"/>
                </a:solidFill>
                <a:effectLst>
                  <a:outerShdw blurRad="38100" dist="38100" dir="2700000" algn="tl">
                    <a:srgbClr val="000000"/>
                  </a:outerShdw>
                </a:effectLst>
                <a:latin typeface="Bodoni MT Black" pitchFamily="18" charset="0"/>
              </a:rPr>
              <a:t>” LEARNING BY DOING”</a:t>
            </a:r>
          </a:p>
          <a:p>
            <a:pPr algn="ctr" fontAlgn="base">
              <a:spcBef>
                <a:spcPct val="0"/>
              </a:spcBef>
              <a:spcAft>
                <a:spcPct val="0"/>
              </a:spcAft>
              <a:defRPr/>
            </a:pPr>
            <a:r>
              <a:rPr lang="en-US" altLang="en-US" sz="2400" dirty="0">
                <a:solidFill>
                  <a:srgbClr val="7030A0"/>
                </a:solidFill>
                <a:effectLst>
                  <a:outerShdw blurRad="38100" dist="38100" dir="2700000" algn="tl">
                    <a:srgbClr val="000000"/>
                  </a:outerShdw>
                </a:effectLst>
                <a:latin typeface="Bodoni MT Black" pitchFamily="18" charset="0"/>
              </a:rPr>
              <a:t> </a:t>
            </a:r>
            <a:r>
              <a:rPr lang="en-US" altLang="en-US" sz="2400" dirty="0" smtClean="0">
                <a:solidFill>
                  <a:srgbClr val="7030A0"/>
                </a:solidFill>
                <a:effectLst>
                  <a:outerShdw blurRad="38100" dist="38100" dir="2700000" algn="tl">
                    <a:srgbClr val="000000"/>
                  </a:outerShdw>
                </a:effectLst>
                <a:latin typeface="Bodoni MT Black" pitchFamily="18" charset="0"/>
              </a:rPr>
              <a:t>BLUE FLAG   ACTIVITY</a:t>
            </a:r>
            <a:endParaRPr lang="en-US" altLang="en-US" sz="2400" b="1" dirty="0">
              <a:solidFill>
                <a:srgbClr val="FFFFFF"/>
              </a:solidFill>
              <a:effectLst>
                <a:outerShdw blurRad="38100" dist="38100" dir="2700000" algn="tl">
                  <a:srgbClr val="000000"/>
                </a:outerShdw>
              </a:effectLst>
              <a:latin typeface="Bodoni MT Black" pitchFamily="18" charset="0"/>
            </a:endParaRPr>
          </a:p>
          <a:p>
            <a:pPr marL="342900" indent="-342900" algn="ctr" fontAlgn="base">
              <a:spcBef>
                <a:spcPct val="0"/>
              </a:spcBef>
              <a:spcAft>
                <a:spcPct val="0"/>
              </a:spcAft>
              <a:buFontTx/>
              <a:buChar char="-"/>
              <a:defRPr/>
            </a:pPr>
            <a:r>
              <a:rPr lang="en-US" altLang="en-US" sz="2400" b="1" dirty="0">
                <a:solidFill>
                  <a:srgbClr val="FFFFFF"/>
                </a:solidFill>
                <a:effectLst>
                  <a:outerShdw blurRad="38100" dist="38100" dir="2700000" algn="tl">
                    <a:srgbClr val="000000"/>
                  </a:outerShdw>
                </a:effectLst>
                <a:latin typeface="Bodoni MT Black" pitchFamily="18" charset="0"/>
              </a:rPr>
              <a:t>                                                         </a:t>
            </a:r>
            <a:endParaRPr lang="en-US" altLang="en-US" sz="4400" b="1" dirty="0">
              <a:solidFill>
                <a:srgbClr val="FFFFFF"/>
              </a:solidFill>
              <a:effectLst>
                <a:outerShdw blurRad="38100" dist="38100" dir="2700000" algn="tl">
                  <a:srgbClr val="000000"/>
                </a:outerShdw>
              </a:effectLst>
              <a:latin typeface="Bodoni MT Black" pitchFamily="18" charset="0"/>
            </a:endParaRPr>
          </a:p>
          <a:p>
            <a:pPr algn="ctr" fontAlgn="base">
              <a:spcBef>
                <a:spcPct val="0"/>
              </a:spcBef>
              <a:spcAft>
                <a:spcPct val="0"/>
              </a:spcAft>
              <a:defRPr/>
            </a:pPr>
            <a:endParaRPr lang="en-US" altLang="en-US" sz="2400" b="1" dirty="0">
              <a:solidFill>
                <a:srgbClr val="FFFFFF"/>
              </a:solidFill>
              <a:effectLst>
                <a:outerShdw blurRad="38100" dist="38100" dir="2700000" algn="tl">
                  <a:srgbClr val="000000"/>
                </a:outerShdw>
              </a:effectLst>
              <a:latin typeface="Bodoni MT Black" pitchFamily="18" charset="0"/>
            </a:endParaRPr>
          </a:p>
        </p:txBody>
      </p:sp>
    </p:spTree>
    <p:extLst>
      <p:ext uri="{BB962C8B-B14F-4D97-AF65-F5344CB8AC3E}">
        <p14:creationId xmlns:p14="http://schemas.microsoft.com/office/powerpoint/2010/main" val="235092271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8600" y="2286000"/>
            <a:ext cx="4343400" cy="3124200"/>
          </a:xfrm>
        </p:spPr>
      </p:pic>
      <p:pic>
        <p:nvPicPr>
          <p:cNvPr id="7" name="Content Placeholder 6"/>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648200" y="304800"/>
            <a:ext cx="4190999" cy="2855118"/>
          </a:xfrm>
        </p:spPr>
      </p:pic>
      <p:pic>
        <p:nvPicPr>
          <p:cNvPr id="8" name="Content Placeholder 7"/>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4724399" y="3733800"/>
            <a:ext cx="4239807" cy="2736851"/>
          </a:xfrm>
        </p:spPr>
      </p:pic>
      <p:sp>
        <p:nvSpPr>
          <p:cNvPr id="9" name="TextBox 8"/>
          <p:cNvSpPr txBox="1"/>
          <p:nvPr/>
        </p:nvSpPr>
        <p:spPr>
          <a:xfrm>
            <a:off x="457201" y="882134"/>
            <a:ext cx="3352800" cy="646331"/>
          </a:xfrm>
          <a:prstGeom prst="rect">
            <a:avLst/>
          </a:prstGeom>
          <a:noFill/>
        </p:spPr>
        <p:txBody>
          <a:bodyPr wrap="square" rtlCol="0">
            <a:spAutoFit/>
          </a:bodyPr>
          <a:lstStyle/>
          <a:p>
            <a:pPr algn="ctr"/>
            <a:r>
              <a:rPr lang="en-US" dirty="0" smtClean="0"/>
              <a:t>Pupils </a:t>
            </a:r>
            <a:r>
              <a:rPr lang="en-US" dirty="0" err="1" smtClean="0"/>
              <a:t>prepaired</a:t>
            </a:r>
            <a:r>
              <a:rPr lang="en-US" dirty="0" smtClean="0"/>
              <a:t> </a:t>
            </a:r>
            <a:r>
              <a:rPr lang="en-US" dirty="0" err="1" smtClean="0"/>
              <a:t>portofolios</a:t>
            </a:r>
            <a:r>
              <a:rPr lang="en-US" dirty="0" smtClean="0"/>
              <a:t>  about this activity.</a:t>
            </a:r>
            <a:endParaRPr lang="en-US" dirty="0"/>
          </a:p>
        </p:txBody>
      </p:sp>
    </p:spTree>
    <p:extLst>
      <p:ext uri="{BB962C8B-B14F-4D97-AF65-F5344CB8AC3E}">
        <p14:creationId xmlns:p14="http://schemas.microsoft.com/office/powerpoint/2010/main" val="3453836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1" y="830264"/>
            <a:ext cx="7304616" cy="5478462"/>
          </a:xfrm>
        </p:spPr>
      </p:pic>
    </p:spTree>
    <p:extLst>
      <p:ext uri="{BB962C8B-B14F-4D97-AF65-F5344CB8AC3E}">
        <p14:creationId xmlns:p14="http://schemas.microsoft.com/office/powerpoint/2010/main" val="4107984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5383" y="762000"/>
            <a:ext cx="7990417" cy="5546725"/>
          </a:xfrm>
        </p:spPr>
      </p:pic>
    </p:spTree>
    <p:extLst>
      <p:ext uri="{BB962C8B-B14F-4D97-AF65-F5344CB8AC3E}">
        <p14:creationId xmlns:p14="http://schemas.microsoft.com/office/powerpoint/2010/main" val="2118549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583" y="762000"/>
            <a:ext cx="8015817" cy="5546725"/>
          </a:xfrm>
        </p:spPr>
      </p:pic>
    </p:spTree>
    <p:extLst>
      <p:ext uri="{BB962C8B-B14F-4D97-AF65-F5344CB8AC3E}">
        <p14:creationId xmlns:p14="http://schemas.microsoft.com/office/powerpoint/2010/main" val="4107984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479426"/>
            <a:ext cx="7924800" cy="5829300"/>
          </a:xfrm>
        </p:spPr>
      </p:pic>
    </p:spTree>
    <p:extLst>
      <p:ext uri="{BB962C8B-B14F-4D97-AF65-F5344CB8AC3E}">
        <p14:creationId xmlns:p14="http://schemas.microsoft.com/office/powerpoint/2010/main" val="4107984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3383" y="639762"/>
            <a:ext cx="7558617" cy="5668963"/>
          </a:xfrm>
        </p:spPr>
      </p:pic>
    </p:spTree>
    <p:extLst>
      <p:ext uri="{BB962C8B-B14F-4D97-AF65-F5344CB8AC3E}">
        <p14:creationId xmlns:p14="http://schemas.microsoft.com/office/powerpoint/2010/main" val="410798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447800"/>
            <a:ext cx="7391400" cy="4937125"/>
          </a:xfrm>
        </p:spPr>
      </p:pic>
      <p:sp>
        <p:nvSpPr>
          <p:cNvPr id="6" name="TextBox 5"/>
          <p:cNvSpPr txBox="1"/>
          <p:nvPr/>
        </p:nvSpPr>
        <p:spPr>
          <a:xfrm>
            <a:off x="2209800" y="685800"/>
            <a:ext cx="4190571" cy="369332"/>
          </a:xfrm>
          <a:prstGeom prst="rect">
            <a:avLst/>
          </a:prstGeom>
          <a:noFill/>
        </p:spPr>
        <p:txBody>
          <a:bodyPr wrap="none" rtlCol="0">
            <a:spAutoFit/>
          </a:bodyPr>
          <a:lstStyle/>
          <a:p>
            <a:r>
              <a:rPr lang="en-US" dirty="0" smtClean="0"/>
              <a:t>After work we played games in nature.</a:t>
            </a:r>
            <a:endParaRPr lang="en-US" dirty="0"/>
          </a:p>
        </p:txBody>
      </p:sp>
    </p:spTree>
    <p:extLst>
      <p:ext uri="{BB962C8B-B14F-4D97-AF65-F5344CB8AC3E}">
        <p14:creationId xmlns:p14="http://schemas.microsoft.com/office/powerpoint/2010/main" val="4107984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583" y="914400"/>
            <a:ext cx="7192433" cy="5394325"/>
          </a:xfrm>
        </p:spPr>
      </p:pic>
    </p:spTree>
    <p:extLst>
      <p:ext uri="{BB962C8B-B14F-4D97-AF65-F5344CB8AC3E}">
        <p14:creationId xmlns:p14="http://schemas.microsoft.com/office/powerpoint/2010/main" val="3431589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2367" y="685800"/>
            <a:ext cx="7497233" cy="5622925"/>
          </a:xfrm>
        </p:spPr>
      </p:pic>
    </p:spTree>
    <p:extLst>
      <p:ext uri="{BB962C8B-B14F-4D97-AF65-F5344CB8AC3E}">
        <p14:creationId xmlns:p14="http://schemas.microsoft.com/office/powerpoint/2010/main" val="798706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1" y="1066800"/>
            <a:ext cx="7431616" cy="5241925"/>
          </a:xfrm>
        </p:spPr>
      </p:pic>
    </p:spTree>
    <p:extLst>
      <p:ext uri="{BB962C8B-B14F-4D97-AF65-F5344CB8AC3E}">
        <p14:creationId xmlns:p14="http://schemas.microsoft.com/office/powerpoint/2010/main" val="798706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4585"/>
            <a:ext cx="8229600" cy="2133600"/>
          </a:xfrm>
        </p:spPr>
        <p:txBody>
          <a:bodyPr>
            <a:noAutofit/>
          </a:bodyPr>
          <a:lstStyle/>
          <a:p>
            <a:pPr algn="just"/>
            <a:r>
              <a:rPr lang="ro-RO" sz="1600" b="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r>
            <a:br>
              <a:rPr lang="ro-RO" sz="1600" b="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br>
            <a:r>
              <a:rPr lang="en-US" sz="1600" b="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600" b="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solidFill>
                  <a:schemeClr val="tx1"/>
                </a:solidFill>
                <a:effectLst/>
                <a:latin typeface="Arial" panose="020B0604020202020204" pitchFamily="34" charset="0"/>
                <a:cs typeface="Arial" panose="020B0604020202020204" pitchFamily="34" charset="0"/>
              </a:rPr>
              <a:t> </a:t>
            </a:r>
            <a:r>
              <a:rPr lang="en-US" sz="2000" dirty="0" err="1" smtClean="0">
                <a:solidFill>
                  <a:schemeClr val="tx1"/>
                </a:solidFill>
                <a:effectLst/>
                <a:latin typeface="Arial" panose="020B0604020202020204" pitchFamily="34" charset="0"/>
                <a:cs typeface="Arial" panose="020B0604020202020204" pitchFamily="34" charset="0"/>
              </a:rPr>
              <a:t>Surduc</a:t>
            </a:r>
            <a:r>
              <a:rPr lang="en-US" sz="2000" dirty="0" smtClean="0">
                <a:solidFill>
                  <a:schemeClr val="tx1"/>
                </a:solidFill>
                <a:effectLst/>
                <a:latin typeface="Arial" panose="020B0604020202020204" pitchFamily="34" charset="0"/>
                <a:cs typeface="Arial" panose="020B0604020202020204" pitchFamily="34" charset="0"/>
              </a:rPr>
              <a:t> Lake </a:t>
            </a:r>
            <a:r>
              <a:rPr lang="en-US" sz="2000" b="0" dirty="0" smtClean="0">
                <a:solidFill>
                  <a:schemeClr val="tx1"/>
                </a:solidFill>
                <a:effectLst/>
                <a:latin typeface="Arial" panose="020B0604020202020204" pitchFamily="34" charset="0"/>
                <a:cs typeface="Arial" panose="020B0604020202020204" pitchFamily="34" charset="0"/>
              </a:rPr>
              <a:t> is </a:t>
            </a:r>
            <a:r>
              <a:rPr lang="en-US" sz="2000" b="0" dirty="0" smtClean="0">
                <a:solidFill>
                  <a:schemeClr val="tx1"/>
                </a:solidFill>
                <a:effectLst/>
                <a:latin typeface="Arial" panose="020B0604020202020204" pitchFamily="34" charset="0"/>
                <a:cs typeface="Arial" panose="020B0604020202020204" pitchFamily="34" charset="0"/>
              </a:rPr>
              <a:t>a construction made during communism. Lake </a:t>
            </a:r>
            <a:r>
              <a:rPr lang="en-US" sz="2000" b="0" dirty="0" err="1" smtClean="0">
                <a:solidFill>
                  <a:schemeClr val="tx1"/>
                </a:solidFill>
                <a:effectLst/>
                <a:latin typeface="Arial" panose="020B0604020202020204" pitchFamily="34" charset="0"/>
                <a:cs typeface="Arial" panose="020B0604020202020204" pitchFamily="34" charset="0"/>
              </a:rPr>
              <a:t>Surduc</a:t>
            </a:r>
            <a:r>
              <a:rPr lang="en-US" sz="2000" b="0" dirty="0" smtClean="0">
                <a:solidFill>
                  <a:schemeClr val="tx1"/>
                </a:solidFill>
                <a:effectLst/>
                <a:latin typeface="Arial" panose="020B0604020202020204" pitchFamily="34" charset="0"/>
                <a:cs typeface="Arial" panose="020B0604020202020204" pitchFamily="34" charset="0"/>
              </a:rPr>
              <a:t> is a reservoir lake with an area of 460 hectares. </a:t>
            </a:r>
            <a:r>
              <a:rPr lang="en-US" sz="2000" b="0" dirty="0" smtClean="0">
                <a:solidFill>
                  <a:schemeClr val="tx1"/>
                </a:solidFill>
                <a:effectLst/>
                <a:latin typeface="Arial" panose="020B0604020202020204" pitchFamily="34" charset="0"/>
                <a:cs typeface="Arial" panose="020B0604020202020204" pitchFamily="34" charset="0"/>
              </a:rPr>
              <a:t>It is located  in west part of </a:t>
            </a:r>
            <a:r>
              <a:rPr lang="en-US" sz="2000" b="0" dirty="0" err="1" smtClean="0">
                <a:solidFill>
                  <a:schemeClr val="tx1"/>
                </a:solidFill>
                <a:effectLst/>
                <a:latin typeface="Arial" panose="020B0604020202020204" pitchFamily="34" charset="0"/>
                <a:cs typeface="Arial" panose="020B0604020202020204" pitchFamily="34" charset="0"/>
              </a:rPr>
              <a:t>Timis</a:t>
            </a:r>
            <a:r>
              <a:rPr lang="en-US" sz="2000" b="0" dirty="0" smtClean="0">
                <a:solidFill>
                  <a:schemeClr val="tx1"/>
                </a:solidFill>
                <a:effectLst/>
                <a:latin typeface="Arial" panose="020B0604020202020204" pitchFamily="34" charset="0"/>
                <a:cs typeface="Arial" panose="020B0604020202020204" pitchFamily="34" charset="0"/>
              </a:rPr>
              <a:t> </a:t>
            </a:r>
            <a:r>
              <a:rPr lang="en-US" sz="2000" b="0" dirty="0">
                <a:solidFill>
                  <a:schemeClr val="tx1"/>
                </a:solidFill>
                <a:effectLst/>
                <a:latin typeface="Arial" panose="020B0604020202020204" pitchFamily="34" charset="0"/>
                <a:cs typeface="Arial" panose="020B0604020202020204" pitchFamily="34" charset="0"/>
              </a:rPr>
              <a:t>C</a:t>
            </a:r>
            <a:r>
              <a:rPr lang="en-US" sz="2000" b="0" dirty="0" smtClean="0">
                <a:solidFill>
                  <a:schemeClr val="tx1"/>
                </a:solidFill>
                <a:effectLst/>
                <a:latin typeface="Arial" panose="020B0604020202020204" pitchFamily="34" charset="0"/>
                <a:cs typeface="Arial" panose="020B0604020202020204" pitchFamily="34" charset="0"/>
              </a:rPr>
              <a:t>ounty</a:t>
            </a:r>
            <a:r>
              <a:rPr lang="en-US" sz="2000" b="0" dirty="0" smtClean="0">
                <a:solidFill>
                  <a:schemeClr val="tx1"/>
                </a:solidFill>
                <a:effectLst/>
                <a:latin typeface="Arial" panose="020B0604020202020204" pitchFamily="34" charset="0"/>
                <a:cs typeface="Arial" panose="020B0604020202020204" pitchFamily="34" charset="0"/>
              </a:rPr>
              <a:t>, (south-eastern part of Poiana </a:t>
            </a:r>
            <a:r>
              <a:rPr lang="en-US" sz="2000" b="0" dirty="0" err="1" smtClean="0">
                <a:solidFill>
                  <a:schemeClr val="tx1"/>
                </a:solidFill>
                <a:effectLst/>
                <a:latin typeface="Arial" panose="020B0604020202020204" pitchFamily="34" charset="0"/>
                <a:cs typeface="Arial" panose="020B0604020202020204" pitchFamily="34" charset="0"/>
              </a:rPr>
              <a:t>Rusca</a:t>
            </a:r>
            <a:r>
              <a:rPr lang="en-US" sz="2000" b="0" dirty="0" smtClean="0">
                <a:solidFill>
                  <a:schemeClr val="tx1"/>
                </a:solidFill>
                <a:effectLst/>
                <a:latin typeface="Arial" panose="020B0604020202020204" pitchFamily="34" charset="0"/>
                <a:cs typeface="Arial" panose="020B0604020202020204" pitchFamily="34" charset="0"/>
              </a:rPr>
              <a:t>), </a:t>
            </a:r>
            <a:r>
              <a:rPr lang="en-US" sz="2000" b="0" dirty="0" smtClean="0">
                <a:solidFill>
                  <a:schemeClr val="tx1"/>
                </a:solidFill>
                <a:effectLst/>
                <a:latin typeface="Arial" panose="020B0604020202020204" pitchFamily="34" charset="0"/>
                <a:cs typeface="Arial" panose="020B0604020202020204" pitchFamily="34" charset="0"/>
              </a:rPr>
              <a:t>at a distance of about 100 km from </a:t>
            </a:r>
            <a:r>
              <a:rPr lang="en-US" sz="2000" b="0" dirty="0" smtClean="0">
                <a:solidFill>
                  <a:schemeClr val="tx1"/>
                </a:solidFill>
                <a:effectLst/>
                <a:latin typeface="Arial" panose="020B0604020202020204" pitchFamily="34" charset="0"/>
                <a:cs typeface="Arial" panose="020B0604020202020204" pitchFamily="34" charset="0"/>
              </a:rPr>
              <a:t>Timisoara  and 10 k m from our school , in </a:t>
            </a:r>
            <a:r>
              <a:rPr lang="en-US" sz="2000" b="0" dirty="0" smtClean="0">
                <a:solidFill>
                  <a:schemeClr val="tx1"/>
                </a:solidFill>
                <a:effectLst/>
                <a:latin typeface="Arial" panose="020B0604020202020204" pitchFamily="34" charset="0"/>
                <a:cs typeface="Arial" panose="020B0604020202020204" pitchFamily="34" charset="0"/>
              </a:rPr>
              <a:t>a very large area beautiful .</a:t>
            </a:r>
            <a:endParaRPr lang="en-US" sz="2000" b="0" dirty="0">
              <a:solidFill>
                <a:schemeClr val="tx1"/>
              </a:solidFill>
              <a:effectLst/>
              <a:latin typeface="Arial" panose="020B0604020202020204" pitchFamily="34" charset="0"/>
              <a:cs typeface="Arial" panose="020B0604020202020204" pitchFamily="34" charset="0"/>
            </a:endParaRPr>
          </a:p>
        </p:txBody>
      </p:sp>
      <p:pic>
        <p:nvPicPr>
          <p:cNvPr id="7" name="Picture 6" descr="IMG-20190325-WA0074.jpg"/>
          <p:cNvPicPr>
            <a:picLocks noChangeAspect="1"/>
          </p:cNvPicPr>
          <p:nvPr/>
        </p:nvPicPr>
        <p:blipFill>
          <a:blip r:embed="rId2"/>
          <a:stretch>
            <a:fillRect/>
          </a:stretch>
        </p:blipFill>
        <p:spPr>
          <a:xfrm>
            <a:off x="1981200" y="2286000"/>
            <a:ext cx="5562600" cy="41719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304800"/>
            <a:ext cx="7619999" cy="5318125"/>
          </a:xfr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562600"/>
            <a:ext cx="5322887"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870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152400"/>
            <a:ext cx="3581400" cy="5791200"/>
          </a:xfrm>
        </p:spPr>
        <p:txBody>
          <a:bodyPr>
            <a:noAutofit/>
          </a:bodyPr>
          <a:lstStyle/>
          <a:p>
            <a:r>
              <a:rPr lang="ro-RO" sz="1600" dirty="0" smtClean="0">
                <a:solidFill>
                  <a:schemeClr val="tx1"/>
                </a:solidFill>
                <a:effectLst/>
                <a:latin typeface="Times New Roman" pitchFamily="18" charset="0"/>
                <a:cs typeface="Times New Roman" pitchFamily="18" charset="0"/>
              </a:rPr>
              <a:t>.</a:t>
            </a:r>
            <a:r>
              <a:rPr lang="ro-RO" sz="1600" dirty="0" smtClean="0">
                <a:solidFill>
                  <a:schemeClr val="tx1"/>
                </a:solidFill>
                <a:effectLst/>
                <a:latin typeface="Times New Roman" pitchFamily="18" charset="0"/>
                <a:cs typeface="Times New Roman" pitchFamily="18" charset="0"/>
              </a:rPr>
              <a:t/>
            </a:r>
            <a:br>
              <a:rPr lang="ro-RO" sz="1600" dirty="0" smtClean="0">
                <a:solidFill>
                  <a:schemeClr val="tx1"/>
                </a:solidFill>
                <a:effectLst/>
                <a:latin typeface="Times New Roman" pitchFamily="18" charset="0"/>
                <a:cs typeface="Times New Roman" pitchFamily="18" charset="0"/>
              </a:rPr>
            </a:br>
            <a:r>
              <a:rPr lang="en-US" sz="2000" b="0" dirty="0" smtClean="0">
                <a:solidFill>
                  <a:schemeClr val="tx1"/>
                </a:solidFill>
                <a:effectLst/>
                <a:latin typeface="Arial" panose="020B0604020202020204" pitchFamily="34" charset="0"/>
                <a:cs typeface="Arial" panose="020B0604020202020204" pitchFamily="34" charset="0"/>
              </a:rPr>
              <a:t>The dam and </a:t>
            </a:r>
            <a:r>
              <a:rPr lang="en-US" sz="2000" b="0" dirty="0" err="1" smtClean="0">
                <a:solidFill>
                  <a:schemeClr val="tx1"/>
                </a:solidFill>
                <a:effectLst/>
                <a:latin typeface="Arial" panose="020B0604020202020204" pitchFamily="34" charset="0"/>
                <a:cs typeface="Arial" panose="020B0604020202020204" pitchFamily="34" charset="0"/>
              </a:rPr>
              <a:t>Surduc</a:t>
            </a:r>
            <a:r>
              <a:rPr lang="en-US" sz="2000" b="0" dirty="0" smtClean="0">
                <a:solidFill>
                  <a:schemeClr val="tx1"/>
                </a:solidFill>
                <a:effectLst/>
                <a:latin typeface="Arial" panose="020B0604020202020204" pitchFamily="34" charset="0"/>
                <a:cs typeface="Arial" panose="020B0604020202020204" pitchFamily="34" charset="0"/>
              </a:rPr>
              <a:t> Lake feeds drinking water and industrial water to </a:t>
            </a:r>
            <a:r>
              <a:rPr lang="en-US" sz="2000" b="0" dirty="0" err="1" smtClean="0">
                <a:solidFill>
                  <a:schemeClr val="tx1"/>
                </a:solidFill>
                <a:effectLst/>
                <a:latin typeface="Arial" panose="020B0604020202020204" pitchFamily="34" charset="0"/>
                <a:cs typeface="Arial" panose="020B0604020202020204" pitchFamily="34" charset="0"/>
              </a:rPr>
              <a:t>Timişoara</a:t>
            </a:r>
            <a:r>
              <a:rPr lang="en-US" sz="2000" b="0" dirty="0" smtClean="0">
                <a:solidFill>
                  <a:schemeClr val="tx1"/>
                </a:solidFill>
                <a:effectLst/>
                <a:latin typeface="Arial" panose="020B0604020202020204" pitchFamily="34" charset="0"/>
                <a:cs typeface="Arial" panose="020B0604020202020204" pitchFamily="34" charset="0"/>
              </a:rPr>
              <a:t> and puts the turbines of a micro-hydropower station in motion. The dam is the narrowest barrage in Romania, relative to the volume of water in which you can admire the immense lake, along with the wonderful surroundings for hunting, recreation, or fishing.</a:t>
            </a:r>
            <a:endParaRPr lang="ro-RO" sz="2000" b="0" dirty="0">
              <a:solidFill>
                <a:schemeClr val="tx1"/>
              </a:solidFill>
              <a:effectLst/>
              <a:latin typeface="Arial" panose="020B0604020202020204" pitchFamily="34" charset="0"/>
              <a:cs typeface="Arial" panose="020B0604020202020204" pitchFamily="34" charset="0"/>
            </a:endParaRPr>
          </a:p>
        </p:txBody>
      </p:sp>
      <p:pic>
        <p:nvPicPr>
          <p:cNvPr id="7" name="Picture 6" descr="IMG-20190325-WA0065.jpg"/>
          <p:cNvPicPr>
            <a:picLocks noChangeAspect="1"/>
          </p:cNvPicPr>
          <p:nvPr/>
        </p:nvPicPr>
        <p:blipFill>
          <a:blip r:embed="rId2"/>
          <a:stretch>
            <a:fillRect/>
          </a:stretch>
        </p:blipFill>
        <p:spPr>
          <a:xfrm>
            <a:off x="3810000" y="381000"/>
            <a:ext cx="4900969" cy="5562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en-US" sz="1600" b="0" dirty="0" smtClean="0">
                <a:solidFill>
                  <a:schemeClr val="tx1"/>
                </a:solidFill>
                <a:effectLst/>
              </a:rPr>
              <a:t> </a:t>
            </a:r>
            <a:r>
              <a:rPr lang="en-US" sz="2000" b="0" dirty="0" smtClean="0">
                <a:solidFill>
                  <a:schemeClr val="tx1"/>
                </a:solidFill>
                <a:effectLst/>
                <a:latin typeface="Arial" panose="020B0604020202020204" pitchFamily="34" charset="0"/>
                <a:cs typeface="Arial" panose="020B0604020202020204" pitchFamily="34" charset="0"/>
              </a:rPr>
              <a:t>The main purpose of the accumulation lake is to provide drinking water to the </a:t>
            </a:r>
            <a:r>
              <a:rPr lang="en-US" sz="2000" b="0" dirty="0" err="1" smtClean="0">
                <a:solidFill>
                  <a:schemeClr val="tx1"/>
                </a:solidFill>
                <a:effectLst/>
                <a:latin typeface="Arial" panose="020B0604020202020204" pitchFamily="34" charset="0"/>
                <a:cs typeface="Arial" panose="020B0604020202020204" pitchFamily="34" charset="0"/>
              </a:rPr>
              <a:t>Timişoara</a:t>
            </a:r>
            <a:r>
              <a:rPr lang="en-US" sz="2000" b="0" dirty="0" smtClean="0">
                <a:solidFill>
                  <a:schemeClr val="tx1"/>
                </a:solidFill>
                <a:effectLst/>
                <a:latin typeface="Arial" panose="020B0604020202020204" pitchFamily="34" charset="0"/>
                <a:cs typeface="Arial" panose="020B0604020202020204" pitchFamily="34" charset="0"/>
              </a:rPr>
              <a:t> area, to protect against floods, to produce electricity.</a:t>
            </a:r>
            <a:endParaRPr lang="ro-RO" sz="2000" b="0" dirty="0">
              <a:solidFill>
                <a:schemeClr val="tx1"/>
              </a:solidFill>
              <a:effectLst/>
              <a:latin typeface="Arial" panose="020B0604020202020204" pitchFamily="34" charset="0"/>
              <a:cs typeface="Arial" panose="020B0604020202020204" pitchFamily="34" charset="0"/>
            </a:endParaRPr>
          </a:p>
        </p:txBody>
      </p:sp>
      <p:pic>
        <p:nvPicPr>
          <p:cNvPr id="9218" name="Picture 2" descr="Imagini pentru lacul surduc timis"/>
          <p:cNvPicPr>
            <a:picLocks noChangeAspect="1" noChangeArrowheads="1"/>
          </p:cNvPicPr>
          <p:nvPr/>
        </p:nvPicPr>
        <p:blipFill>
          <a:blip r:embed="rId2"/>
          <a:srcRect/>
          <a:stretch>
            <a:fillRect/>
          </a:stretch>
        </p:blipFill>
        <p:spPr bwMode="auto">
          <a:xfrm>
            <a:off x="228600" y="1447800"/>
            <a:ext cx="5334000" cy="3529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10000"/>
            <a:ext cx="4929188" cy="288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1"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diamond(in)">
                                      <p:cBhvr>
                                        <p:cTn id="12"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2362200" cy="2773362"/>
          </a:xfrm>
        </p:spPr>
        <p:txBody>
          <a:bodyPr>
            <a:normAutofit fontScale="90000"/>
          </a:bodyPr>
          <a:lstStyle/>
          <a:p>
            <a:pPr algn="just"/>
            <a:r>
              <a:rPr lang="en-US" sz="2000" b="0" dirty="0" smtClean="0">
                <a:solidFill>
                  <a:schemeClr val="tx1"/>
                </a:solidFill>
                <a:effectLst/>
                <a:latin typeface="Arial" panose="020B0604020202020204" pitchFamily="34" charset="0"/>
                <a:cs typeface="Arial" panose="020B0604020202020204" pitchFamily="34" charset="0"/>
              </a:rPr>
              <a:t>         Lake </a:t>
            </a:r>
            <a:r>
              <a:rPr lang="en-US" sz="2000" b="0" dirty="0" err="1" smtClean="0">
                <a:solidFill>
                  <a:schemeClr val="tx1"/>
                </a:solidFill>
                <a:effectLst/>
                <a:latin typeface="Arial" panose="020B0604020202020204" pitchFamily="34" charset="0"/>
                <a:cs typeface="Arial" panose="020B0604020202020204" pitchFamily="34" charset="0"/>
              </a:rPr>
              <a:t>Surduc</a:t>
            </a:r>
            <a:r>
              <a:rPr lang="en-US" sz="2000" b="0" dirty="0" smtClean="0">
                <a:solidFill>
                  <a:schemeClr val="tx1"/>
                </a:solidFill>
                <a:effectLst/>
                <a:latin typeface="Arial" panose="020B0604020202020204" pitchFamily="34" charset="0"/>
                <a:cs typeface="Arial" panose="020B0604020202020204" pitchFamily="34" charset="0"/>
              </a:rPr>
              <a:t> is a protected area of national interest, a 362-hectare mixed nature reserve</a:t>
            </a:r>
            <a:r>
              <a:rPr lang="en-US" sz="2000" b="0" dirty="0" smtClean="0">
                <a:solidFill>
                  <a:schemeClr val="tx1"/>
                </a:solidFill>
                <a:effectLst/>
                <a:latin typeface="Arial" panose="020B0604020202020204" pitchFamily="34" charset="0"/>
                <a:cs typeface="Arial" panose="020B0604020202020204" pitchFamily="34" charset="0"/>
              </a:rPr>
              <a:t>.</a:t>
            </a:r>
            <a:br>
              <a:rPr lang="en-US" sz="2000" b="0" dirty="0" smtClean="0">
                <a:solidFill>
                  <a:schemeClr val="tx1"/>
                </a:solidFill>
                <a:effectLst/>
                <a:latin typeface="Arial" panose="020B0604020202020204" pitchFamily="34" charset="0"/>
                <a:cs typeface="Arial" panose="020B0604020202020204" pitchFamily="34" charset="0"/>
              </a:rPr>
            </a:br>
            <a:r>
              <a:rPr lang="en-US" sz="2000" b="0" dirty="0">
                <a:solidFill>
                  <a:schemeClr val="tx1"/>
                </a:solidFill>
                <a:effectLst/>
                <a:latin typeface="Arial" panose="020B0604020202020204" pitchFamily="34" charset="0"/>
                <a:cs typeface="Arial" panose="020B0604020202020204" pitchFamily="34" charset="0"/>
              </a:rPr>
              <a:t/>
            </a:r>
            <a:br>
              <a:rPr lang="en-US" sz="2000" b="0" dirty="0">
                <a:solidFill>
                  <a:schemeClr val="tx1"/>
                </a:solidFill>
                <a:effectLst/>
                <a:latin typeface="Arial" panose="020B0604020202020204" pitchFamily="34" charset="0"/>
                <a:cs typeface="Arial" panose="020B0604020202020204" pitchFamily="34" charset="0"/>
              </a:rPr>
            </a:br>
            <a:r>
              <a:rPr lang="en-US" sz="2000" b="0" dirty="0">
                <a:solidFill>
                  <a:schemeClr val="tx1"/>
                </a:solidFill>
                <a:effectLst/>
                <a:latin typeface="Arial" panose="020B0604020202020204" pitchFamily="34" charset="0"/>
                <a:cs typeface="Arial" panose="020B0604020202020204" pitchFamily="34" charset="0"/>
              </a:rPr>
              <a:t>Of course, Lake </a:t>
            </a:r>
            <a:r>
              <a:rPr lang="en-US" sz="2000" b="0" dirty="0" err="1">
                <a:solidFill>
                  <a:schemeClr val="tx1"/>
                </a:solidFill>
                <a:effectLst/>
                <a:latin typeface="Arial" panose="020B0604020202020204" pitchFamily="34" charset="0"/>
                <a:cs typeface="Arial" panose="020B0604020202020204" pitchFamily="34" charset="0"/>
              </a:rPr>
              <a:t>Surduc</a:t>
            </a:r>
            <a:r>
              <a:rPr lang="en-US" sz="2000" b="0" dirty="0">
                <a:solidFill>
                  <a:schemeClr val="tx1"/>
                </a:solidFill>
                <a:effectLst/>
                <a:latin typeface="Arial" panose="020B0604020202020204" pitchFamily="34" charset="0"/>
                <a:cs typeface="Arial" panose="020B0604020202020204" pitchFamily="34" charset="0"/>
              </a:rPr>
              <a:t> also has a tourist purpose, as the water of the lake does not freeze, thousands of aquatic birds are sheltered here during the winter, where lovers of fishing and leisure can enjoy at leisure</a:t>
            </a:r>
            <a:endParaRPr lang="ro-RO" sz="2000" b="0" dirty="0">
              <a:solidFill>
                <a:schemeClr val="tx1"/>
              </a:solidFill>
              <a:effectLst/>
              <a:latin typeface="Arial" panose="020B0604020202020204" pitchFamily="34" charset="0"/>
              <a:cs typeface="Arial" panose="020B0604020202020204" pitchFamily="34" charset="0"/>
            </a:endParaRPr>
          </a:p>
        </p:txBody>
      </p:sp>
      <p:pic>
        <p:nvPicPr>
          <p:cNvPr id="7169" name="Picture 1"/>
          <p:cNvPicPr>
            <a:picLocks noChangeAspect="1" noChangeArrowheads="1"/>
          </p:cNvPicPr>
          <p:nvPr/>
        </p:nvPicPr>
        <p:blipFill>
          <a:blip r:embed="rId2"/>
          <a:srcRect/>
          <a:stretch>
            <a:fillRect/>
          </a:stretch>
        </p:blipFill>
        <p:spPr bwMode="auto">
          <a:xfrm>
            <a:off x="3124200" y="533400"/>
            <a:ext cx="5576695" cy="5568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7169"/>
                                        </p:tgtEl>
                                        <p:attrNameLst>
                                          <p:attrName>style.visibility</p:attrName>
                                        </p:attrNameLst>
                                      </p:cBhvr>
                                      <p:to>
                                        <p:strVal val="visible"/>
                                      </p:to>
                                    </p:set>
                                    <p:animEffect transition="in" filter="dissolve">
                                      <p:cBhvr>
                                        <p:cTn id="14" dur="5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0" dirty="0" smtClean="0">
                <a:solidFill>
                  <a:schemeClr val="tx1"/>
                </a:solidFill>
                <a:effectLst/>
                <a:latin typeface="Arial" panose="020B0604020202020204" pitchFamily="34" charset="0"/>
                <a:cs typeface="Arial" panose="020B0604020202020204" pitchFamily="34" charset="0"/>
              </a:rPr>
              <a:t>On </a:t>
            </a:r>
            <a:r>
              <a:rPr lang="en-US" sz="2000" b="0" dirty="0" smtClean="0">
                <a:solidFill>
                  <a:schemeClr val="tx1"/>
                </a:solidFill>
                <a:effectLst/>
                <a:latin typeface="Arial" panose="020B0604020202020204" pitchFamily="34" charset="0"/>
                <a:cs typeface="Arial" panose="020B0604020202020204" pitchFamily="34" charset="0"/>
              </a:rPr>
              <a:t>a mountain path with breathtaking landscapes, with tall fir trees and snow covered mountains, tourists reach the mouth of the lake. The gloss of blue and clear water attracts you to stop and relax.</a:t>
            </a:r>
            <a:endParaRPr lang="ro-RO" sz="2000" b="0" dirty="0">
              <a:solidFill>
                <a:schemeClr val="tx1"/>
              </a:solidFill>
              <a:effectLst/>
              <a:latin typeface="Arial" panose="020B0604020202020204" pitchFamily="34" charset="0"/>
              <a:cs typeface="Arial" panose="020B0604020202020204" pitchFamily="34" charset="0"/>
            </a:endParaRPr>
          </a:p>
        </p:txBody>
      </p:sp>
      <p:pic>
        <p:nvPicPr>
          <p:cNvPr id="3" name="Picture 2" descr="IMG-20190325-WA0078.jpg"/>
          <p:cNvPicPr>
            <a:picLocks noChangeAspect="1"/>
          </p:cNvPicPr>
          <p:nvPr/>
        </p:nvPicPr>
        <p:blipFill>
          <a:blip r:embed="rId2"/>
          <a:stretch>
            <a:fillRect/>
          </a:stretch>
        </p:blipFill>
        <p:spPr>
          <a:xfrm>
            <a:off x="609600" y="1905000"/>
            <a:ext cx="7848600" cy="44148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sz="1600" dirty="0" smtClean="0">
                <a:solidFill>
                  <a:schemeClr val="tx1"/>
                </a:solidFill>
                <a:effectLst/>
              </a:rPr>
              <a:t/>
            </a:r>
            <a:br>
              <a:rPr lang="ro-RO" sz="1600" dirty="0" smtClean="0">
                <a:solidFill>
                  <a:schemeClr val="tx1"/>
                </a:solidFill>
                <a:effectLst/>
              </a:rPr>
            </a:br>
            <a:r>
              <a:rPr lang="en-US" sz="2200" b="0" dirty="0" smtClean="0">
                <a:solidFill>
                  <a:schemeClr val="tx1"/>
                </a:solidFill>
                <a:effectLst/>
                <a:latin typeface="Arial" panose="020B0604020202020204" pitchFamily="34" charset="0"/>
                <a:cs typeface="Arial" panose="020B0604020202020204" pitchFamily="34" charset="0"/>
              </a:rPr>
              <a:t>From the hill you can admire the whole view: the </a:t>
            </a:r>
            <a:r>
              <a:rPr lang="en-US" sz="2200" b="0" dirty="0" err="1" smtClean="0">
                <a:solidFill>
                  <a:schemeClr val="tx1"/>
                </a:solidFill>
                <a:effectLst/>
                <a:latin typeface="Arial" panose="020B0604020202020204" pitchFamily="34" charset="0"/>
                <a:cs typeface="Arial" panose="020B0604020202020204" pitchFamily="34" charset="0"/>
              </a:rPr>
              <a:t>Surduc</a:t>
            </a:r>
            <a:r>
              <a:rPr lang="en-US" sz="2200" b="0" dirty="0" smtClean="0">
                <a:solidFill>
                  <a:schemeClr val="tx1"/>
                </a:solidFill>
                <a:effectLst/>
                <a:latin typeface="Arial" panose="020B0604020202020204" pitchFamily="34" charset="0"/>
                <a:cs typeface="Arial" panose="020B0604020202020204" pitchFamily="34" charset="0"/>
              </a:rPr>
              <a:t> Lake, the valley village and the Poiana </a:t>
            </a:r>
            <a:r>
              <a:rPr lang="en-US" sz="2200" b="0" dirty="0" err="1" smtClean="0">
                <a:solidFill>
                  <a:schemeClr val="tx1"/>
                </a:solidFill>
                <a:effectLst/>
                <a:latin typeface="Arial" panose="020B0604020202020204" pitchFamily="34" charset="0"/>
                <a:cs typeface="Arial" panose="020B0604020202020204" pitchFamily="34" charset="0"/>
              </a:rPr>
              <a:t>Rusca</a:t>
            </a:r>
            <a:r>
              <a:rPr lang="en-US" sz="2200" b="0" dirty="0" smtClean="0">
                <a:solidFill>
                  <a:schemeClr val="tx1"/>
                </a:solidFill>
                <a:effectLst/>
                <a:latin typeface="Arial" panose="020B0604020202020204" pitchFamily="34" charset="0"/>
                <a:cs typeface="Arial" panose="020B0604020202020204" pitchFamily="34" charset="0"/>
              </a:rPr>
              <a:t> Mountains, covered by forests, which rise behind the lake, or the </a:t>
            </a:r>
            <a:r>
              <a:rPr lang="en-US" sz="2200" b="0" dirty="0" err="1" smtClean="0">
                <a:solidFill>
                  <a:schemeClr val="tx1"/>
                </a:solidFill>
                <a:effectLst/>
                <a:latin typeface="Arial" panose="020B0604020202020204" pitchFamily="34" charset="0"/>
                <a:cs typeface="Arial" panose="020B0604020202020204" pitchFamily="34" charset="0"/>
              </a:rPr>
              <a:t>Nădrag</a:t>
            </a:r>
            <a:r>
              <a:rPr lang="en-US" sz="2200" b="0" dirty="0" smtClean="0">
                <a:solidFill>
                  <a:schemeClr val="tx1"/>
                </a:solidFill>
                <a:effectLst/>
                <a:latin typeface="Arial" panose="020B0604020202020204" pitchFamily="34" charset="0"/>
                <a:cs typeface="Arial" panose="020B0604020202020204" pitchFamily="34" charset="0"/>
              </a:rPr>
              <a:t> Valley</a:t>
            </a:r>
            <a:r>
              <a:rPr lang="en-US" sz="2200" b="0" dirty="0" smtClean="0">
                <a:solidFill>
                  <a:schemeClr val="tx1"/>
                </a:solidFill>
                <a:effectLst/>
                <a:latin typeface="Arial" panose="020B0604020202020204" pitchFamily="34" charset="0"/>
                <a:cs typeface="Arial" panose="020B0604020202020204" pitchFamily="34" charset="0"/>
              </a:rPr>
              <a:t>, and </a:t>
            </a:r>
            <a:r>
              <a:rPr lang="en-US" sz="2200" b="0" dirty="0" smtClean="0">
                <a:solidFill>
                  <a:schemeClr val="tx1"/>
                </a:solidFill>
                <a:effectLst/>
                <a:latin typeface="Arial" panose="020B0604020202020204" pitchFamily="34" charset="0"/>
                <a:cs typeface="Arial" panose="020B0604020202020204" pitchFamily="34" charset="0"/>
              </a:rPr>
              <a:t>down of </a:t>
            </a:r>
            <a:r>
              <a:rPr lang="en-US" sz="2200" b="0" dirty="0" smtClean="0">
                <a:solidFill>
                  <a:schemeClr val="tx1"/>
                </a:solidFill>
                <a:effectLst/>
                <a:latin typeface="Arial" panose="020B0604020202020204" pitchFamily="34" charset="0"/>
                <a:cs typeface="Arial" panose="020B0604020202020204" pitchFamily="34" charset="0"/>
              </a:rPr>
              <a:t>the </a:t>
            </a:r>
            <a:r>
              <a:rPr lang="en-US" sz="2200" b="0" dirty="0" smtClean="0">
                <a:solidFill>
                  <a:schemeClr val="tx1"/>
                </a:solidFill>
                <a:effectLst/>
                <a:latin typeface="Arial" panose="020B0604020202020204" pitchFamily="34" charset="0"/>
                <a:cs typeface="Arial" panose="020B0604020202020204" pitchFamily="34" charset="0"/>
              </a:rPr>
              <a:t>mountains, </a:t>
            </a:r>
            <a:r>
              <a:rPr lang="en-US" sz="2200" b="0" dirty="0" smtClean="0">
                <a:solidFill>
                  <a:schemeClr val="tx1"/>
                </a:solidFill>
                <a:effectLst/>
                <a:latin typeface="Arial" panose="020B0604020202020204" pitchFamily="34" charset="0"/>
                <a:cs typeface="Arial" panose="020B0604020202020204" pitchFamily="34" charset="0"/>
              </a:rPr>
              <a:t>the lake opens the </a:t>
            </a:r>
            <a:r>
              <a:rPr lang="en-US" sz="2200" b="0" dirty="0" err="1" smtClean="0">
                <a:solidFill>
                  <a:schemeClr val="tx1"/>
                </a:solidFill>
                <a:effectLst/>
                <a:latin typeface="Arial" panose="020B0604020202020204" pitchFamily="34" charset="0"/>
                <a:cs typeface="Arial" panose="020B0604020202020204" pitchFamily="34" charset="0"/>
              </a:rPr>
              <a:t>Caransebes</a:t>
            </a:r>
            <a:r>
              <a:rPr lang="en-US" sz="2200" b="0" dirty="0" smtClean="0">
                <a:solidFill>
                  <a:schemeClr val="tx1"/>
                </a:solidFill>
                <a:effectLst/>
                <a:latin typeface="Arial" panose="020B0604020202020204" pitchFamily="34" charset="0"/>
                <a:cs typeface="Arial" panose="020B0604020202020204" pitchFamily="34" charset="0"/>
              </a:rPr>
              <a:t> </a:t>
            </a:r>
            <a:r>
              <a:rPr lang="en-US" sz="2200" b="0" dirty="0" smtClean="0">
                <a:solidFill>
                  <a:schemeClr val="tx1"/>
                </a:solidFill>
                <a:effectLst/>
                <a:latin typeface="Arial" panose="020B0604020202020204" pitchFamily="34" charset="0"/>
                <a:cs typeface="Arial" panose="020B0604020202020204" pitchFamily="34" charset="0"/>
              </a:rPr>
              <a:t>place</a:t>
            </a:r>
            <a:r>
              <a:rPr lang="en-US" sz="2200" b="0" dirty="0" smtClean="0">
                <a:solidFill>
                  <a:schemeClr val="tx1"/>
                </a:solidFill>
                <a:effectLst/>
                <a:latin typeface="Arial" panose="020B0604020202020204" pitchFamily="34" charset="0"/>
                <a:cs typeface="Arial" panose="020B0604020202020204" pitchFamily="34" charset="0"/>
              </a:rPr>
              <a:t>, </a:t>
            </a:r>
            <a:r>
              <a:rPr lang="en-US" sz="2200" b="0" dirty="0" smtClean="0">
                <a:solidFill>
                  <a:schemeClr val="tx1"/>
                </a:solidFill>
                <a:effectLst/>
                <a:latin typeface="Arial" panose="020B0604020202020204" pitchFamily="34" charset="0"/>
                <a:cs typeface="Arial" panose="020B0604020202020204" pitchFamily="34" charset="0"/>
              </a:rPr>
              <a:t>behind which the </a:t>
            </a:r>
            <a:r>
              <a:rPr lang="en-US" sz="2200" b="0" dirty="0" err="1" smtClean="0">
                <a:solidFill>
                  <a:schemeClr val="tx1"/>
                </a:solidFill>
                <a:effectLst/>
                <a:latin typeface="Arial" panose="020B0604020202020204" pitchFamily="34" charset="0"/>
                <a:cs typeface="Arial" panose="020B0604020202020204" pitchFamily="34" charset="0"/>
              </a:rPr>
              <a:t>Semenic</a:t>
            </a:r>
            <a:r>
              <a:rPr lang="en-US" sz="2200" b="0" dirty="0" smtClean="0">
                <a:solidFill>
                  <a:schemeClr val="tx1"/>
                </a:solidFill>
                <a:effectLst/>
                <a:latin typeface="Arial" panose="020B0604020202020204" pitchFamily="34" charset="0"/>
                <a:cs typeface="Arial" panose="020B0604020202020204" pitchFamily="34" charset="0"/>
              </a:rPr>
              <a:t> Mountains and </a:t>
            </a:r>
            <a:r>
              <a:rPr lang="en-US" sz="2200" b="0" dirty="0" err="1" smtClean="0">
                <a:solidFill>
                  <a:schemeClr val="tx1"/>
                </a:solidFill>
                <a:effectLst/>
                <a:latin typeface="Arial" panose="020B0604020202020204" pitchFamily="34" charset="0"/>
                <a:cs typeface="Arial" panose="020B0604020202020204" pitchFamily="34" charset="0"/>
              </a:rPr>
              <a:t>Buzias</a:t>
            </a:r>
            <a:r>
              <a:rPr lang="en-US" sz="2200" b="0" dirty="0" smtClean="0">
                <a:solidFill>
                  <a:schemeClr val="tx1"/>
                </a:solidFill>
                <a:effectLst/>
                <a:latin typeface="Arial" panose="020B0604020202020204" pitchFamily="34" charset="0"/>
                <a:cs typeface="Arial" panose="020B0604020202020204" pitchFamily="34" charset="0"/>
              </a:rPr>
              <a:t> hills are visible.</a:t>
            </a:r>
            <a:endParaRPr lang="ro-RO" sz="2200" b="0" dirty="0">
              <a:solidFill>
                <a:schemeClr val="tx1"/>
              </a:solidFill>
              <a:effectLst/>
              <a:latin typeface="Arial" panose="020B0604020202020204" pitchFamily="34" charset="0"/>
              <a:cs typeface="Arial" panose="020B0604020202020204" pitchFamily="34" charset="0"/>
            </a:endParaRPr>
          </a:p>
        </p:txBody>
      </p:sp>
      <p:pic>
        <p:nvPicPr>
          <p:cNvPr id="1026" name="Picture 2" descr="Imagine similară"/>
          <p:cNvPicPr>
            <a:picLocks noChangeAspect="1" noChangeArrowheads="1"/>
          </p:cNvPicPr>
          <p:nvPr/>
        </p:nvPicPr>
        <p:blipFill>
          <a:blip r:embed="rId2"/>
          <a:srcRect t="7273"/>
          <a:stretch>
            <a:fillRect/>
          </a:stretch>
        </p:blipFill>
        <p:spPr bwMode="auto">
          <a:xfrm>
            <a:off x="954911" y="1981200"/>
            <a:ext cx="745581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dissolv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228601"/>
            <a:ext cx="8382000" cy="4154984"/>
          </a:xfrm>
          <a:prstGeom prst="rect">
            <a:avLst/>
          </a:prstGeom>
        </p:spPr>
        <p:txBody>
          <a:bodyPr wrap="square">
            <a:spAutoFit/>
          </a:bodyPr>
          <a:lstStyle/>
          <a:p>
            <a:pPr algn="ctr"/>
            <a:r>
              <a:rPr lang="en-US" sz="2000" dirty="0" smtClean="0">
                <a:latin typeface="Arial" panose="020B0604020202020204" pitchFamily="34" charset="0"/>
                <a:cs typeface="Arial" panose="020B0604020202020204" pitchFamily="34" charset="0"/>
              </a:rPr>
              <a:t>          On </a:t>
            </a:r>
            <a:r>
              <a:rPr lang="en-US" sz="2000" dirty="0" smtClean="0">
                <a:latin typeface="Arial" panose="020B0604020202020204" pitchFamily="34" charset="0"/>
                <a:cs typeface="Arial" panose="020B0604020202020204" pitchFamily="34" charset="0"/>
              </a:rPr>
              <a:t>the shore of the lake there is a beach area, but this tourist attraction is not sufficiently publicized. There are no guides to take the tourists to the wooden churches. Near the lake lies the </a:t>
            </a:r>
            <a:r>
              <a:rPr lang="en-US" sz="2000" dirty="0" err="1" smtClean="0">
                <a:latin typeface="Arial" panose="020B0604020202020204" pitchFamily="34" charset="0"/>
                <a:cs typeface="Arial" panose="020B0604020202020204" pitchFamily="34" charset="0"/>
              </a:rPr>
              <a:t>Fardea</a:t>
            </a:r>
            <a:r>
              <a:rPr lang="en-US"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Monastery, a newly established monastic settlement.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Once </a:t>
            </a:r>
            <a:r>
              <a:rPr lang="en-US" sz="2000" dirty="0" smtClean="0">
                <a:latin typeface="Arial" panose="020B0604020202020204" pitchFamily="34" charset="0"/>
                <a:cs typeface="Arial" panose="020B0604020202020204" pitchFamily="34" charset="0"/>
              </a:rPr>
              <a:t>a year, </a:t>
            </a:r>
            <a:r>
              <a:rPr lang="en-US" sz="2000" dirty="0" err="1" smtClean="0">
                <a:latin typeface="Arial" panose="020B0604020202020204" pitchFamily="34" charset="0"/>
                <a:cs typeface="Arial" panose="020B0604020202020204" pitchFamily="34" charset="0"/>
              </a:rPr>
              <a:t>Surduc</a:t>
            </a:r>
            <a:r>
              <a:rPr lang="en-US" sz="2000" dirty="0" smtClean="0">
                <a:latin typeface="Arial" panose="020B0604020202020204" pitchFamily="34" charset="0"/>
                <a:cs typeface="Arial" panose="020B0604020202020204" pitchFamily="34" charset="0"/>
              </a:rPr>
              <a:t> is hosting the </a:t>
            </a:r>
            <a:r>
              <a:rPr lang="en-US" sz="2000" dirty="0" err="1" smtClean="0">
                <a:latin typeface="Arial" panose="020B0604020202020204" pitchFamily="34" charset="0"/>
                <a:cs typeface="Arial" panose="020B0604020202020204" pitchFamily="34" charset="0"/>
              </a:rPr>
              <a:t>AeroNautic</a:t>
            </a:r>
            <a:r>
              <a:rPr lang="en-US" sz="2000" dirty="0" smtClean="0">
                <a:latin typeface="Arial" panose="020B0604020202020204" pitchFamily="34" charset="0"/>
                <a:cs typeface="Arial" panose="020B0604020202020204" pitchFamily="34" charset="0"/>
              </a:rPr>
              <a:t> Show Festival - dedicated to the air and nautical </a:t>
            </a:r>
            <a:r>
              <a:rPr lang="en-US" sz="2000" dirty="0" smtClean="0">
                <a:latin typeface="Arial" panose="020B0604020202020204" pitchFamily="34" charset="0"/>
                <a:cs typeface="Arial" panose="020B0604020202020204" pitchFamily="34" charset="0"/>
              </a:rPr>
              <a:t>domains. </a:t>
            </a:r>
            <a:r>
              <a:rPr lang="vi-VN" sz="2000" dirty="0" smtClean="0">
                <a:latin typeface="Arial" panose="020B0604020202020204" pitchFamily="34" charset="0"/>
                <a:cs typeface="Arial" panose="020B0604020202020204" pitchFamily="34" charset="0"/>
              </a:rPr>
              <a:t/>
            </a:r>
            <a:br>
              <a:rPr lang="vi-VN" sz="2000" dirty="0" smtClean="0">
                <a:latin typeface="Arial" panose="020B0604020202020204" pitchFamily="34" charset="0"/>
                <a:cs typeface="Arial" panose="020B0604020202020204" pitchFamily="34" charset="0"/>
              </a:rPr>
            </a:br>
            <a:r>
              <a:rPr lang="vi-VN" dirty="0" smtClean="0"/>
              <a:t/>
            </a:r>
            <a:br>
              <a:rPr lang="vi-VN" dirty="0" smtClean="0"/>
            </a:br>
            <a:endParaRPr lang="ro-RO" dirty="0" smtClean="0"/>
          </a:p>
          <a:p>
            <a:r>
              <a:rPr lang="vi-VN" dirty="0" smtClean="0"/>
              <a:t/>
            </a:r>
            <a:br>
              <a:rPr lang="vi-VN" dirty="0" smtClean="0"/>
            </a:br>
            <a:endParaRPr lang="vi-VN" dirty="0" smtClean="0"/>
          </a:p>
          <a:p>
            <a:r>
              <a:rPr lang="vi-VN" dirty="0" smtClean="0"/>
              <a:t/>
            </a:r>
            <a:br>
              <a:rPr lang="vi-VN" dirty="0" smtClean="0"/>
            </a:br>
            <a:r>
              <a:rPr lang="vi-VN" dirty="0" smtClean="0"/>
              <a:t/>
            </a:r>
            <a:br>
              <a:rPr lang="vi-VN" dirty="0" smtClean="0"/>
            </a:br>
            <a:r>
              <a:rPr lang="vi-VN" dirty="0" smtClean="0"/>
              <a:t/>
            </a:r>
            <a:br>
              <a:rPr lang="vi-VN" dirty="0" smtClean="0"/>
            </a:br>
            <a:endParaRPr lang="vi-VN" dirty="0"/>
          </a:p>
        </p:txBody>
      </p:sp>
      <p:pic>
        <p:nvPicPr>
          <p:cNvPr id="11267" name="Picture 3" descr="Este posibil ca imaginea sÄ conÅ£inÄ: nor, cer, munte, Ã®n aer liber Åi naturÄ"/>
          <p:cNvPicPr>
            <a:picLocks noChangeAspect="1" noChangeArrowheads="1"/>
          </p:cNvPicPr>
          <p:nvPr/>
        </p:nvPicPr>
        <p:blipFill>
          <a:blip r:embed="rId2"/>
          <a:srcRect/>
          <a:stretch>
            <a:fillRect/>
          </a:stretch>
        </p:blipFill>
        <p:spPr bwMode="auto">
          <a:xfrm>
            <a:off x="533399" y="2478585"/>
            <a:ext cx="3863043" cy="3810000"/>
          </a:xfrm>
          <a:prstGeom prst="rect">
            <a:avLst/>
          </a:prstGeom>
          <a:ln>
            <a:noFill/>
          </a:ln>
          <a:effectLst>
            <a:outerShdw blurRad="292100" dist="139700" dir="2700000" algn="tl" rotWithShape="0">
              <a:srgbClr val="333333">
                <a:alpha val="65000"/>
              </a:srgbClr>
            </a:outerShdw>
          </a:effectLst>
        </p:spPr>
      </p:pic>
      <p:pic>
        <p:nvPicPr>
          <p:cNvPr id="11268" name="Picture 4"/>
          <p:cNvPicPr>
            <a:picLocks noChangeAspect="1" noChangeArrowheads="1"/>
          </p:cNvPicPr>
          <p:nvPr/>
        </p:nvPicPr>
        <p:blipFill>
          <a:blip r:embed="rId3"/>
          <a:srcRect/>
          <a:stretch>
            <a:fillRect/>
          </a:stretch>
        </p:blipFill>
        <p:spPr bwMode="auto">
          <a:xfrm>
            <a:off x="4953000" y="2133600"/>
            <a:ext cx="3581400" cy="445187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11267"/>
                                        </p:tgtEl>
                                        <p:attrNameLst>
                                          <p:attrName>style.visibility</p:attrName>
                                        </p:attrNameLst>
                                      </p:cBhvr>
                                      <p:to>
                                        <p:strVal val="visible"/>
                                      </p:to>
                                    </p:set>
                                    <p:anim from="(-#ppt_w/2)" to="(#ppt_x)" calcmode="lin" valueType="num">
                                      <p:cBhvr>
                                        <p:cTn id="15" dur="600" fill="hold">
                                          <p:stCondLst>
                                            <p:cond delay="0"/>
                                          </p:stCondLst>
                                        </p:cTn>
                                        <p:tgtEl>
                                          <p:spTgt spid="11267"/>
                                        </p:tgtEl>
                                        <p:attrNameLst>
                                          <p:attrName>ppt_x</p:attrName>
                                        </p:attrNameLst>
                                      </p:cBhvr>
                                    </p:anim>
                                    <p:anim from="0" to="-1.0" calcmode="lin" valueType="num">
                                      <p:cBhvr>
                                        <p:cTn id="16" dur="200" decel="50000" autoRev="1" fill="hold">
                                          <p:stCondLst>
                                            <p:cond delay="600"/>
                                          </p:stCondLst>
                                        </p:cTn>
                                        <p:tgtEl>
                                          <p:spTgt spid="11267"/>
                                        </p:tgtEl>
                                        <p:attrNameLst>
                                          <p:attrName>xshear</p:attrName>
                                        </p:attrNameLst>
                                      </p:cBhvr>
                                    </p:anim>
                                    <p:animScale>
                                      <p:cBhvr>
                                        <p:cTn id="17" dur="200" decel="100000" autoRev="1" fill="hold">
                                          <p:stCondLst>
                                            <p:cond delay="600"/>
                                          </p:stCondLst>
                                        </p:cTn>
                                        <p:tgtEl>
                                          <p:spTgt spid="11267"/>
                                        </p:tgtEl>
                                      </p:cBhvr>
                                      <p:from x="100000" y="100000"/>
                                      <p:to x="80000" y="100000"/>
                                    </p:animScale>
                                    <p:anim by="(#ppt_h/3+#ppt_w*0.1)" calcmode="lin" valueType="num">
                                      <p:cBhvr additive="sum">
                                        <p:cTn id="18" dur="200" decel="100000" autoRev="1" fill="hold">
                                          <p:stCondLst>
                                            <p:cond delay="600"/>
                                          </p:stCondLst>
                                        </p:cTn>
                                        <p:tgtEl>
                                          <p:spTgt spid="11267"/>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1268"/>
                                        </p:tgtEl>
                                        <p:attrNameLst>
                                          <p:attrName>style.visibility</p:attrName>
                                        </p:attrNameLst>
                                      </p:cBhvr>
                                      <p:to>
                                        <p:strVal val="visible"/>
                                      </p:to>
                                    </p:set>
                                    <p:anim calcmode="lin" valueType="num">
                                      <p:cBhvr>
                                        <p:cTn id="23" dur="500" fill="hold"/>
                                        <p:tgtEl>
                                          <p:spTgt spid="11268"/>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1268"/>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1268"/>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57200"/>
            <a:ext cx="8610600" cy="5852160"/>
          </a:xfrm>
        </p:spPr>
        <p:txBody>
          <a:bodyPr/>
          <a:lstStyle/>
          <a:p>
            <a:pPr algn="just"/>
            <a:r>
              <a:rPr lang="en-US" dirty="0"/>
              <a:t>Our students visited this lake. We made research about water and fish. We compared lakes with rivers and Danube Delta or  Black sea.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956122"/>
            <a:ext cx="7696200" cy="4876800"/>
          </a:xfrm>
          <a:prstGeom prst="rect">
            <a:avLst/>
          </a:prstGeom>
        </p:spPr>
      </p:pic>
    </p:spTree>
    <p:extLst>
      <p:ext uri="{BB962C8B-B14F-4D97-AF65-F5344CB8AC3E}">
        <p14:creationId xmlns:p14="http://schemas.microsoft.com/office/powerpoint/2010/main" val="38528227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ndulaţie">
  <a:themeElements>
    <a:clrScheme name="Ondulaţi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ndulaţi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dulaţi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Ondulaţi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Ondulaţi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Ondulaţi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Ondulaţi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Ondulaţi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Ondulaţi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Ondulaţi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Ondulaţi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Apex</Template>
  <TotalTime>935</TotalTime>
  <Words>214</Words>
  <Application>Microsoft Office PowerPoint</Application>
  <PresentationFormat>On-screen Show (4:3)</PresentationFormat>
  <Paragraphs>20</Paragraphs>
  <Slides>20</Slides>
  <Notes>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Apex</vt:lpstr>
      <vt:lpstr>Ondulaţie</vt:lpstr>
      <vt:lpstr>PowerPoint Presentation</vt:lpstr>
      <vt:lpstr>            Surduc Lake  is a construction made during communism. Lake Surduc is a reservoir lake with an area of 460 hectares. It is located  in west part of Timis County, (south-eastern part of Poiana Rusca), at a distance of about 100 km from Timisoara  and 10 k m from our school , in a very large area beautiful .</vt:lpstr>
      <vt:lpstr>. The dam and Surduc Lake feeds drinking water and industrial water to Timişoara and puts the turbines of a micro-hydropower station in motion. The dam is the narrowest barrage in Romania, relative to the volume of water in which you can admire the immense lake, along with the wonderful surroundings for hunting, recreation, or fishing.</vt:lpstr>
      <vt:lpstr> The main purpose of the accumulation lake is to provide drinking water to the Timişoara area, to protect against floods, to produce electricity.</vt:lpstr>
      <vt:lpstr>         Lake Surduc is a protected area of national interest, a 362-hectare mixed nature reserve.  Of course, Lake Surduc also has a tourist purpose, as the water of the lake does not freeze, thousands of aquatic birds are sheltered here during the winter, where lovers of fishing and leisure can enjoy at leisure</vt:lpstr>
      <vt:lpstr>On a mountain path with breathtaking landscapes, with tall fir trees and snow covered mountains, tourists reach the mouth of the lake. The gloss of blue and clear water attracts you to stop and relax.</vt:lpstr>
      <vt:lpstr> From the hill you can admire the whole view: the Surduc Lake, the valley village and the Poiana Rusca Mountains, covered by forests, which rise behind the lake, or the Nădrag Valley, and down of the mountains, the lake opens the Caransebes place, behind which the Semenic Mountains and Buzias hills are visible.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&lt;&lt;Authors and directors with a cause: inspiring young Europeans today?&gt;&gt;</dc:title>
  <dc:creator>Simona</dc:creator>
  <cp:lastModifiedBy>Cristina</cp:lastModifiedBy>
  <cp:revision>104</cp:revision>
  <dcterms:created xsi:type="dcterms:W3CDTF">2006-08-16T00:00:00Z</dcterms:created>
  <dcterms:modified xsi:type="dcterms:W3CDTF">2019-05-31T19:16:20Z</dcterms:modified>
</cp:coreProperties>
</file>