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31D211-11D6-0647-0D69-0E2D6CD444A4}" v="182" dt="2019-01-25T13:18:07.540"/>
    <p1510:client id="{A4D8CD87-661D-4DFB-9B31-F03E782350DA}" v="237" dt="2019-01-25T12:53:36.538"/>
    <p1510:client id="{02AA2EC0-7DFD-4F2C-B0E2-4655EB855B98}" v="449" dt="2019-01-25T12:34:25.236"/>
    <p1510:client id="{D6F63EBA-00EB-4FD1-9D38-3EF766B74432}" v="265" dt="2019-01-25T12:36:12.808"/>
    <p1510:client id="{EC09BE9B-BBDB-5600-6C78-BE6303415E63}" v="6" dt="2019-01-25T12:37:16.367"/>
    <p1510:client id="{E4198A81-DA73-0A27-FF69-10FC9CD647E1}" v="457" dt="2019-01-25T13:13:42.377"/>
    <p1510:client id="{FA5D4B39-EA60-445F-507F-7E98EB63B392}" v="4" dt="2019-01-25T13:16:38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2BF18-5BD7-4713-83F1-4D131B0DECAD}" type="doc">
      <dgm:prSet loTypeId="urn:microsoft.com/office/officeart/2005/8/layout/default" loCatId="list" qsTypeId="urn:microsoft.com/office/officeart/2005/8/quickstyle/simple2" qsCatId="simple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19F617E7-EFBA-49DF-AF13-86F3F0FE23C4}">
      <dgm:prSet/>
      <dgm:spPr/>
      <dgm:t>
        <a:bodyPr/>
        <a:lstStyle/>
        <a:p>
          <a:r>
            <a:rPr lang="en-US"/>
            <a:t>Ground or soil</a:t>
          </a:r>
        </a:p>
      </dgm:t>
    </dgm:pt>
    <dgm:pt modelId="{88B2B634-96D7-4322-86AE-A37F90A92D51}" type="parTrans" cxnId="{1CEC3F3A-20CA-4562-9458-ED672E97FB6C}">
      <dgm:prSet/>
      <dgm:spPr/>
      <dgm:t>
        <a:bodyPr/>
        <a:lstStyle/>
        <a:p>
          <a:endParaRPr lang="en-US"/>
        </a:p>
      </dgm:t>
    </dgm:pt>
    <dgm:pt modelId="{B577E7FB-77B9-4789-89CE-BEAA401AA220}" type="sibTrans" cxnId="{1CEC3F3A-20CA-4562-9458-ED672E97FB6C}">
      <dgm:prSet/>
      <dgm:spPr/>
      <dgm:t>
        <a:bodyPr/>
        <a:lstStyle/>
        <a:p>
          <a:endParaRPr lang="en-US"/>
        </a:p>
      </dgm:t>
    </dgm:pt>
    <dgm:pt modelId="{722C57EA-7ADD-4518-9A8C-02126D010614}">
      <dgm:prSet/>
      <dgm:spPr/>
      <dgm:t>
        <a:bodyPr/>
        <a:lstStyle/>
        <a:p>
          <a:r>
            <a:rPr lang="en-US"/>
            <a:t>Below the freezing point of water (0º)</a:t>
          </a:r>
        </a:p>
      </dgm:t>
    </dgm:pt>
    <dgm:pt modelId="{60A54494-69AD-484E-A743-124748384762}" type="parTrans" cxnId="{C8AEFE6D-B686-438A-A63D-B4A82567C360}">
      <dgm:prSet/>
      <dgm:spPr/>
      <dgm:t>
        <a:bodyPr/>
        <a:lstStyle/>
        <a:p>
          <a:endParaRPr lang="en-US"/>
        </a:p>
      </dgm:t>
    </dgm:pt>
    <dgm:pt modelId="{165BE663-5BD6-40EC-9C7C-84B80B30B12E}" type="sibTrans" cxnId="{C8AEFE6D-B686-438A-A63D-B4A82567C360}">
      <dgm:prSet/>
      <dgm:spPr/>
      <dgm:t>
        <a:bodyPr/>
        <a:lstStyle/>
        <a:p>
          <a:endParaRPr lang="en-US"/>
        </a:p>
      </dgm:t>
    </dgm:pt>
    <dgm:pt modelId="{D8823A31-C21B-489E-BBA7-216B8F709C58}">
      <dgm:prSet/>
      <dgm:spPr/>
      <dgm:t>
        <a:bodyPr/>
        <a:lstStyle/>
        <a:p>
          <a:r>
            <a:rPr lang="en-US"/>
            <a:t>2 or more years</a:t>
          </a:r>
        </a:p>
      </dgm:t>
    </dgm:pt>
    <dgm:pt modelId="{A12153EC-76EC-4FE7-8AF0-BAD6F1E9AFB7}" type="parTrans" cxnId="{A2FD96AA-30F3-42CB-A10E-F84D6C1366E0}">
      <dgm:prSet/>
      <dgm:spPr/>
      <dgm:t>
        <a:bodyPr/>
        <a:lstStyle/>
        <a:p>
          <a:endParaRPr lang="en-US"/>
        </a:p>
      </dgm:t>
    </dgm:pt>
    <dgm:pt modelId="{9302637B-61DF-4F17-B468-564167EA198D}" type="sibTrans" cxnId="{A2FD96AA-30F3-42CB-A10E-F84D6C1366E0}">
      <dgm:prSet/>
      <dgm:spPr/>
      <dgm:t>
        <a:bodyPr/>
        <a:lstStyle/>
        <a:p>
          <a:endParaRPr lang="en-US"/>
        </a:p>
      </dgm:t>
    </dgm:pt>
    <dgm:pt modelId="{605DB5D6-89D0-48B4-9A0A-5F01A560D917}">
      <dgm:prSet/>
      <dgm:spPr/>
      <dgm:t>
        <a:bodyPr/>
        <a:lstStyle/>
        <a:p>
          <a:r>
            <a:rPr lang="en-US"/>
            <a:t>The permafrost is melting because of globalwarming</a:t>
          </a:r>
        </a:p>
      </dgm:t>
    </dgm:pt>
    <dgm:pt modelId="{5FFD1A33-ED42-4952-9B20-89EDD84AE181}" type="parTrans" cxnId="{F896EE34-D69A-4158-8E13-76BCA20B13D8}">
      <dgm:prSet/>
      <dgm:spPr/>
      <dgm:t>
        <a:bodyPr/>
        <a:lstStyle/>
        <a:p>
          <a:endParaRPr lang="en-US"/>
        </a:p>
      </dgm:t>
    </dgm:pt>
    <dgm:pt modelId="{607B2FC2-1019-4AE7-9860-5877F76DC0E8}" type="sibTrans" cxnId="{F896EE34-D69A-4158-8E13-76BCA20B13D8}">
      <dgm:prSet/>
      <dgm:spPr/>
      <dgm:t>
        <a:bodyPr/>
        <a:lstStyle/>
        <a:p>
          <a:endParaRPr lang="en-US"/>
        </a:p>
      </dgm:t>
    </dgm:pt>
    <dgm:pt modelId="{6F191334-8EDD-49F6-807A-DDC4741E9DDC}" type="pres">
      <dgm:prSet presAssocID="{CCD2BF18-5BD7-4713-83F1-4D131B0DECAD}" presName="diagram" presStyleCnt="0">
        <dgm:presLayoutVars>
          <dgm:dir/>
          <dgm:resizeHandles val="exact"/>
        </dgm:presLayoutVars>
      </dgm:prSet>
      <dgm:spPr/>
    </dgm:pt>
    <dgm:pt modelId="{B8E5CE23-FE42-4FD0-9E61-B2372B8F153D}" type="pres">
      <dgm:prSet presAssocID="{19F617E7-EFBA-49DF-AF13-86F3F0FE23C4}" presName="node" presStyleLbl="node1" presStyleIdx="0" presStyleCnt="4">
        <dgm:presLayoutVars>
          <dgm:bulletEnabled val="1"/>
        </dgm:presLayoutVars>
      </dgm:prSet>
      <dgm:spPr/>
    </dgm:pt>
    <dgm:pt modelId="{A02EF9DD-8067-4721-B259-52942D3254A7}" type="pres">
      <dgm:prSet presAssocID="{B577E7FB-77B9-4789-89CE-BEAA401AA220}" presName="sibTrans" presStyleCnt="0"/>
      <dgm:spPr/>
    </dgm:pt>
    <dgm:pt modelId="{92E6E696-C0F9-446C-A85E-FB1B41026D3E}" type="pres">
      <dgm:prSet presAssocID="{722C57EA-7ADD-4518-9A8C-02126D010614}" presName="node" presStyleLbl="node1" presStyleIdx="1" presStyleCnt="4">
        <dgm:presLayoutVars>
          <dgm:bulletEnabled val="1"/>
        </dgm:presLayoutVars>
      </dgm:prSet>
      <dgm:spPr/>
    </dgm:pt>
    <dgm:pt modelId="{554F3339-6D91-4376-8739-A0E0C69C2AFD}" type="pres">
      <dgm:prSet presAssocID="{165BE663-5BD6-40EC-9C7C-84B80B30B12E}" presName="sibTrans" presStyleCnt="0"/>
      <dgm:spPr/>
    </dgm:pt>
    <dgm:pt modelId="{0D39BE15-52A3-49E9-A0D0-0B7385114351}" type="pres">
      <dgm:prSet presAssocID="{D8823A31-C21B-489E-BBA7-216B8F709C58}" presName="node" presStyleLbl="node1" presStyleIdx="2" presStyleCnt="4">
        <dgm:presLayoutVars>
          <dgm:bulletEnabled val="1"/>
        </dgm:presLayoutVars>
      </dgm:prSet>
      <dgm:spPr/>
    </dgm:pt>
    <dgm:pt modelId="{172B8FC4-D7AE-4FA1-B1A9-A5606FF99C53}" type="pres">
      <dgm:prSet presAssocID="{9302637B-61DF-4F17-B468-564167EA198D}" presName="sibTrans" presStyleCnt="0"/>
      <dgm:spPr/>
    </dgm:pt>
    <dgm:pt modelId="{247B5CC4-93A3-4A73-AEEE-4B5830D86C55}" type="pres">
      <dgm:prSet presAssocID="{605DB5D6-89D0-48B4-9A0A-5F01A560D917}" presName="node" presStyleLbl="node1" presStyleIdx="3" presStyleCnt="4">
        <dgm:presLayoutVars>
          <dgm:bulletEnabled val="1"/>
        </dgm:presLayoutVars>
      </dgm:prSet>
      <dgm:spPr/>
    </dgm:pt>
  </dgm:ptLst>
  <dgm:cxnLst>
    <dgm:cxn modelId="{72F2BE1D-2203-4D10-BD96-AB3599B82F2E}" type="presOf" srcId="{D8823A31-C21B-489E-BBA7-216B8F709C58}" destId="{0D39BE15-52A3-49E9-A0D0-0B7385114351}" srcOrd="0" destOrd="0" presId="urn:microsoft.com/office/officeart/2005/8/layout/default"/>
    <dgm:cxn modelId="{A3280D2E-5F31-4D86-A9E3-3E2BB0AF1A8E}" type="presOf" srcId="{19F617E7-EFBA-49DF-AF13-86F3F0FE23C4}" destId="{B8E5CE23-FE42-4FD0-9E61-B2372B8F153D}" srcOrd="0" destOrd="0" presId="urn:microsoft.com/office/officeart/2005/8/layout/default"/>
    <dgm:cxn modelId="{F896EE34-D69A-4158-8E13-76BCA20B13D8}" srcId="{CCD2BF18-5BD7-4713-83F1-4D131B0DECAD}" destId="{605DB5D6-89D0-48B4-9A0A-5F01A560D917}" srcOrd="3" destOrd="0" parTransId="{5FFD1A33-ED42-4952-9B20-89EDD84AE181}" sibTransId="{607B2FC2-1019-4AE7-9860-5877F76DC0E8}"/>
    <dgm:cxn modelId="{1CEC3F3A-20CA-4562-9458-ED672E97FB6C}" srcId="{CCD2BF18-5BD7-4713-83F1-4D131B0DECAD}" destId="{19F617E7-EFBA-49DF-AF13-86F3F0FE23C4}" srcOrd="0" destOrd="0" parTransId="{88B2B634-96D7-4322-86AE-A37F90A92D51}" sibTransId="{B577E7FB-77B9-4789-89CE-BEAA401AA220}"/>
    <dgm:cxn modelId="{56130E5C-151D-4975-A608-5EDCF2D769C4}" type="presOf" srcId="{CCD2BF18-5BD7-4713-83F1-4D131B0DECAD}" destId="{6F191334-8EDD-49F6-807A-DDC4741E9DDC}" srcOrd="0" destOrd="0" presId="urn:microsoft.com/office/officeart/2005/8/layout/default"/>
    <dgm:cxn modelId="{C8AEFE6D-B686-438A-A63D-B4A82567C360}" srcId="{CCD2BF18-5BD7-4713-83F1-4D131B0DECAD}" destId="{722C57EA-7ADD-4518-9A8C-02126D010614}" srcOrd="1" destOrd="0" parTransId="{60A54494-69AD-484E-A743-124748384762}" sibTransId="{165BE663-5BD6-40EC-9C7C-84B80B30B12E}"/>
    <dgm:cxn modelId="{27BF6D83-1E8E-4578-A2F0-6F391CF76D44}" type="presOf" srcId="{605DB5D6-89D0-48B4-9A0A-5F01A560D917}" destId="{247B5CC4-93A3-4A73-AEEE-4B5830D86C55}" srcOrd="0" destOrd="0" presId="urn:microsoft.com/office/officeart/2005/8/layout/default"/>
    <dgm:cxn modelId="{D648DB96-8B13-4462-B85C-C3A0155D0D0A}" type="presOf" srcId="{722C57EA-7ADD-4518-9A8C-02126D010614}" destId="{92E6E696-C0F9-446C-A85E-FB1B41026D3E}" srcOrd="0" destOrd="0" presId="urn:microsoft.com/office/officeart/2005/8/layout/default"/>
    <dgm:cxn modelId="{A2FD96AA-30F3-42CB-A10E-F84D6C1366E0}" srcId="{CCD2BF18-5BD7-4713-83F1-4D131B0DECAD}" destId="{D8823A31-C21B-489E-BBA7-216B8F709C58}" srcOrd="2" destOrd="0" parTransId="{A12153EC-76EC-4FE7-8AF0-BAD6F1E9AFB7}" sibTransId="{9302637B-61DF-4F17-B468-564167EA198D}"/>
    <dgm:cxn modelId="{94627C75-A7E5-4D6A-A8DE-D2FFE0CADBD9}" type="presParOf" srcId="{6F191334-8EDD-49F6-807A-DDC4741E9DDC}" destId="{B8E5CE23-FE42-4FD0-9E61-B2372B8F153D}" srcOrd="0" destOrd="0" presId="urn:microsoft.com/office/officeart/2005/8/layout/default"/>
    <dgm:cxn modelId="{388B02BC-EE73-4D54-9068-4EC4709C9933}" type="presParOf" srcId="{6F191334-8EDD-49F6-807A-DDC4741E9DDC}" destId="{A02EF9DD-8067-4721-B259-52942D3254A7}" srcOrd="1" destOrd="0" presId="urn:microsoft.com/office/officeart/2005/8/layout/default"/>
    <dgm:cxn modelId="{2EB24501-34BC-40AB-B2E3-3D44DF19A60F}" type="presParOf" srcId="{6F191334-8EDD-49F6-807A-DDC4741E9DDC}" destId="{92E6E696-C0F9-446C-A85E-FB1B41026D3E}" srcOrd="2" destOrd="0" presId="urn:microsoft.com/office/officeart/2005/8/layout/default"/>
    <dgm:cxn modelId="{9DD51F6A-9AB4-4E97-9E08-A41F0A418EEA}" type="presParOf" srcId="{6F191334-8EDD-49F6-807A-DDC4741E9DDC}" destId="{554F3339-6D91-4376-8739-A0E0C69C2AFD}" srcOrd="3" destOrd="0" presId="urn:microsoft.com/office/officeart/2005/8/layout/default"/>
    <dgm:cxn modelId="{358D7DBB-37F5-4271-8871-BD47B8D170CB}" type="presParOf" srcId="{6F191334-8EDD-49F6-807A-DDC4741E9DDC}" destId="{0D39BE15-52A3-49E9-A0D0-0B7385114351}" srcOrd="4" destOrd="0" presId="urn:microsoft.com/office/officeart/2005/8/layout/default"/>
    <dgm:cxn modelId="{1DAAD292-08C5-4C49-9619-1D2C9623ACF8}" type="presParOf" srcId="{6F191334-8EDD-49F6-807A-DDC4741E9DDC}" destId="{172B8FC4-D7AE-4FA1-B1A9-A5606FF99C53}" srcOrd="5" destOrd="0" presId="urn:microsoft.com/office/officeart/2005/8/layout/default"/>
    <dgm:cxn modelId="{6CECC43F-C5AE-4A72-8A0D-FCA968871449}" type="presParOf" srcId="{6F191334-8EDD-49F6-807A-DDC4741E9DDC}" destId="{247B5CC4-93A3-4A73-AEEE-4B5830D86C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5CE23-FE42-4FD0-9E61-B2372B8F153D}">
      <dsp:nvSpPr>
        <dsp:cNvPr id="0" name=""/>
        <dsp:cNvSpPr/>
      </dsp:nvSpPr>
      <dsp:spPr>
        <a:xfrm>
          <a:off x="436" y="890918"/>
          <a:ext cx="1702316" cy="1021389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Ground or soil</a:t>
          </a:r>
        </a:p>
      </dsp:txBody>
      <dsp:txXfrm>
        <a:off x="436" y="890918"/>
        <a:ext cx="1702316" cy="1021389"/>
      </dsp:txXfrm>
    </dsp:sp>
    <dsp:sp modelId="{92E6E696-C0F9-446C-A85E-FB1B41026D3E}">
      <dsp:nvSpPr>
        <dsp:cNvPr id="0" name=""/>
        <dsp:cNvSpPr/>
      </dsp:nvSpPr>
      <dsp:spPr>
        <a:xfrm>
          <a:off x="1872984" y="890918"/>
          <a:ext cx="1702316" cy="1021389"/>
        </a:xfrm>
        <a:prstGeom prst="rect">
          <a:avLst/>
        </a:prstGeom>
        <a:solidFill>
          <a:schemeClr val="accent1">
            <a:shade val="50000"/>
            <a:hueOff val="-87466"/>
            <a:satOff val="-27577"/>
            <a:lumOff val="2549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Below the freezing point of water (0º)</a:t>
          </a:r>
        </a:p>
      </dsp:txBody>
      <dsp:txXfrm>
        <a:off x="1872984" y="890918"/>
        <a:ext cx="1702316" cy="1021389"/>
      </dsp:txXfrm>
    </dsp:sp>
    <dsp:sp modelId="{0D39BE15-52A3-49E9-A0D0-0B7385114351}">
      <dsp:nvSpPr>
        <dsp:cNvPr id="0" name=""/>
        <dsp:cNvSpPr/>
      </dsp:nvSpPr>
      <dsp:spPr>
        <a:xfrm>
          <a:off x="436" y="2082539"/>
          <a:ext cx="1702316" cy="1021389"/>
        </a:xfrm>
        <a:prstGeom prst="rect">
          <a:avLst/>
        </a:prstGeom>
        <a:solidFill>
          <a:schemeClr val="accent1">
            <a:shade val="50000"/>
            <a:hueOff val="-174932"/>
            <a:satOff val="-55153"/>
            <a:lumOff val="50991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 or more years</a:t>
          </a:r>
        </a:p>
      </dsp:txBody>
      <dsp:txXfrm>
        <a:off x="436" y="2082539"/>
        <a:ext cx="1702316" cy="1021389"/>
      </dsp:txXfrm>
    </dsp:sp>
    <dsp:sp modelId="{247B5CC4-93A3-4A73-AEEE-4B5830D86C55}">
      <dsp:nvSpPr>
        <dsp:cNvPr id="0" name=""/>
        <dsp:cNvSpPr/>
      </dsp:nvSpPr>
      <dsp:spPr>
        <a:xfrm>
          <a:off x="1872984" y="2082539"/>
          <a:ext cx="1702316" cy="1021389"/>
        </a:xfrm>
        <a:prstGeom prst="rect">
          <a:avLst/>
        </a:prstGeom>
        <a:solidFill>
          <a:schemeClr val="accent1">
            <a:shade val="50000"/>
            <a:hueOff val="-87466"/>
            <a:satOff val="-27577"/>
            <a:lumOff val="2549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permafrost is melting because of globalwarming</a:t>
          </a:r>
        </a:p>
      </dsp:txBody>
      <dsp:txXfrm>
        <a:off x="1872984" y="2082539"/>
        <a:ext cx="1702316" cy="1021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3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40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11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7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4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0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4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9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6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1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9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6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08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rmafrost" TargetMode="External"/><Relationship Id="rId2" Type="http://schemas.openxmlformats.org/officeDocument/2006/relationships/hyperlink" Target="https://www.siu.no/For-media/nyheter-fra-diku/Hva-skjer-naar-permafrosten-tin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skning.no/klima/2012/08/smeltende-permafrost-truer-klima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rocky mountain&#10;&#10;Description generated with very high confidence">
            <a:extLst>
              <a:ext uri="{FF2B5EF4-FFF2-40B4-BE49-F238E27FC236}">
                <a16:creationId xmlns:a16="http://schemas.microsoft.com/office/drawing/2014/main" id="{F864D39C-65EA-4C20-BC64-17330D7A4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1829" b="283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3732453"/>
          </a:xfrm>
        </p:spPr>
        <p:txBody>
          <a:bodyPr>
            <a:normAutofit/>
          </a:bodyPr>
          <a:lstStyle/>
          <a:p>
            <a:r>
              <a:rPr lang="en-US"/>
              <a:t>PERMA FROST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>
            <a:normAutofit/>
          </a:bodyPr>
          <a:lstStyle/>
          <a:p>
            <a:r>
              <a:rPr lang="en-US"/>
              <a:t>Made by: Anna, Elina and Kristine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19AC4-BBAE-490A-84DA-EB60E52A0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1332688"/>
          </a:xfrm>
        </p:spPr>
        <p:txBody>
          <a:bodyPr anchor="b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  <a:cs typeface="Calibri Light"/>
              </a:rPr>
              <a:t>What is perma frost?</a:t>
            </a:r>
          </a:p>
        </p:txBody>
      </p:sp>
      <p:pic>
        <p:nvPicPr>
          <p:cNvPr id="10" name="Picture 10" descr="A close up of a map&#10;&#10;Description generated with high confidence">
            <a:extLst>
              <a:ext uri="{FF2B5EF4-FFF2-40B4-BE49-F238E27FC236}">
                <a16:creationId xmlns:a16="http://schemas.microsoft.com/office/drawing/2014/main" id="{587FD3DC-E459-4F4C-A1CF-12EB720EB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719" y="643467"/>
            <a:ext cx="5087885" cy="527242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075BC0-CFF2-49DC-8B20-DE1830CCB47E}"/>
              </a:ext>
            </a:extLst>
          </p:cNvPr>
          <p:cNvSpPr txBox="1"/>
          <p:nvPr/>
        </p:nvSpPr>
        <p:spPr>
          <a:xfrm>
            <a:off x="4724400" y="3194352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C18DE02-1F03-4EF1-8622-2B8E5CBF9D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972301"/>
              </p:ext>
            </p:extLst>
          </p:nvPr>
        </p:nvGraphicFramePr>
        <p:xfrm>
          <a:off x="451514" y="2046514"/>
          <a:ext cx="3575737" cy="3994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D6519CCA-7D90-40B6-B2A9-4B6F86D999BB}"/>
              </a:ext>
            </a:extLst>
          </p:cNvPr>
          <p:cNvSpPr txBox="1"/>
          <p:nvPr/>
        </p:nvSpPr>
        <p:spPr>
          <a:xfrm>
            <a:off x="6466114" y="6036733"/>
            <a:ext cx="450910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This is where the permafrost is today</a:t>
            </a:r>
          </a:p>
        </p:txBody>
      </p:sp>
    </p:spTree>
    <p:extLst>
      <p:ext uri="{BB962C8B-B14F-4D97-AF65-F5344CB8AC3E}">
        <p14:creationId xmlns:p14="http://schemas.microsoft.com/office/powerpoint/2010/main" val="1158408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38481-3108-4968-AA1A-8F8138B46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What will happen if the perma frost melts?</a:t>
            </a: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9B6E-921E-4848-B3B6-F0661985A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732" y="2222287"/>
            <a:ext cx="9966953" cy="3636511"/>
          </a:xfr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Mountain walls get held together because of the permafrost, so when it melts, the mountain can race.</a:t>
            </a:r>
          </a:p>
          <a:p>
            <a:r>
              <a:rPr lang="en-US"/>
              <a:t>The ground becomes unstable.</a:t>
            </a:r>
          </a:p>
          <a:p>
            <a:r>
              <a:rPr lang="en-US"/>
              <a:t>House and buildings can collapse</a:t>
            </a:r>
          </a:p>
          <a:p>
            <a:r>
              <a:rPr lang="en-US"/>
              <a:t>Extinct viruses and parasites can grow to life again</a:t>
            </a:r>
          </a:p>
          <a:p>
            <a:r>
              <a:rPr lang="en-US" err="1"/>
              <a:t>Perma</a:t>
            </a:r>
            <a:r>
              <a:rPr lang="en-US"/>
              <a:t> frost stores massive amounts of carbon</a:t>
            </a:r>
          </a:p>
          <a:p>
            <a:r>
              <a:rPr lang="en-US"/>
              <a:t>As a result of climate change, permafrost is at risk of melting</a:t>
            </a:r>
          </a:p>
          <a:p>
            <a:r>
              <a:rPr lang="en-US"/>
              <a:t>Releasing the stored a form of powerful heat-trapping gasses</a:t>
            </a:r>
          </a:p>
        </p:txBody>
      </p:sp>
    </p:spTree>
    <p:extLst>
      <p:ext uri="{BB962C8B-B14F-4D97-AF65-F5344CB8AC3E}">
        <p14:creationId xmlns:p14="http://schemas.microsoft.com/office/powerpoint/2010/main" val="198237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1DB9AD39-516F-4311-A50E-706E7FB66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28" y="57215"/>
            <a:ext cx="12506971" cy="6728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9B38AC-49DD-428A-B491-910A7E8A5E12}"/>
              </a:ext>
            </a:extLst>
          </p:cNvPr>
          <p:cNvSpPr txBox="1"/>
          <p:nvPr/>
        </p:nvSpPr>
        <p:spPr>
          <a:xfrm>
            <a:off x="609602" y="4979412"/>
            <a:ext cx="3135086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00" b="1">
                <a:solidFill>
                  <a:schemeClr val="bg1"/>
                </a:solidFill>
              </a:rPr>
              <a:t> covered countries in 30 years from now.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8C9F2E-B64D-49DC-9814-0DF8959035E0}"/>
              </a:ext>
            </a:extLst>
          </p:cNvPr>
          <p:cNvSpPr/>
          <p:nvPr/>
        </p:nvSpPr>
        <p:spPr>
          <a:xfrm>
            <a:off x="108857" y="5061857"/>
            <a:ext cx="566058" cy="5551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E2EE-4AF4-430A-8322-DF3AD9EE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1A43D-BAF8-48E3-B738-FCD9316FC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https://www.siu.no/For-media/nyheter-fra-diku/Hva-skjer-naar-permafrosten-tiner</a:t>
            </a:r>
            <a:endParaRPr lang="en-US"/>
          </a:p>
          <a:p>
            <a:r>
              <a:rPr lang="en-US">
                <a:hlinkClick r:id="rId3"/>
              </a:rPr>
              <a:t>https://en.wikipedia.org/wiki/Permafrost</a:t>
            </a:r>
            <a:r>
              <a:rPr lang="en-US"/>
              <a:t> </a:t>
            </a:r>
          </a:p>
          <a:p>
            <a:r>
              <a:rPr lang="en-US">
                <a:hlinkClick r:id="rId4"/>
              </a:rPr>
              <a:t>https://forskning.no/klima/2012/08/smeltende-permafrost-truer-klimaet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76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0</TotalTime>
  <Words>147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8" baseType="lpstr">
      <vt:lpstr>Century Gothic</vt:lpstr>
      <vt:lpstr>Wingdings 2</vt:lpstr>
      <vt:lpstr>Quotable</vt:lpstr>
      <vt:lpstr>PERMA FROST</vt:lpstr>
      <vt:lpstr>What is perma frost?</vt:lpstr>
      <vt:lpstr>What will happen if the perma frost melts?</vt:lpstr>
      <vt:lpstr>PowerPoint-presentasjon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Røberg, Ingunn</dc:creator>
  <cp:lastModifiedBy>Røberg, Ingunn</cp:lastModifiedBy>
  <cp:revision>2</cp:revision>
  <dcterms:created xsi:type="dcterms:W3CDTF">2013-07-15T20:26:40Z</dcterms:created>
  <dcterms:modified xsi:type="dcterms:W3CDTF">2019-01-25T13:21:28Z</dcterms:modified>
</cp:coreProperties>
</file>