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63" r:id="rId2"/>
    <p:sldId id="276" r:id="rId3"/>
    <p:sldId id="264" r:id="rId4"/>
    <p:sldId id="265" r:id="rId5"/>
    <p:sldId id="266" r:id="rId6"/>
    <p:sldId id="267" r:id="rId7"/>
    <p:sldId id="268" r:id="rId8"/>
    <p:sldId id="269" r:id="rId9"/>
    <p:sldId id="270" r:id="rId10"/>
    <p:sldId id="271" r:id="rId11"/>
    <p:sldId id="272" r:id="rId12"/>
    <p:sldId id="273" r:id="rId13"/>
    <p:sldId id="274" r:id="rId14"/>
    <p:sldId id="275"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13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3"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64"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6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66"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67"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8"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‹N›</a:t>
            </a:fld>
            <a:endParaRPr lang="en-US"/>
          </a:p>
        </p:txBody>
      </p:sp>
    </p:spTree>
    <p:extLst>
      <p:ext uri="{BB962C8B-B14F-4D97-AF65-F5344CB8AC3E}">
        <p14:creationId xmlns:p14="http://schemas.microsoft.com/office/powerpoint/2010/main" val="3616197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Segnaposto note 1048593"/>
          <p:cNvSpPr>
            <a:spLocks noGrp="1"/>
          </p:cNvSpPr>
          <p:nvPr>
            <p:ph type="body"/>
          </p:nvPr>
        </p:nvSpPr>
        <p:spPr/>
      </p:sp>
    </p:spTree>
    <p:extLst>
      <p:ext uri="{BB962C8B-B14F-4D97-AF65-F5344CB8AC3E}">
        <p14:creationId xmlns:p14="http://schemas.microsoft.com/office/powerpoint/2010/main" val="3486621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70BC1078-46ED-40F9-8930-935BAD7C2B02}" type="datetimeFigureOut">
              <a:rPr lang="zh-CN" altLang="en-US" smtClean="0"/>
              <a:pPr/>
              <a:t>2020/1/23</a:t>
            </a:fld>
            <a:endParaRPr lang="zh-CN" altLang="en-US"/>
          </a:p>
        </p:txBody>
      </p:sp>
      <p:sp>
        <p:nvSpPr>
          <p:cNvPr id="5" name="Footer Placeholder 4"/>
          <p:cNvSpPr>
            <a:spLocks noGrp="1"/>
          </p:cNvSpPr>
          <p:nvPr>
            <p:ph type="ftr" sz="quarter" idx="11"/>
          </p:nvPr>
        </p:nvSpPr>
        <p:spPr>
          <a:xfrm>
            <a:off x="1900237" y="5410202"/>
            <a:ext cx="3843665" cy="365125"/>
          </a:xfrm>
        </p:spPr>
        <p:txBody>
          <a:bodyPr/>
          <a:lstStyle/>
          <a:p>
            <a:endParaRPr lang="zh-CN" altLang="en-US"/>
          </a:p>
        </p:txBody>
      </p:sp>
      <p:sp>
        <p:nvSpPr>
          <p:cNvPr id="6" name="Slide Number Placeholder 5"/>
          <p:cNvSpPr>
            <a:spLocks noGrp="1"/>
          </p:cNvSpPr>
          <p:nvPr>
            <p:ph type="sldNum" sz="quarter" idx="12"/>
          </p:nvPr>
        </p:nvSpPr>
        <p:spPr>
          <a:xfrm>
            <a:off x="7915603" y="5410200"/>
            <a:ext cx="578317" cy="365125"/>
          </a:xfrm>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52026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smtClean="0"/>
              <a:t>Fare clic sull'icona per inserire un'immagine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187618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1570174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‹N›</a:t>
            </a:fld>
            <a:endParaRPr lang="zh-CN"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27441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3932664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1700010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it-IT" smtClean="0"/>
              <a:t>Fare clic sull'icona per inserire un'immagine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it-IT" smtClean="0"/>
              <a:t>Fare clic sull'icona per inserire un'immagine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it-IT" smtClean="0"/>
              <a:t>Fare clic sull'icona per inserire un'immagine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4" name="Footer Placeholder 3"/>
          <p:cNvSpPr>
            <a:spLocks noGrp="1"/>
          </p:cNvSpPr>
          <p:nvPr>
            <p:ph type="ftr" sz="quarter" idx="11"/>
          </p:nvPr>
        </p:nvSpPr>
        <p:spPr/>
        <p:txBody>
          <a:bodyPr/>
          <a:lstStyle>
            <a:lvl1pPr>
              <a:defRPr cap="all" baseline="0"/>
            </a:lvl1pPr>
          </a:lstStyle>
          <a:p>
            <a:endParaRPr lang="zh-CN" altLang="en-US"/>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233607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428357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97261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it-IT" smtClean="0"/>
              <a:t>Fare clic per modificare lo stile del titolo</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70BC1078-46ED-40F9-8930-935BAD7C2B02}" type="datetimeFigureOut">
              <a:rPr lang="zh-CN" altLang="en-US" smtClean="0"/>
              <a:pPr/>
              <a:t>2020/1/23</a:t>
            </a:fld>
            <a:endParaRPr lang="zh-CN" altLang="en-US"/>
          </a:p>
        </p:txBody>
      </p:sp>
      <p:sp>
        <p:nvSpPr>
          <p:cNvPr id="50" name="Footer Placeholder 4"/>
          <p:cNvSpPr>
            <a:spLocks noGrp="1"/>
          </p:cNvSpPr>
          <p:nvPr>
            <p:ph type="ftr" sz="quarter" idx="11"/>
          </p:nvPr>
        </p:nvSpPr>
        <p:spPr>
          <a:xfrm>
            <a:off x="856059" y="5883276"/>
            <a:ext cx="4679482" cy="365125"/>
          </a:xfrm>
        </p:spPr>
        <p:txBody>
          <a:bodyPr/>
          <a:lstStyle/>
          <a:p>
            <a:endParaRPr lang="zh-CN" altLang="en-US"/>
          </a:p>
        </p:txBody>
      </p:sp>
      <p:sp>
        <p:nvSpPr>
          <p:cNvPr id="51" name="Slide Number Placeholder 5"/>
          <p:cNvSpPr>
            <a:spLocks noGrp="1"/>
          </p:cNvSpPr>
          <p:nvPr>
            <p:ph type="sldNum" sz="quarter" idx="12"/>
          </p:nvPr>
        </p:nvSpPr>
        <p:spPr>
          <a:xfrm>
            <a:off x="7707241" y="5883275"/>
            <a:ext cx="578317" cy="365125"/>
          </a:xfrm>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181437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291710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233342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856058" y="3073398"/>
            <a:ext cx="3658793"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3073398"/>
            <a:ext cx="3656408"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94102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256902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210995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280644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it-IT" smtClean="0"/>
              <a:t>Fare clic sull'icona per inserire un'immagine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2020/1/23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3907327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0BC1078-46ED-40F9-8930-935BAD7C2B02}" type="datetimeFigureOut">
              <a:rPr lang="zh-CN" altLang="en-US" smtClean="0"/>
              <a:pPr/>
              <a:t>2020/1/23</a:t>
            </a:fld>
            <a:endParaRPr lang="zh-CN" alt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B52ADC-5BFA-4FBD-BEE2-16096B7F4166}" type="slidenum">
              <a:rPr lang="zh-CN" altLang="en-US" smtClean="0"/>
              <a:pPr/>
              <a:t>‹N›</a:t>
            </a:fld>
            <a:endParaRPr lang="zh-CN" altLang="en-US"/>
          </a:p>
        </p:txBody>
      </p:sp>
    </p:spTree>
    <p:extLst>
      <p:ext uri="{BB962C8B-B14F-4D97-AF65-F5344CB8AC3E}">
        <p14:creationId xmlns:p14="http://schemas.microsoft.com/office/powerpoint/2010/main" val="4417993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1142999" y="1214437"/>
            <a:ext cx="7772400" cy="2387600"/>
          </a:xfrm>
        </p:spPr>
        <p:txBody>
          <a:bodyPr>
            <a:normAutofit fontScale="90000"/>
          </a:bodyPr>
          <a:lstStyle/>
          <a:p>
            <a:r>
              <a:rPr lang="en-US" altLang="it" dirty="0" smtClean="0">
                <a:solidFill>
                  <a:srgbClr val="FF0000"/>
                </a:solidFill>
              </a:rPr>
              <a:t>what does a </a:t>
            </a:r>
            <a:r>
              <a:rPr lang="en-US" altLang="it" dirty="0">
                <a:solidFill>
                  <a:srgbClr val="FF0000"/>
                </a:solidFill>
              </a:rPr>
              <a:t>supermarket </a:t>
            </a:r>
            <a:r>
              <a:rPr lang="en-US" altLang="it" dirty="0" smtClean="0">
                <a:solidFill>
                  <a:srgbClr val="FF0000"/>
                </a:solidFill>
              </a:rPr>
              <a:t>look like ? What are the most common products we buy? How are they packed?</a:t>
            </a:r>
            <a:endParaRPr lang="en-US" altLang="zh-CN" dirty="0">
              <a:solidFill>
                <a:srgbClr val="FF0000"/>
              </a:solidFill>
            </a:endParaRPr>
          </a:p>
        </p:txBody>
      </p:sp>
      <p:sp>
        <p:nvSpPr>
          <p:cNvPr id="1048587" name="Subtitle 2"/>
          <p:cNvSpPr>
            <a:spLocks noGrp="1"/>
          </p:cNvSpPr>
          <p:nvPr>
            <p:ph type="subTitle" idx="1"/>
          </p:nvPr>
        </p:nvSpPr>
        <p:spPr>
          <a:xfrm>
            <a:off x="1732358" y="3842670"/>
            <a:ext cx="6593681" cy="1655762"/>
          </a:xfrm>
        </p:spPr>
        <p:txBody>
          <a:bodyPr>
            <a:normAutofit fontScale="25000" lnSpcReduction="20000"/>
          </a:bodyPr>
          <a:lstStyle/>
          <a:p>
            <a:r>
              <a:rPr lang="en-US" altLang="zh-CN" sz="7200" b="1" dirty="0" smtClean="0">
                <a:solidFill>
                  <a:srgbClr val="FFFF00"/>
                </a:solidFill>
              </a:rPr>
              <a:t>*** Our supermarkets offer any sort of food you want</a:t>
            </a:r>
          </a:p>
          <a:p>
            <a:r>
              <a:rPr lang="en-US" altLang="zh-CN" sz="7200" b="1" dirty="0" smtClean="0">
                <a:solidFill>
                  <a:srgbClr val="FFFF00"/>
                </a:solidFill>
              </a:rPr>
              <a:t>*** you  find everything you need there</a:t>
            </a:r>
          </a:p>
          <a:p>
            <a:r>
              <a:rPr lang="en-US" altLang="zh-CN" sz="7200" b="1" dirty="0" smtClean="0">
                <a:solidFill>
                  <a:srgbClr val="FFFF00"/>
                </a:solidFill>
              </a:rPr>
              <a:t>*** products are in plastic paper or glass containers</a:t>
            </a:r>
          </a:p>
          <a:p>
            <a:r>
              <a:rPr lang="en-US" altLang="zh-CN" sz="7200" b="1" dirty="0" smtClean="0">
                <a:solidFill>
                  <a:srgbClr val="FFFF00"/>
                </a:solidFill>
              </a:rPr>
              <a:t>*** Products are wrapped  with attractive colors</a:t>
            </a:r>
            <a:r>
              <a:rPr lang="en-US" altLang="zh-CN" sz="7200" dirty="0" smtClean="0">
                <a:solidFill>
                  <a:srgbClr val="F6948C"/>
                </a:solidFill>
              </a:rPr>
              <a:t> </a:t>
            </a:r>
            <a:endParaRPr lang="en-US" altLang="zh-CN" sz="7200" dirty="0" smtClean="0">
              <a:solidFill>
                <a:srgbClr val="F6948C"/>
              </a:solidFill>
            </a:endParaRPr>
          </a:p>
          <a:p>
            <a:endParaRPr lang="en-US" altLang="zh-CN" sz="7200" dirty="0">
              <a:solidFill>
                <a:srgbClr val="F6948C"/>
              </a:solidFill>
            </a:endParaRPr>
          </a:p>
          <a:p>
            <a:r>
              <a:rPr lang="en-US" altLang="zh-CN" sz="4800" dirty="0" err="1" smtClean="0">
                <a:solidFill>
                  <a:srgbClr val="F6948C"/>
                </a:solidFill>
              </a:rPr>
              <a:t>Momar</a:t>
            </a:r>
            <a:r>
              <a:rPr lang="en-US" altLang="zh-CN" sz="4800" dirty="0" smtClean="0">
                <a:solidFill>
                  <a:srgbClr val="F6948C"/>
                </a:solidFill>
              </a:rPr>
              <a:t> </a:t>
            </a:r>
            <a:r>
              <a:rPr lang="en-US" altLang="zh-CN" sz="4800" smtClean="0">
                <a:solidFill>
                  <a:srgbClr val="F6948C"/>
                </a:solidFill>
              </a:rPr>
              <a:t>diop</a:t>
            </a:r>
            <a:endParaRPr lang="en-US" altLang="zh-CN" sz="4800" dirty="0" smtClean="0">
              <a:solidFill>
                <a:srgbClr val="F6948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olo 1048610"/>
          <p:cNvSpPr>
            <a:spLocks noGrp="1"/>
          </p:cNvSpPr>
          <p:nvPr>
            <p:ph type="title"/>
          </p:nvPr>
        </p:nvSpPr>
        <p:spPr>
          <a:xfrm>
            <a:off x="863744" y="213089"/>
            <a:ext cx="7429499" cy="1744162"/>
          </a:xfrm>
        </p:spPr>
        <p:txBody>
          <a:bodyPr/>
          <a:lstStyle/>
          <a:p>
            <a:r>
              <a:rPr lang="en-US" altLang="it" dirty="0"/>
              <a:t>Pictures fruits and vegetables </a:t>
            </a:r>
            <a:endParaRPr lang="it-IT" dirty="0"/>
          </a:p>
        </p:txBody>
      </p:sp>
      <p:pic>
        <p:nvPicPr>
          <p:cNvPr id="2097158" name="Immagine 2097157"/>
          <p:cNvPicPr>
            <a:picLocks/>
          </p:cNvPicPr>
          <p:nvPr/>
        </p:nvPicPr>
        <p:blipFill>
          <a:blip r:embed="rId2"/>
          <a:stretch>
            <a:fillRect/>
          </a:stretch>
        </p:blipFill>
        <p:spPr>
          <a:xfrm>
            <a:off x="183275" y="1333750"/>
            <a:ext cx="4598729" cy="2873127"/>
          </a:xfrm>
          <a:prstGeom prst="rect">
            <a:avLst/>
          </a:prstGeom>
        </p:spPr>
      </p:pic>
      <p:pic>
        <p:nvPicPr>
          <p:cNvPr id="2097159" name="Immagine 2097158"/>
          <p:cNvPicPr>
            <a:picLocks/>
          </p:cNvPicPr>
          <p:nvPr/>
        </p:nvPicPr>
        <p:blipFill>
          <a:blip r:embed="rId3"/>
          <a:stretch>
            <a:fillRect/>
          </a:stretch>
        </p:blipFill>
        <p:spPr>
          <a:xfrm>
            <a:off x="4782005" y="1690688"/>
            <a:ext cx="4117398" cy="2516190"/>
          </a:xfrm>
          <a:prstGeom prst="rect">
            <a:avLst/>
          </a:prstGeom>
        </p:spPr>
      </p:pic>
      <p:pic>
        <p:nvPicPr>
          <p:cNvPr id="2097160" name="Immagine 2097159"/>
          <p:cNvPicPr>
            <a:picLocks/>
          </p:cNvPicPr>
          <p:nvPr/>
        </p:nvPicPr>
        <p:blipFill>
          <a:blip r:embed="rId4"/>
          <a:stretch>
            <a:fillRect/>
          </a:stretch>
        </p:blipFill>
        <p:spPr>
          <a:xfrm>
            <a:off x="5093732" y="4206878"/>
            <a:ext cx="3805670" cy="2619616"/>
          </a:xfrm>
          <a:prstGeom prst="rect">
            <a:avLst/>
          </a:prstGeom>
        </p:spPr>
      </p:pic>
      <p:pic>
        <p:nvPicPr>
          <p:cNvPr id="2097161" name="Immagine 2097160"/>
          <p:cNvPicPr>
            <a:picLocks/>
          </p:cNvPicPr>
          <p:nvPr/>
        </p:nvPicPr>
        <p:blipFill>
          <a:blip r:embed="rId5"/>
          <a:stretch>
            <a:fillRect/>
          </a:stretch>
        </p:blipFill>
        <p:spPr>
          <a:xfrm>
            <a:off x="0" y="4455457"/>
            <a:ext cx="4578494" cy="23022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olo 1048611"/>
          <p:cNvSpPr>
            <a:spLocks noGrp="1"/>
          </p:cNvSpPr>
          <p:nvPr>
            <p:ph type="title"/>
          </p:nvPr>
        </p:nvSpPr>
        <p:spPr/>
        <p:txBody>
          <a:bodyPr/>
          <a:lstStyle/>
          <a:p>
            <a:r>
              <a:rPr lang="en-US" altLang="it" dirty="0">
                <a:solidFill>
                  <a:srgbClr val="FF0000"/>
                </a:solidFill>
              </a:rPr>
              <a:t>Plastic</a:t>
            </a:r>
            <a:r>
              <a:rPr lang="en-US" altLang="it" dirty="0"/>
              <a:t> </a:t>
            </a:r>
            <a:endParaRPr lang="it-IT" dirty="0"/>
          </a:p>
        </p:txBody>
      </p:sp>
      <p:sp>
        <p:nvSpPr>
          <p:cNvPr id="1048613" name="Segnaposto contenuto 1048612"/>
          <p:cNvSpPr>
            <a:spLocks noGrp="1"/>
          </p:cNvSpPr>
          <p:nvPr>
            <p:ph idx="1"/>
          </p:nvPr>
        </p:nvSpPr>
        <p:spPr/>
        <p:txBody>
          <a:bodyPr>
            <a:normAutofit fontScale="92500" lnSpcReduction="10000"/>
          </a:bodyPr>
          <a:lstStyle/>
          <a:p>
            <a:r>
              <a:rPr lang="en-US" altLang="it" dirty="0">
                <a:solidFill>
                  <a:schemeClr val="bg1"/>
                </a:solidFill>
              </a:rPr>
              <a:t>Many of these products </a:t>
            </a:r>
            <a:r>
              <a:rPr lang="en-US" altLang="it" dirty="0" smtClean="0">
                <a:solidFill>
                  <a:schemeClr val="bg1"/>
                </a:solidFill>
              </a:rPr>
              <a:t>are wrapped with </a:t>
            </a:r>
            <a:r>
              <a:rPr lang="en-US" altLang="it" dirty="0">
                <a:solidFill>
                  <a:schemeClr val="bg1"/>
                </a:solidFill>
              </a:rPr>
              <a:t>plastic. Offshore plastic production rose from 15 million in 1964 to more than 310 million</a:t>
            </a:r>
            <a:endParaRPr lang="it-IT" dirty="0">
              <a:solidFill>
                <a:schemeClr val="bg1"/>
              </a:solidFill>
            </a:endParaRPr>
          </a:p>
          <a:p>
            <a:r>
              <a:rPr lang="en-US" altLang="it" dirty="0">
                <a:solidFill>
                  <a:schemeClr val="bg1"/>
                </a:solidFill>
              </a:rPr>
              <a:t>86 million tons of plastics sail in our oceans</a:t>
            </a:r>
            <a:endParaRPr lang="it-IT" dirty="0">
              <a:solidFill>
                <a:schemeClr val="bg1"/>
              </a:solidFill>
            </a:endParaRPr>
          </a:p>
          <a:p>
            <a:r>
              <a:rPr lang="en-US" altLang="it" dirty="0">
                <a:solidFill>
                  <a:schemeClr val="bg1"/>
                </a:solidFill>
              </a:rPr>
              <a:t>The man also eats plastic. Up to 2000 tiny fragments are ingested per week, which is about 5 grams, the equivalent weight of a credit card. On average, they weigh more than 250 grams a year.</a:t>
            </a:r>
            <a:endParaRPr lang="it-IT"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Immagine 2097161"/>
          <p:cNvPicPr>
            <a:picLocks/>
          </p:cNvPicPr>
          <p:nvPr/>
        </p:nvPicPr>
        <p:blipFill>
          <a:blip r:embed="rId2"/>
          <a:stretch>
            <a:fillRect/>
          </a:stretch>
        </p:blipFill>
        <p:spPr>
          <a:xfrm>
            <a:off x="1478749" y="318732"/>
            <a:ext cx="4421871" cy="6311976"/>
          </a:xfrm>
          <a:prstGeom prst="rect">
            <a:avLst/>
          </a:prstGeom>
        </p:spPr>
      </p:pic>
      <p:sp>
        <p:nvSpPr>
          <p:cNvPr id="1048670" name="CasellaDiTesto 1048669"/>
          <p:cNvSpPr txBox="1"/>
          <p:nvPr/>
        </p:nvSpPr>
        <p:spPr>
          <a:xfrm>
            <a:off x="2572000" y="3219450"/>
            <a:ext cx="4000000" cy="510540"/>
          </a:xfrm>
          <a:prstGeom prst="rect">
            <a:avLst/>
          </a:prstGeom>
        </p:spPr>
        <p:txBody>
          <a:bodyPr wrap="square" rtlCol="0">
            <a:spAutoFit/>
          </a:bodyPr>
          <a:lstStyle/>
          <a:p>
            <a:endParaRPr lang="it-IT" sz="2800">
              <a:solidFill>
                <a:srgbClr val="000000"/>
              </a:solidFill>
            </a:endParaRPr>
          </a:p>
        </p:txBody>
      </p:sp>
      <p:sp>
        <p:nvSpPr>
          <p:cNvPr id="2" name="CasellaDiTesto 1"/>
          <p:cNvSpPr txBox="1"/>
          <p:nvPr/>
        </p:nvSpPr>
        <p:spPr>
          <a:xfrm>
            <a:off x="6354347" y="3013055"/>
            <a:ext cx="2756460" cy="1477328"/>
          </a:xfrm>
          <a:prstGeom prst="rect">
            <a:avLst/>
          </a:prstGeom>
          <a:noFill/>
        </p:spPr>
        <p:txBody>
          <a:bodyPr wrap="none" rtlCol="0">
            <a:spAutoFit/>
          </a:bodyPr>
          <a:lstStyle/>
          <a:p>
            <a:r>
              <a:rPr lang="it-IT" dirty="0" smtClean="0"/>
              <a:t> = 80% </a:t>
            </a:r>
            <a:r>
              <a:rPr lang="it-IT" dirty="0" err="1" smtClean="0"/>
              <a:t>waste</a:t>
            </a:r>
            <a:r>
              <a:rPr lang="it-IT" dirty="0" smtClean="0"/>
              <a:t> </a:t>
            </a:r>
            <a:r>
              <a:rPr lang="it-IT" dirty="0" err="1" smtClean="0"/>
              <a:t>coming</a:t>
            </a:r>
            <a:r>
              <a:rPr lang="it-IT" dirty="0" smtClean="0"/>
              <a:t> from </a:t>
            </a:r>
          </a:p>
          <a:p>
            <a:r>
              <a:rPr lang="it-IT" dirty="0" smtClean="0"/>
              <a:t>Earth (i.e. </a:t>
            </a:r>
            <a:r>
              <a:rPr lang="it-IT" dirty="0" err="1" smtClean="0"/>
              <a:t>plastic</a:t>
            </a:r>
            <a:r>
              <a:rPr lang="it-IT" dirty="0" smtClean="0"/>
              <a:t> </a:t>
            </a:r>
            <a:r>
              <a:rPr lang="it-IT" dirty="0" err="1" smtClean="0"/>
              <a:t>bottles</a:t>
            </a:r>
            <a:r>
              <a:rPr lang="it-IT" dirty="0" smtClean="0"/>
              <a:t>)</a:t>
            </a:r>
          </a:p>
          <a:p>
            <a:endParaRPr lang="it-IT" dirty="0" smtClean="0"/>
          </a:p>
          <a:p>
            <a:r>
              <a:rPr lang="it-IT" dirty="0" smtClean="0"/>
              <a:t> = 20% </a:t>
            </a:r>
            <a:r>
              <a:rPr lang="it-IT" dirty="0" err="1" smtClean="0"/>
              <a:t>waste</a:t>
            </a:r>
            <a:r>
              <a:rPr lang="it-IT" dirty="0" smtClean="0"/>
              <a:t> </a:t>
            </a:r>
            <a:r>
              <a:rPr lang="it-IT" dirty="0" err="1" smtClean="0"/>
              <a:t>coming</a:t>
            </a:r>
            <a:r>
              <a:rPr lang="it-IT" dirty="0" smtClean="0"/>
              <a:t> from </a:t>
            </a:r>
          </a:p>
          <a:p>
            <a:r>
              <a:rPr lang="it-IT" dirty="0" smtClean="0"/>
              <a:t>the </a:t>
            </a:r>
            <a:r>
              <a:rPr lang="it-IT" dirty="0" err="1" smtClean="0"/>
              <a:t>sea</a:t>
            </a:r>
            <a:r>
              <a:rPr lang="it-IT" dirty="0" smtClean="0"/>
              <a:t> ( i.e. </a:t>
            </a:r>
            <a:r>
              <a:rPr lang="it-IT" dirty="0" err="1" smtClean="0"/>
              <a:t>fishing</a:t>
            </a:r>
            <a:r>
              <a:rPr lang="it-IT" dirty="0" smtClean="0"/>
              <a:t> </a:t>
            </a:r>
            <a:r>
              <a:rPr lang="it-IT" dirty="0" err="1" smtClean="0"/>
              <a:t>nets</a:t>
            </a:r>
            <a:r>
              <a:rPr lang="it-IT" dirty="0" smtClean="0"/>
              <a:t> )</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olo 1"/>
          <p:cNvSpPr>
            <a:spLocks noGrp="1"/>
          </p:cNvSpPr>
          <p:nvPr>
            <p:ph type="title"/>
          </p:nvPr>
        </p:nvSpPr>
        <p:spPr>
          <a:ln>
            <a:solidFill>
              <a:srgbClr val="FFC000"/>
            </a:solidFill>
            <a:prstDash val="solid"/>
          </a:ln>
        </p:spPr>
        <p:txBody>
          <a:bodyPr/>
          <a:lstStyle/>
          <a:p>
            <a:r>
              <a:rPr lang="it-IT" dirty="0" err="1" smtClean="0">
                <a:solidFill>
                  <a:srgbClr val="00B050"/>
                </a:solidFill>
              </a:rPr>
              <a:t>My advice for health</a:t>
            </a:r>
            <a:endParaRPr lang="it-IT" dirty="0">
              <a:solidFill>
                <a:srgbClr val="00B050"/>
              </a:solidFill>
            </a:endParaRPr>
          </a:p>
        </p:txBody>
      </p:sp>
      <p:sp>
        <p:nvSpPr>
          <p:cNvPr id="1048615" name="CasellaDiTesto 1048592"/>
          <p:cNvSpPr txBox="1"/>
          <p:nvPr/>
        </p:nvSpPr>
        <p:spPr>
          <a:xfrm>
            <a:off x="302623" y="2322028"/>
            <a:ext cx="8538755" cy="3545840"/>
          </a:xfrm>
          <a:prstGeom prst="rect">
            <a:avLst/>
          </a:prstGeom>
          <a:ln>
            <a:solidFill>
              <a:srgbClr val="000000"/>
            </a:solidFill>
            <a:prstDash val="sysDash"/>
          </a:ln>
        </p:spPr>
        <p:txBody>
          <a:bodyPr wrap="square" rtlCol="0">
            <a:spAutoFit/>
          </a:bodyPr>
          <a:lstStyle/>
          <a:p>
            <a:pPr algn="ctr"/>
            <a:r>
              <a:rPr sz="2900">
                <a:solidFill>
                  <a:srgbClr val="002060"/>
                </a:solidFill>
              </a:rPr>
              <a:t>Diet greatly determines our health. In general, it is recommended to reduce salt consumption, refined sugar, saturated fatty acids (meat, dairy products), trans fatty acids (certain margarines), to favor unsaturated fatty acids, fruits, vegetables and cereals complete. For the same reasons, it is better to avoid industrial dishes and meals taken outdoors.</a:t>
            </a:r>
            <a:endParaRPr lang="zh-CN" altLang="en-US" sz="290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olo 1048585"/>
          <p:cNvSpPr>
            <a:spLocks noGrp="1"/>
          </p:cNvSpPr>
          <p:nvPr>
            <p:ph type="title"/>
          </p:nvPr>
        </p:nvSpPr>
        <p:spPr>
          <a:xfrm>
            <a:off x="628649" y="500062"/>
            <a:ext cx="7886700" cy="1325563"/>
          </a:xfrm>
        </p:spPr>
        <p:txBody>
          <a:bodyPr/>
          <a:lstStyle/>
          <a:p>
            <a:r>
              <a:rPr lang="en-US" altLang="it" dirty="0">
                <a:solidFill>
                  <a:srgbClr val="FF0000"/>
                </a:solidFill>
              </a:rPr>
              <a:t>What kind of diet</a:t>
            </a:r>
            <a:endParaRPr lang="it-IT" dirty="0">
              <a:solidFill>
                <a:srgbClr val="FF0000"/>
              </a:solidFill>
            </a:endParaRPr>
          </a:p>
        </p:txBody>
      </p:sp>
      <p:sp>
        <p:nvSpPr>
          <p:cNvPr id="1048618" name="Segnaposto contenuto 1048586"/>
          <p:cNvSpPr>
            <a:spLocks noGrp="1"/>
          </p:cNvSpPr>
          <p:nvPr>
            <p:ph idx="1"/>
          </p:nvPr>
        </p:nvSpPr>
        <p:spPr>
          <a:ln>
            <a:solidFill>
              <a:srgbClr val="FF9900"/>
            </a:solidFill>
            <a:prstDash val="solid"/>
          </a:ln>
        </p:spPr>
        <p:txBody>
          <a:bodyPr>
            <a:normAutofit/>
          </a:bodyPr>
          <a:lstStyle/>
          <a:p>
            <a:r>
              <a:rPr lang="en-US" altLang="it" sz="3600" dirty="0">
                <a:solidFill>
                  <a:srgbClr val="FF0000"/>
                </a:solidFill>
              </a:rPr>
              <a:t>In my opinion, to eat fresh local food as much as possible </a:t>
            </a:r>
            <a:r>
              <a:rPr lang="en-US" altLang="it" sz="3600" dirty="0" smtClean="0">
                <a:solidFill>
                  <a:srgbClr val="FF0000"/>
                </a:solidFill>
              </a:rPr>
              <a:t>is VERY </a:t>
            </a:r>
            <a:r>
              <a:rPr lang="en-US" altLang="it" sz="3600" dirty="0">
                <a:solidFill>
                  <a:srgbClr val="FF0000"/>
                </a:solidFill>
              </a:rPr>
              <a:t>important </a:t>
            </a:r>
            <a:r>
              <a:rPr lang="en-US" altLang="it" sz="3600" dirty="0" smtClean="0">
                <a:solidFill>
                  <a:srgbClr val="FF0000"/>
                </a:solidFill>
              </a:rPr>
              <a:t>if I want to respect my body and my planet !!!!</a:t>
            </a:r>
            <a:endParaRPr lang="zh-CN" altLang="en-US" sz="36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Here</a:t>
            </a:r>
            <a:r>
              <a:rPr lang="it-IT" dirty="0" smtClean="0"/>
              <a:t> </a:t>
            </a:r>
            <a:r>
              <a:rPr lang="it-IT" dirty="0" err="1" smtClean="0"/>
              <a:t>we</a:t>
            </a:r>
            <a:r>
              <a:rPr lang="it-IT" dirty="0" smtClean="0"/>
              <a:t> </a:t>
            </a:r>
            <a:r>
              <a:rPr lang="it-IT" dirty="0" err="1" smtClean="0"/>
              <a:t>have</a:t>
            </a:r>
            <a:r>
              <a:rPr lang="it-IT" dirty="0" smtClean="0"/>
              <a:t> some </a:t>
            </a:r>
            <a:r>
              <a:rPr lang="it-IT" dirty="0" err="1" smtClean="0"/>
              <a:t>examples</a:t>
            </a:r>
            <a:r>
              <a:rPr lang="it-IT" dirty="0" smtClean="0"/>
              <a:t> </a:t>
            </a:r>
            <a:r>
              <a:rPr lang="it-IT" dirty="0" err="1" smtClean="0"/>
              <a:t>of</a:t>
            </a:r>
            <a:r>
              <a:rPr lang="it-IT" dirty="0" smtClean="0"/>
              <a:t> the </a:t>
            </a:r>
            <a:r>
              <a:rPr lang="it-IT" dirty="0" err="1" smtClean="0"/>
              <a:t>most</a:t>
            </a:r>
            <a:r>
              <a:rPr lang="it-IT" dirty="0" smtClean="0"/>
              <a:t> </a:t>
            </a:r>
            <a:r>
              <a:rPr lang="it-IT" dirty="0" err="1" smtClean="0"/>
              <a:t>advertised</a:t>
            </a:r>
            <a:r>
              <a:rPr lang="it-IT" dirty="0" smtClean="0"/>
              <a:t> </a:t>
            </a:r>
            <a:r>
              <a:rPr lang="it-IT" dirty="0" err="1" smtClean="0"/>
              <a:t>products</a:t>
            </a:r>
            <a:r>
              <a:rPr lang="it-IT" dirty="0" smtClean="0"/>
              <a:t> </a:t>
            </a:r>
            <a:r>
              <a:rPr lang="it-IT" dirty="0" err="1" smtClean="0"/>
              <a:t>we</a:t>
            </a:r>
            <a:r>
              <a:rPr lang="it-IT" dirty="0" smtClean="0"/>
              <a:t> </a:t>
            </a:r>
            <a:r>
              <a:rPr lang="it-IT" dirty="0" err="1" smtClean="0"/>
              <a:t>find</a:t>
            </a:r>
            <a:r>
              <a:rPr lang="it-IT" dirty="0" smtClean="0"/>
              <a:t> in a supermarket </a:t>
            </a:r>
            <a:br>
              <a:rPr lang="it-IT" dirty="0" smtClean="0"/>
            </a:br>
            <a:endParaRPr lang="it-I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7918" y="2317173"/>
            <a:ext cx="3262745" cy="185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074" y="2317173"/>
            <a:ext cx="3158404" cy="185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310" y="4393058"/>
            <a:ext cx="3252354" cy="209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368" y="4393058"/>
            <a:ext cx="3101110" cy="209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68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olo 1048592"/>
          <p:cNvSpPr>
            <a:spLocks noGrp="1"/>
          </p:cNvSpPr>
          <p:nvPr>
            <p:ph type="title"/>
          </p:nvPr>
        </p:nvSpPr>
        <p:spPr>
          <a:xfrm>
            <a:off x="403992" y="788048"/>
            <a:ext cx="7886700" cy="1325563"/>
          </a:xfrm>
        </p:spPr>
        <p:txBody>
          <a:bodyPr/>
          <a:lstStyle/>
          <a:p>
            <a:endParaRPr lang="it-IT" dirty="0">
              <a:solidFill>
                <a:srgbClr val="9933FF"/>
              </a:solidFill>
            </a:endParaRPr>
          </a:p>
        </p:txBody>
      </p:sp>
      <p:sp>
        <p:nvSpPr>
          <p:cNvPr id="1048594" name="Segnaposto contenuto 1048593"/>
          <p:cNvSpPr>
            <a:spLocks noGrp="1"/>
          </p:cNvSpPr>
          <p:nvPr>
            <p:ph idx="1"/>
          </p:nvPr>
        </p:nvSpPr>
        <p:spPr>
          <a:xfrm>
            <a:off x="353291" y="446809"/>
            <a:ext cx="7937401" cy="5730153"/>
          </a:xfrm>
          <a:ln>
            <a:solidFill>
              <a:srgbClr val="C00000"/>
            </a:solidFill>
            <a:prstDash val="sysDash"/>
          </a:ln>
        </p:spPr>
        <p:txBody>
          <a:bodyPr>
            <a:normAutofit/>
          </a:bodyPr>
          <a:lstStyle/>
          <a:p>
            <a:pPr marL="0" indent="0">
              <a:buNone/>
            </a:pPr>
            <a:endParaRPr lang="it-IT" dirty="0"/>
          </a:p>
          <a:p>
            <a:r>
              <a:rPr lang="it-IT" sz="2800" dirty="0">
                <a:solidFill>
                  <a:srgbClr val="FF0000"/>
                </a:solidFill>
              </a:rPr>
              <a:t>Coca Cola </a:t>
            </a:r>
            <a:r>
              <a:rPr lang="it-IT" sz="2800" dirty="0" smtClean="0">
                <a:solidFill>
                  <a:srgbClr val="FF0000"/>
                </a:solidFill>
              </a:rPr>
              <a:t> </a:t>
            </a:r>
            <a:r>
              <a:rPr lang="it-IT" sz="2800" dirty="0" err="1">
                <a:solidFill>
                  <a:srgbClr val="FF0000"/>
                </a:solidFill>
              </a:rPr>
              <a:t>was</a:t>
            </a:r>
            <a:r>
              <a:rPr lang="it-IT" sz="2800" dirty="0">
                <a:solidFill>
                  <a:srgbClr val="FF0000"/>
                </a:solidFill>
              </a:rPr>
              <a:t> </a:t>
            </a:r>
            <a:r>
              <a:rPr lang="it-IT" sz="2800" dirty="0" err="1" smtClean="0">
                <a:solidFill>
                  <a:srgbClr val="FF0000"/>
                </a:solidFill>
              </a:rPr>
              <a:t>created</a:t>
            </a:r>
            <a:r>
              <a:rPr lang="it-IT" sz="2800" dirty="0" smtClean="0">
                <a:solidFill>
                  <a:srgbClr val="FF0000"/>
                </a:solidFill>
              </a:rPr>
              <a:t> </a:t>
            </a:r>
            <a:r>
              <a:rPr lang="it-IT" sz="2800" dirty="0">
                <a:solidFill>
                  <a:srgbClr val="FF0000"/>
                </a:solidFill>
              </a:rPr>
              <a:t>in the </a:t>
            </a:r>
            <a:r>
              <a:rPr lang="it-IT" sz="2800" dirty="0" err="1">
                <a:solidFill>
                  <a:srgbClr val="FF0000"/>
                </a:solidFill>
              </a:rPr>
              <a:t>United</a:t>
            </a:r>
            <a:r>
              <a:rPr lang="it-IT" sz="2800" dirty="0">
                <a:solidFill>
                  <a:srgbClr val="FF0000"/>
                </a:solidFill>
              </a:rPr>
              <a:t> </a:t>
            </a:r>
            <a:r>
              <a:rPr lang="it-IT" sz="2800" dirty="0" err="1">
                <a:solidFill>
                  <a:srgbClr val="FF0000"/>
                </a:solidFill>
              </a:rPr>
              <a:t>States</a:t>
            </a:r>
            <a:endParaRPr lang="it-IT" sz="2800" dirty="0">
              <a:solidFill>
                <a:srgbClr val="FF0000"/>
              </a:solidFill>
            </a:endParaRPr>
          </a:p>
          <a:p>
            <a:r>
              <a:rPr lang="it-IT" sz="2800" dirty="0" err="1" smtClean="0">
                <a:solidFill>
                  <a:srgbClr val="FF0000"/>
                </a:solidFill>
              </a:rPr>
              <a:t>one</a:t>
            </a:r>
            <a:r>
              <a:rPr lang="it-IT" sz="2800" dirty="0" smtClean="0">
                <a:solidFill>
                  <a:srgbClr val="FF0000"/>
                </a:solidFill>
              </a:rPr>
              <a:t> </a:t>
            </a:r>
            <a:r>
              <a:rPr lang="it-IT" sz="2800" dirty="0">
                <a:solidFill>
                  <a:srgbClr val="FF0000"/>
                </a:solidFill>
              </a:rPr>
              <a:t>of the </a:t>
            </a:r>
            <a:r>
              <a:rPr lang="it-IT" sz="2800" dirty="0" err="1">
                <a:solidFill>
                  <a:srgbClr val="FF0000"/>
                </a:solidFill>
              </a:rPr>
              <a:t>largest</a:t>
            </a:r>
            <a:r>
              <a:rPr lang="it-IT" sz="2800" dirty="0">
                <a:solidFill>
                  <a:srgbClr val="FF0000"/>
                </a:solidFill>
              </a:rPr>
              <a:t> </a:t>
            </a:r>
            <a:r>
              <a:rPr lang="it-IT" sz="2800" dirty="0" err="1">
                <a:solidFill>
                  <a:srgbClr val="FF0000"/>
                </a:solidFill>
              </a:rPr>
              <a:t>bottling</a:t>
            </a:r>
            <a:r>
              <a:rPr lang="it-IT" sz="2800" dirty="0">
                <a:solidFill>
                  <a:srgbClr val="FF0000"/>
                </a:solidFill>
              </a:rPr>
              <a:t> </a:t>
            </a:r>
            <a:r>
              <a:rPr lang="it-IT" sz="2800" dirty="0" err="1">
                <a:solidFill>
                  <a:srgbClr val="FF0000"/>
                </a:solidFill>
              </a:rPr>
              <a:t>plants</a:t>
            </a:r>
            <a:r>
              <a:rPr lang="it-IT" sz="2800" dirty="0">
                <a:solidFill>
                  <a:srgbClr val="FF0000"/>
                </a:solidFill>
              </a:rPr>
              <a:t> in </a:t>
            </a:r>
            <a:r>
              <a:rPr lang="it-IT" sz="2800" dirty="0" err="1">
                <a:solidFill>
                  <a:srgbClr val="FF0000"/>
                </a:solidFill>
              </a:rPr>
              <a:t>Italy</a:t>
            </a:r>
            <a:r>
              <a:rPr lang="it-IT" sz="2800" dirty="0">
                <a:solidFill>
                  <a:srgbClr val="FF0000"/>
                </a:solidFill>
              </a:rPr>
              <a:t> </a:t>
            </a:r>
            <a:r>
              <a:rPr lang="it-IT" sz="2800" dirty="0" smtClean="0">
                <a:solidFill>
                  <a:srgbClr val="FF0000"/>
                </a:solidFill>
              </a:rPr>
              <a:t> </a:t>
            </a:r>
            <a:r>
              <a:rPr lang="it-IT" sz="2800" dirty="0" err="1">
                <a:solidFill>
                  <a:srgbClr val="FF0000"/>
                </a:solidFill>
              </a:rPr>
              <a:t>is</a:t>
            </a:r>
            <a:r>
              <a:rPr lang="it-IT" sz="2800" dirty="0">
                <a:solidFill>
                  <a:srgbClr val="FF0000"/>
                </a:solidFill>
              </a:rPr>
              <a:t> </a:t>
            </a:r>
            <a:r>
              <a:rPr lang="it-IT" sz="2800" dirty="0" err="1">
                <a:solidFill>
                  <a:srgbClr val="FF0000"/>
                </a:solidFill>
              </a:rPr>
              <a:t>located</a:t>
            </a:r>
            <a:r>
              <a:rPr lang="it-IT" sz="2800" dirty="0">
                <a:solidFill>
                  <a:srgbClr val="FF0000"/>
                </a:solidFill>
              </a:rPr>
              <a:t> in the province of </a:t>
            </a:r>
            <a:r>
              <a:rPr lang="it-IT" sz="2800" dirty="0" smtClean="0">
                <a:solidFill>
                  <a:srgbClr val="FF0000"/>
                </a:solidFill>
              </a:rPr>
              <a:t>Caserta</a:t>
            </a:r>
            <a:endParaRPr lang="it-IT" sz="2800" dirty="0">
              <a:solidFill>
                <a:srgbClr val="FF0000"/>
              </a:solidFill>
            </a:endParaRPr>
          </a:p>
        </p:txBody>
      </p:sp>
      <p:pic>
        <p:nvPicPr>
          <p:cNvPr id="2097152" name="Immagine 2097151"/>
          <p:cNvPicPr>
            <a:picLocks/>
          </p:cNvPicPr>
          <p:nvPr/>
        </p:nvPicPr>
        <p:blipFill>
          <a:blip r:embed="rId2"/>
          <a:stretch>
            <a:fillRect/>
          </a:stretch>
        </p:blipFill>
        <p:spPr>
          <a:xfrm>
            <a:off x="2301158" y="2992582"/>
            <a:ext cx="4234724" cy="27951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olo 1048594"/>
          <p:cNvSpPr>
            <a:spLocks noGrp="1"/>
          </p:cNvSpPr>
          <p:nvPr>
            <p:ph type="title"/>
          </p:nvPr>
        </p:nvSpPr>
        <p:spPr>
          <a:xfrm>
            <a:off x="813857" y="0"/>
            <a:ext cx="7429499" cy="1478570"/>
          </a:xfrm>
        </p:spPr>
        <p:txBody>
          <a:bodyPr/>
          <a:lstStyle/>
          <a:p>
            <a:r>
              <a:rPr lang="en-US" altLang="it" dirty="0">
                <a:solidFill>
                  <a:srgbClr val="FFCC99"/>
                </a:solidFill>
              </a:rPr>
              <a:t>The </a:t>
            </a:r>
            <a:r>
              <a:rPr lang="en-US" altLang="it" dirty="0" err="1">
                <a:solidFill>
                  <a:srgbClr val="FFCC99"/>
                </a:solidFill>
              </a:rPr>
              <a:t>ringo</a:t>
            </a:r>
            <a:r>
              <a:rPr lang="en-US" altLang="it" dirty="0">
                <a:solidFill>
                  <a:srgbClr val="FFCC99"/>
                </a:solidFill>
              </a:rPr>
              <a:t> biscuits</a:t>
            </a:r>
            <a:endParaRPr lang="it-IT" dirty="0">
              <a:solidFill>
                <a:srgbClr val="FFCC99"/>
              </a:solidFill>
            </a:endParaRPr>
          </a:p>
        </p:txBody>
      </p:sp>
      <p:sp>
        <p:nvSpPr>
          <p:cNvPr id="1048596" name="Segnaposto contenuto 1048595"/>
          <p:cNvSpPr>
            <a:spLocks noGrp="1"/>
          </p:cNvSpPr>
          <p:nvPr>
            <p:ph idx="1"/>
          </p:nvPr>
        </p:nvSpPr>
        <p:spPr>
          <a:xfrm>
            <a:off x="757586" y="1175763"/>
            <a:ext cx="7429499" cy="4831141"/>
          </a:xfrm>
          <a:ln>
            <a:solidFill>
              <a:srgbClr val="FFC000"/>
            </a:solidFill>
            <a:prstDash val="dash"/>
          </a:ln>
        </p:spPr>
        <p:txBody>
          <a:bodyPr/>
          <a:lstStyle/>
          <a:p>
            <a:r>
              <a:rPr lang="en-US" altLang="it" dirty="0" smtClean="0">
                <a:solidFill>
                  <a:srgbClr val="C00000"/>
                </a:solidFill>
              </a:rPr>
              <a:t>the </a:t>
            </a:r>
            <a:r>
              <a:rPr lang="en-US" altLang="it" dirty="0" err="1">
                <a:solidFill>
                  <a:srgbClr val="C00000"/>
                </a:solidFill>
              </a:rPr>
              <a:t>Ringos</a:t>
            </a:r>
            <a:r>
              <a:rPr lang="en-US" altLang="it" dirty="0">
                <a:solidFill>
                  <a:srgbClr val="C00000"/>
                </a:solidFill>
              </a:rPr>
              <a:t> </a:t>
            </a:r>
            <a:r>
              <a:rPr lang="en-US" altLang="it" dirty="0" smtClean="0">
                <a:solidFill>
                  <a:srgbClr val="C00000"/>
                </a:solidFill>
              </a:rPr>
              <a:t>were created by a company located in Pavia in Italy in 1967 </a:t>
            </a:r>
            <a:endParaRPr lang="zh-CN" altLang="en-US" dirty="0">
              <a:solidFill>
                <a:srgbClr val="C00000"/>
              </a:solidFill>
            </a:endParaRPr>
          </a:p>
          <a:p>
            <a:r>
              <a:rPr lang="en-US" altLang="it" dirty="0" smtClean="0">
                <a:solidFill>
                  <a:srgbClr val="C00000"/>
                </a:solidFill>
              </a:rPr>
              <a:t>They are composed of two biscuits</a:t>
            </a:r>
            <a:r>
              <a:rPr lang="en-US" altLang="it" dirty="0">
                <a:solidFill>
                  <a:srgbClr val="C00000"/>
                </a:solidFill>
              </a:rPr>
              <a:t>, </a:t>
            </a:r>
            <a:r>
              <a:rPr lang="en-US" altLang="it" dirty="0" smtClean="0">
                <a:solidFill>
                  <a:srgbClr val="C00000"/>
                </a:solidFill>
              </a:rPr>
              <a:t>matched with a cream and chocolate layer</a:t>
            </a:r>
            <a:endParaRPr lang="zh-CN" altLang="en-US" dirty="0">
              <a:solidFill>
                <a:srgbClr val="C00000"/>
              </a:solidFill>
            </a:endParaRPr>
          </a:p>
        </p:txBody>
      </p:sp>
      <p:pic>
        <p:nvPicPr>
          <p:cNvPr id="2097153" name="Immagine 2097152"/>
          <p:cNvPicPr>
            <a:picLocks/>
          </p:cNvPicPr>
          <p:nvPr/>
        </p:nvPicPr>
        <p:blipFill>
          <a:blip r:embed="rId2" cstate="print"/>
          <a:stretch>
            <a:fillRect/>
          </a:stretch>
        </p:blipFill>
        <p:spPr>
          <a:xfrm>
            <a:off x="1381991" y="3207434"/>
            <a:ext cx="6453714" cy="27153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olo 1048596"/>
          <p:cNvSpPr>
            <a:spLocks noGrp="1"/>
          </p:cNvSpPr>
          <p:nvPr>
            <p:ph type="title"/>
          </p:nvPr>
        </p:nvSpPr>
        <p:spPr>
          <a:xfrm>
            <a:off x="856060" y="49023"/>
            <a:ext cx="7429499" cy="1478570"/>
          </a:xfrm>
        </p:spPr>
        <p:txBody>
          <a:bodyPr/>
          <a:lstStyle/>
          <a:p>
            <a:r>
              <a:rPr lang="en-US" altLang="it" dirty="0">
                <a:solidFill>
                  <a:srgbClr val="3399FF"/>
                </a:solidFill>
              </a:rPr>
              <a:t>Pasta Barilla</a:t>
            </a:r>
            <a:r>
              <a:rPr lang="en-US" altLang="it" dirty="0"/>
              <a:t> </a:t>
            </a:r>
            <a:endParaRPr lang="it-IT" dirty="0"/>
          </a:p>
        </p:txBody>
      </p:sp>
      <p:sp>
        <p:nvSpPr>
          <p:cNvPr id="1048598" name="Segnaposto contenuto 1048597"/>
          <p:cNvSpPr>
            <a:spLocks noGrp="1"/>
          </p:cNvSpPr>
          <p:nvPr>
            <p:ph idx="1"/>
          </p:nvPr>
        </p:nvSpPr>
        <p:spPr>
          <a:xfrm>
            <a:off x="982405" y="962526"/>
            <a:ext cx="7429499" cy="3455280"/>
          </a:xfrm>
          <a:ln>
            <a:solidFill>
              <a:srgbClr val="00B0F0"/>
            </a:solidFill>
            <a:prstDash val="sysDash"/>
          </a:ln>
        </p:spPr>
        <p:txBody>
          <a:bodyPr>
            <a:normAutofit/>
          </a:bodyPr>
          <a:lstStyle/>
          <a:p>
            <a:r>
              <a:rPr lang="en-US" altLang="it" dirty="0">
                <a:solidFill>
                  <a:srgbClr val="000080"/>
                </a:solidFill>
              </a:rPr>
              <a:t>Barilla Pasta is </a:t>
            </a:r>
            <a:r>
              <a:rPr lang="en-US" altLang="it" dirty="0" smtClean="0">
                <a:solidFill>
                  <a:srgbClr val="000080"/>
                </a:solidFill>
              </a:rPr>
              <a:t>produced by a </a:t>
            </a:r>
            <a:r>
              <a:rPr lang="en-US" altLang="it" dirty="0">
                <a:solidFill>
                  <a:srgbClr val="000080"/>
                </a:solidFill>
              </a:rPr>
              <a:t>multinational company founded in 1877 in </a:t>
            </a:r>
            <a:r>
              <a:rPr lang="en-US" altLang="it" dirty="0" smtClean="0">
                <a:solidFill>
                  <a:srgbClr val="000080"/>
                </a:solidFill>
              </a:rPr>
              <a:t>Parma. Today it sells all around the world.</a:t>
            </a:r>
            <a:endParaRPr lang="it-IT" dirty="0"/>
          </a:p>
        </p:txBody>
      </p:sp>
      <p:pic>
        <p:nvPicPr>
          <p:cNvPr id="2097154" name="Immagine 2097153"/>
          <p:cNvPicPr>
            <a:picLocks/>
          </p:cNvPicPr>
          <p:nvPr/>
        </p:nvPicPr>
        <p:blipFill>
          <a:blip r:embed="rId2" cstate="print"/>
          <a:stretch>
            <a:fillRect/>
          </a:stretch>
        </p:blipFill>
        <p:spPr>
          <a:xfrm>
            <a:off x="1579418" y="2377439"/>
            <a:ext cx="6340692" cy="35245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olo 1048598"/>
          <p:cNvSpPr>
            <a:spLocks noGrp="1"/>
          </p:cNvSpPr>
          <p:nvPr>
            <p:ph type="title"/>
          </p:nvPr>
        </p:nvSpPr>
        <p:spPr>
          <a:xfrm>
            <a:off x="558312" y="0"/>
            <a:ext cx="7886700" cy="1325563"/>
          </a:xfrm>
        </p:spPr>
        <p:txBody>
          <a:bodyPr/>
          <a:lstStyle/>
          <a:p>
            <a:r>
              <a:rPr lang="it-IT" dirty="0" smtClean="0">
                <a:solidFill>
                  <a:srgbClr val="FF6600"/>
                </a:solidFill>
              </a:rPr>
              <a:t>RED BULL</a:t>
            </a:r>
            <a:endParaRPr lang="it-IT" dirty="0">
              <a:solidFill>
                <a:srgbClr val="FF6600"/>
              </a:solidFill>
            </a:endParaRPr>
          </a:p>
        </p:txBody>
      </p:sp>
      <p:sp>
        <p:nvSpPr>
          <p:cNvPr id="1048600" name="Segnaposto contenuto 1048599"/>
          <p:cNvSpPr>
            <a:spLocks noGrp="1"/>
          </p:cNvSpPr>
          <p:nvPr>
            <p:ph idx="1"/>
          </p:nvPr>
        </p:nvSpPr>
        <p:spPr>
          <a:xfrm>
            <a:off x="743519" y="1461696"/>
            <a:ext cx="7429499" cy="3541714"/>
          </a:xfrm>
          <a:ln>
            <a:solidFill>
              <a:srgbClr val="92D050"/>
            </a:solidFill>
            <a:prstDash val="sysDash"/>
          </a:ln>
        </p:spPr>
        <p:txBody>
          <a:bodyPr/>
          <a:lstStyle/>
          <a:p>
            <a:r>
              <a:rPr lang="it-IT" dirty="0" err="1">
                <a:solidFill>
                  <a:schemeClr val="bg2">
                    <a:lumMod val="50000"/>
                  </a:schemeClr>
                </a:solidFill>
              </a:rPr>
              <a:t>Red</a:t>
            </a:r>
            <a:r>
              <a:rPr lang="it-IT" dirty="0">
                <a:solidFill>
                  <a:schemeClr val="bg2">
                    <a:lumMod val="50000"/>
                  </a:schemeClr>
                </a:solidFill>
              </a:rPr>
              <a:t> Bull, an </a:t>
            </a:r>
            <a:r>
              <a:rPr lang="it-IT" dirty="0" err="1">
                <a:solidFill>
                  <a:schemeClr val="bg2">
                    <a:lumMod val="50000"/>
                  </a:schemeClr>
                </a:solidFill>
              </a:rPr>
              <a:t>energy</a:t>
            </a:r>
            <a:r>
              <a:rPr lang="it-IT" dirty="0">
                <a:solidFill>
                  <a:schemeClr val="bg2">
                    <a:lumMod val="50000"/>
                  </a:schemeClr>
                </a:solidFill>
              </a:rPr>
              <a:t> drink </a:t>
            </a:r>
            <a:r>
              <a:rPr lang="it-IT" dirty="0" err="1">
                <a:solidFill>
                  <a:schemeClr val="bg2">
                    <a:lumMod val="50000"/>
                  </a:schemeClr>
                </a:solidFill>
              </a:rPr>
              <a:t>produced</a:t>
            </a:r>
            <a:r>
              <a:rPr lang="it-IT" dirty="0">
                <a:solidFill>
                  <a:schemeClr val="bg2">
                    <a:lumMod val="50000"/>
                  </a:schemeClr>
                </a:solidFill>
              </a:rPr>
              <a:t> by the </a:t>
            </a:r>
            <a:r>
              <a:rPr lang="it-IT" dirty="0" err="1">
                <a:solidFill>
                  <a:schemeClr val="bg2">
                    <a:lumMod val="50000"/>
                  </a:schemeClr>
                </a:solidFill>
              </a:rPr>
              <a:t>Austrian</a:t>
            </a:r>
            <a:r>
              <a:rPr lang="it-IT" dirty="0">
                <a:solidFill>
                  <a:schemeClr val="bg2">
                    <a:lumMod val="50000"/>
                  </a:schemeClr>
                </a:solidFill>
              </a:rPr>
              <a:t> company of the </a:t>
            </a:r>
            <a:r>
              <a:rPr lang="it-IT" dirty="0" err="1">
                <a:solidFill>
                  <a:schemeClr val="bg2">
                    <a:lumMod val="50000"/>
                  </a:schemeClr>
                </a:solidFill>
              </a:rPr>
              <a:t>same</a:t>
            </a:r>
            <a:r>
              <a:rPr lang="it-IT" dirty="0">
                <a:solidFill>
                  <a:schemeClr val="bg2">
                    <a:lumMod val="50000"/>
                  </a:schemeClr>
                </a:solidFill>
              </a:rPr>
              <a:t> </a:t>
            </a:r>
            <a:r>
              <a:rPr lang="it-IT" dirty="0" err="1">
                <a:solidFill>
                  <a:schemeClr val="bg2">
                    <a:lumMod val="50000"/>
                  </a:schemeClr>
                </a:solidFill>
              </a:rPr>
              <a:t>name</a:t>
            </a:r>
            <a:r>
              <a:rPr lang="it-IT" dirty="0">
                <a:solidFill>
                  <a:schemeClr val="bg2">
                    <a:lumMod val="50000"/>
                  </a:schemeClr>
                </a:solidFill>
              </a:rPr>
              <a:t> </a:t>
            </a:r>
            <a:r>
              <a:rPr lang="it-IT" dirty="0" err="1">
                <a:solidFill>
                  <a:schemeClr val="bg2">
                    <a:lumMod val="50000"/>
                  </a:schemeClr>
                </a:solidFill>
              </a:rPr>
              <a:t>Red</a:t>
            </a:r>
            <a:r>
              <a:rPr lang="it-IT" dirty="0">
                <a:solidFill>
                  <a:schemeClr val="bg2">
                    <a:lumMod val="50000"/>
                  </a:schemeClr>
                </a:solidFill>
              </a:rPr>
              <a:t> Bull </a:t>
            </a:r>
            <a:r>
              <a:rPr lang="it-IT" dirty="0" err="1">
                <a:solidFill>
                  <a:schemeClr val="bg2">
                    <a:lumMod val="50000"/>
                  </a:schemeClr>
                </a:solidFill>
              </a:rPr>
              <a:t>Ghmb</a:t>
            </a:r>
            <a:r>
              <a:rPr lang="it-IT" dirty="0">
                <a:solidFill>
                  <a:schemeClr val="bg2">
                    <a:lumMod val="50000"/>
                  </a:schemeClr>
                </a:solidFill>
              </a:rPr>
              <a:t> from </a:t>
            </a:r>
            <a:r>
              <a:rPr lang="it-IT" dirty="0" err="1">
                <a:solidFill>
                  <a:schemeClr val="bg2">
                    <a:lumMod val="50000"/>
                  </a:schemeClr>
                </a:solidFill>
              </a:rPr>
              <a:t>Salzburg</a:t>
            </a:r>
            <a:endParaRPr lang="it-IT" dirty="0">
              <a:solidFill>
                <a:schemeClr val="bg2">
                  <a:lumMod val="50000"/>
                </a:schemeClr>
              </a:solidFill>
            </a:endParaRPr>
          </a:p>
        </p:txBody>
      </p:sp>
      <p:pic>
        <p:nvPicPr>
          <p:cNvPr id="2097155" name="Immagine 2097154"/>
          <p:cNvPicPr>
            <a:picLocks/>
          </p:cNvPicPr>
          <p:nvPr/>
        </p:nvPicPr>
        <p:blipFill>
          <a:blip r:embed="rId2" cstate="print"/>
          <a:stretch>
            <a:fillRect/>
          </a:stretch>
        </p:blipFill>
        <p:spPr>
          <a:xfrm>
            <a:off x="2161309" y="2961409"/>
            <a:ext cx="5167959" cy="3366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olo 1048600"/>
          <p:cNvSpPr>
            <a:spLocks noGrp="1"/>
          </p:cNvSpPr>
          <p:nvPr>
            <p:ph type="title"/>
          </p:nvPr>
        </p:nvSpPr>
        <p:spPr>
          <a:xfrm>
            <a:off x="827925" y="0"/>
            <a:ext cx="7429499" cy="1478570"/>
          </a:xfrm>
        </p:spPr>
        <p:txBody>
          <a:bodyPr/>
          <a:lstStyle/>
          <a:p>
            <a:r>
              <a:rPr lang="en-US" altLang="it" dirty="0">
                <a:solidFill>
                  <a:srgbClr val="0000FF"/>
                </a:solidFill>
              </a:rPr>
              <a:t>The </a:t>
            </a:r>
            <a:r>
              <a:rPr lang="en-US" altLang="it" dirty="0" err="1">
                <a:solidFill>
                  <a:srgbClr val="0000FF"/>
                </a:solidFill>
              </a:rPr>
              <a:t>oreo</a:t>
            </a:r>
            <a:r>
              <a:rPr lang="en-US" altLang="it" dirty="0"/>
              <a:t> </a:t>
            </a:r>
            <a:endParaRPr lang="it-IT" dirty="0"/>
          </a:p>
        </p:txBody>
      </p:sp>
      <p:sp>
        <p:nvSpPr>
          <p:cNvPr id="1048602" name="Segnaposto contenuto 1048601"/>
          <p:cNvSpPr>
            <a:spLocks noGrp="1"/>
          </p:cNvSpPr>
          <p:nvPr>
            <p:ph idx="1"/>
          </p:nvPr>
        </p:nvSpPr>
        <p:spPr>
          <a:xfrm>
            <a:off x="628649" y="1477108"/>
            <a:ext cx="7886700" cy="4564918"/>
          </a:xfrm>
          <a:ln>
            <a:solidFill>
              <a:srgbClr val="98CC00"/>
            </a:solidFill>
            <a:prstDash val="sysDash"/>
          </a:ln>
        </p:spPr>
        <p:txBody>
          <a:bodyPr>
            <a:normAutofit/>
          </a:bodyPr>
          <a:lstStyle/>
          <a:p>
            <a:r>
              <a:rPr lang="en-US" altLang="it" dirty="0">
                <a:solidFill>
                  <a:srgbClr val="FFC000"/>
                </a:solidFill>
              </a:rPr>
              <a:t>Oreo is the commercial name of a famous biscuit created in the United States in </a:t>
            </a:r>
            <a:r>
              <a:rPr lang="en-US" altLang="it" dirty="0" smtClean="0">
                <a:solidFill>
                  <a:srgbClr val="FFC000"/>
                </a:solidFill>
              </a:rPr>
              <a:t>1912 . </a:t>
            </a:r>
            <a:r>
              <a:rPr lang="en-US" altLang="it" dirty="0">
                <a:solidFill>
                  <a:srgbClr val="FFC000"/>
                </a:solidFill>
              </a:rPr>
              <a:t>O</a:t>
            </a:r>
            <a:r>
              <a:rPr lang="en-US" altLang="it" dirty="0" smtClean="0">
                <a:solidFill>
                  <a:srgbClr val="FFC000"/>
                </a:solidFill>
              </a:rPr>
              <a:t>reo is </a:t>
            </a:r>
            <a:r>
              <a:rPr lang="en-US" altLang="it" dirty="0">
                <a:solidFill>
                  <a:srgbClr val="FFC000"/>
                </a:solidFill>
              </a:rPr>
              <a:t>an internationally renowned biscuit, produced and marketed by Mondelēz International through different companies.</a:t>
            </a:r>
            <a:endParaRPr lang="it-IT" dirty="0">
              <a:solidFill>
                <a:srgbClr val="FFC000"/>
              </a:solidFill>
            </a:endParaRPr>
          </a:p>
        </p:txBody>
      </p:sp>
      <p:pic>
        <p:nvPicPr>
          <p:cNvPr id="2097156" name="Immagine 2097155"/>
          <p:cNvPicPr>
            <a:picLocks/>
          </p:cNvPicPr>
          <p:nvPr/>
        </p:nvPicPr>
        <p:blipFill>
          <a:blip r:embed="rId2" cstate="print"/>
          <a:stretch>
            <a:fillRect/>
          </a:stretch>
        </p:blipFill>
        <p:spPr>
          <a:xfrm>
            <a:off x="1617785" y="3727939"/>
            <a:ext cx="5812459" cy="26306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olo 1048602"/>
          <p:cNvSpPr>
            <a:spLocks noGrp="1"/>
          </p:cNvSpPr>
          <p:nvPr>
            <p:ph type="title"/>
          </p:nvPr>
        </p:nvSpPr>
        <p:spPr>
          <a:xfrm>
            <a:off x="799789" y="0"/>
            <a:ext cx="7429499" cy="1478570"/>
          </a:xfrm>
        </p:spPr>
        <p:txBody>
          <a:bodyPr/>
          <a:lstStyle/>
          <a:p>
            <a:r>
              <a:rPr lang="en-US" altLang="it">
                <a:solidFill>
                  <a:srgbClr val="800000"/>
                </a:solidFill>
              </a:rPr>
              <a:t>Pantene shampoo</a:t>
            </a:r>
            <a:endParaRPr lang="it-IT">
              <a:solidFill>
                <a:srgbClr val="800000"/>
              </a:solidFill>
            </a:endParaRPr>
          </a:p>
        </p:txBody>
      </p:sp>
      <p:sp>
        <p:nvSpPr>
          <p:cNvPr id="1048604" name="Segnaposto contenuto 1048603"/>
          <p:cNvSpPr>
            <a:spLocks noGrp="1"/>
          </p:cNvSpPr>
          <p:nvPr>
            <p:ph idx="1"/>
          </p:nvPr>
        </p:nvSpPr>
        <p:spPr>
          <a:xfrm>
            <a:off x="771654" y="1419494"/>
            <a:ext cx="7429499" cy="3541714"/>
          </a:xfrm>
          <a:ln>
            <a:solidFill>
              <a:srgbClr val="FFFF00"/>
            </a:solidFill>
            <a:prstDash val="dash"/>
          </a:ln>
        </p:spPr>
        <p:txBody>
          <a:bodyPr/>
          <a:lstStyle/>
          <a:p>
            <a:r>
              <a:rPr lang="en-US" altLang="it" dirty="0">
                <a:solidFill>
                  <a:srgbClr val="D66565"/>
                </a:solidFill>
              </a:rPr>
              <a:t>Pantene is an English company headquartered in Switzerland.</a:t>
            </a:r>
            <a:endParaRPr lang="it-IT" dirty="0">
              <a:solidFill>
                <a:srgbClr val="D66565"/>
              </a:solidFill>
            </a:endParaRPr>
          </a:p>
        </p:txBody>
      </p:sp>
      <p:pic>
        <p:nvPicPr>
          <p:cNvPr id="2097157" name="Immagine 2097156"/>
          <p:cNvPicPr>
            <a:picLocks/>
          </p:cNvPicPr>
          <p:nvPr/>
        </p:nvPicPr>
        <p:blipFill>
          <a:blip r:embed="rId2" cstate="print"/>
          <a:stretch>
            <a:fillRect/>
          </a:stretch>
        </p:blipFill>
        <p:spPr>
          <a:xfrm>
            <a:off x="2138288" y="2546253"/>
            <a:ext cx="5064369" cy="40478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olo 1048604"/>
          <p:cNvSpPr>
            <a:spLocks noGrp="1"/>
          </p:cNvSpPr>
          <p:nvPr>
            <p:ph type="title"/>
          </p:nvPr>
        </p:nvSpPr>
        <p:spPr/>
        <p:txBody>
          <a:bodyPr/>
          <a:lstStyle/>
          <a:p>
            <a:r>
              <a:rPr lang="en-US" altLang="it" dirty="0"/>
              <a:t>Fruits </a:t>
            </a:r>
            <a:r>
              <a:rPr lang="en-US" altLang="it" dirty="0" smtClean="0"/>
              <a:t> vegetables spices nuts </a:t>
            </a:r>
            <a:endParaRPr lang="it-IT" dirty="0"/>
          </a:p>
        </p:txBody>
      </p:sp>
      <p:sp>
        <p:nvSpPr>
          <p:cNvPr id="1048606" name="Segnaposto contenuto 1048605"/>
          <p:cNvSpPr>
            <a:spLocks noGrp="1"/>
          </p:cNvSpPr>
          <p:nvPr>
            <p:ph idx="1"/>
          </p:nvPr>
        </p:nvSpPr>
        <p:spPr/>
        <p:txBody>
          <a:bodyPr>
            <a:normAutofit/>
          </a:bodyPr>
          <a:lstStyle/>
          <a:p>
            <a:r>
              <a:rPr lang="en-US" altLang="it" dirty="0"/>
              <a:t>They can grow very near or far away but they are in the </a:t>
            </a:r>
            <a:r>
              <a:rPr lang="en-US" altLang="it"/>
              <a:t>store </a:t>
            </a:r>
            <a:endParaRPr lang="en-US" altLang="it" smtClean="0"/>
          </a:p>
          <a:p>
            <a:pPr marL="0" indent="0">
              <a:buNone/>
            </a:pPr>
            <a:endParaRPr lang="en-US" altLang="it" dirty="0" smtClean="0"/>
          </a:p>
          <a:p>
            <a:r>
              <a:rPr lang="en-US" altLang="it" dirty="0" smtClean="0"/>
              <a:t>We can find every sort of fruit, vegetable, spice or herb from different country of the world in a supermarket</a:t>
            </a:r>
          </a:p>
          <a:p>
            <a:endParaRPr lang="en-US" altLang="it" dirty="0" smtClean="0"/>
          </a:p>
          <a:p>
            <a:endParaRPr lang="it-IT"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TM04033919[[fn=Circuito]]</Template>
  <TotalTime>92</TotalTime>
  <Words>467</Words>
  <Application>Microsoft Office PowerPoint</Application>
  <PresentationFormat>Presentazione su schermo (4:3)</PresentationFormat>
  <Paragraphs>40</Paragraphs>
  <Slides>14</Slides>
  <Notes>1</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Circuito</vt:lpstr>
      <vt:lpstr>what does a supermarket look like ? What are the most common products we buy? How are they packed?</vt:lpstr>
      <vt:lpstr>Here we have some examples of the most advertised products we find in a supermarket  </vt:lpstr>
      <vt:lpstr>Presentazione standard di PowerPoint</vt:lpstr>
      <vt:lpstr>The ringo biscuits</vt:lpstr>
      <vt:lpstr>Pasta Barilla </vt:lpstr>
      <vt:lpstr>RED BULL</vt:lpstr>
      <vt:lpstr>The oreo </vt:lpstr>
      <vt:lpstr>Pantene shampoo</vt:lpstr>
      <vt:lpstr>Fruits  vegetables spices nuts </vt:lpstr>
      <vt:lpstr>Pictures fruits and vegetables </vt:lpstr>
      <vt:lpstr>Plastic </vt:lpstr>
      <vt:lpstr>Presentazione standard di PowerPoint</vt:lpstr>
      <vt:lpstr>My advice for health</vt:lpstr>
      <vt:lpstr>What kind of diet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D'où viennent les produits des supermarchés</dc:title>
  <dc:creator>TRT-LX1</dc:creator>
  <cp:lastModifiedBy>Utente</cp:lastModifiedBy>
  <cp:revision>15</cp:revision>
  <dcterms:created xsi:type="dcterms:W3CDTF">2015-05-09T13:30:45Z</dcterms:created>
  <dcterms:modified xsi:type="dcterms:W3CDTF">2020-01-23T16:36:01Z</dcterms:modified>
</cp:coreProperties>
</file>