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6" r:id="rId3"/>
    <p:sldId id="257" r:id="rId4"/>
    <p:sldId id="259" r:id="rId5"/>
    <p:sldId id="262" r:id="rId6"/>
    <p:sldId id="258" r:id="rId7"/>
    <p:sldId id="260"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BF2BB4"/>
    <a:srgbClr val="0C7A19"/>
    <a:srgbClr val="CC99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789CF4-C3F6-45CE-BDE2-C7C741872E30}" type="datetimeFigureOut">
              <a:rPr lang="pl-PL" smtClean="0"/>
              <a:pPr/>
              <a:t>20.10.2019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0CC95D-376E-4223-829E-AAF447392308}"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2D2C431-215B-4529-9591-9FCF87595899}" type="datetimeFigureOut">
              <a:rPr lang="pl-PL" smtClean="0"/>
              <a:pPr/>
              <a:t>20.10.2019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371715C-B278-4357-AC0E-F357E74A1BA6}" type="slidenum">
              <a:rPr lang="pl-PL" smtClean="0"/>
              <a:pPr/>
              <a:t>‹#›</a:t>
            </a:fld>
            <a:endParaRPr lang="pl-PL"/>
          </a:p>
        </p:txBody>
      </p:sp>
    </p:spTree>
  </p:cSld>
  <p:clrMapOvr>
    <a:masterClrMapping/>
  </p:clrMapOvr>
  <p:transition spd="slow" advTm="84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2C431-215B-4529-9591-9FCF87595899}" type="datetimeFigureOut">
              <a:rPr lang="pl-PL" smtClean="0"/>
              <a:pPr/>
              <a:t>20.10.2019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1715C-B278-4357-AC0E-F357E74A1BA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8400">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file:///C:\Users\ASUS\Downloads\Say%20You%20Wont%20Let%20Go%20(Acoustic%20Guitar%20Karaoke)%20James%20Arthur.mp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428860" y="500042"/>
            <a:ext cx="5500726" cy="1446550"/>
          </a:xfrm>
          <a:prstGeom prst="rect">
            <a:avLst/>
          </a:prstGeom>
          <a:noFill/>
        </p:spPr>
        <p:txBody>
          <a:bodyPr wrap="square" rtlCol="0">
            <a:spAutoFit/>
          </a:bodyPr>
          <a:lstStyle/>
          <a:p>
            <a:r>
              <a:rPr lang="pl-PL" sz="8800" spc="600" dirty="0" smtClean="0">
                <a:effectLst>
                  <a:outerShdw blurRad="38100" dist="38100" dir="2700000" algn="tl">
                    <a:srgbClr val="000000">
                      <a:alpha val="43137"/>
                    </a:srgbClr>
                  </a:outerShdw>
                </a:effectLst>
                <a:latin typeface="Colonna MT" pitchFamily="82" charset="0"/>
              </a:rPr>
              <a:t>HELLO!</a:t>
            </a:r>
            <a:endParaRPr lang="pl-PL" sz="8800" spc="600" dirty="0">
              <a:effectLst>
                <a:outerShdw blurRad="38100" dist="38100" dir="2700000" algn="tl">
                  <a:srgbClr val="000000">
                    <a:alpha val="43137"/>
                  </a:srgbClr>
                </a:outerShdw>
              </a:effectLst>
              <a:latin typeface="Colonna MT" pitchFamily="82" charset="0"/>
            </a:endParaRPr>
          </a:p>
        </p:txBody>
      </p:sp>
      <p:sp>
        <p:nvSpPr>
          <p:cNvPr id="3" name="pole tekstowe 2"/>
          <p:cNvSpPr txBox="1"/>
          <p:nvPr/>
        </p:nvSpPr>
        <p:spPr>
          <a:xfrm>
            <a:off x="642910" y="2214554"/>
            <a:ext cx="4643470" cy="1446550"/>
          </a:xfrm>
          <a:prstGeom prst="rect">
            <a:avLst/>
          </a:prstGeom>
          <a:noFill/>
        </p:spPr>
        <p:txBody>
          <a:bodyPr wrap="square" rtlCol="0">
            <a:spAutoFit/>
          </a:bodyPr>
          <a:lstStyle/>
          <a:p>
            <a:r>
              <a:rPr lang="en-US" sz="4400" dirty="0" smtClean="0">
                <a:solidFill>
                  <a:schemeClr val="accent2">
                    <a:lumMod val="50000"/>
                  </a:schemeClr>
                </a:solidFill>
                <a:effectLst>
                  <a:outerShdw blurRad="63500" dir="21540000" sx="161000" sy="161000" algn="tl" rotWithShape="0">
                    <a:schemeClr val="tx1">
                      <a:lumMod val="95000"/>
                      <a:alpha val="74000"/>
                    </a:schemeClr>
                  </a:outerShdw>
                </a:effectLst>
                <a:latin typeface="Franklin Gothic Demi Cond" pitchFamily="34" charset="0"/>
              </a:rPr>
              <a:t>I INVITE YOU ON PRESENTIATION</a:t>
            </a:r>
            <a:endParaRPr lang="pl-PL" sz="4400" dirty="0">
              <a:solidFill>
                <a:schemeClr val="accent2">
                  <a:lumMod val="50000"/>
                </a:schemeClr>
              </a:solidFill>
              <a:effectLst>
                <a:outerShdw blurRad="63500" dir="21540000" sx="161000" sy="161000" algn="tl" rotWithShape="0">
                  <a:schemeClr val="tx1">
                    <a:lumMod val="95000"/>
                    <a:alpha val="74000"/>
                  </a:schemeClr>
                </a:outerShdw>
              </a:effectLst>
              <a:latin typeface="Franklin Gothic Demi Cond" pitchFamily="34" charset="0"/>
            </a:endParaRPr>
          </a:p>
        </p:txBody>
      </p:sp>
      <p:sp>
        <p:nvSpPr>
          <p:cNvPr id="9" name="pole tekstowe 8"/>
          <p:cNvSpPr txBox="1"/>
          <p:nvPr/>
        </p:nvSpPr>
        <p:spPr>
          <a:xfrm>
            <a:off x="5572132" y="4572008"/>
            <a:ext cx="3143272" cy="707886"/>
          </a:xfrm>
          <a:prstGeom prst="rect">
            <a:avLst/>
          </a:prstGeom>
          <a:noFill/>
        </p:spPr>
        <p:txBody>
          <a:bodyPr wrap="square" rtlCol="0">
            <a:spAutoFit/>
          </a:bodyPr>
          <a:lstStyle/>
          <a:p>
            <a:r>
              <a:rPr lang="pl-PL" sz="4000" dirty="0" smtClean="0">
                <a:effectLst>
                  <a:outerShdw blurRad="38100" dist="38100" dir="2700000" algn="tl">
                    <a:srgbClr val="000000">
                      <a:alpha val="43137"/>
                    </a:srgbClr>
                  </a:outerShdw>
                </a:effectLst>
                <a:latin typeface="Script MT Bold" pitchFamily="66" charset="0"/>
              </a:rPr>
              <a:t>Nice </a:t>
            </a:r>
            <a:r>
              <a:rPr lang="pl-PL" sz="4000" dirty="0" err="1" smtClean="0">
                <a:effectLst>
                  <a:outerShdw blurRad="38100" dist="38100" dir="2700000" algn="tl">
                    <a:srgbClr val="000000">
                      <a:alpha val="43137"/>
                    </a:srgbClr>
                  </a:outerShdw>
                </a:effectLst>
                <a:latin typeface="Script MT Bold" pitchFamily="66" charset="0"/>
              </a:rPr>
              <a:t>watch</a:t>
            </a:r>
            <a:r>
              <a:rPr lang="pl-PL" sz="4000" dirty="0" smtClean="0">
                <a:effectLst>
                  <a:outerShdw blurRad="38100" dist="38100" dir="2700000" algn="tl">
                    <a:srgbClr val="000000">
                      <a:alpha val="43137"/>
                    </a:srgbClr>
                  </a:outerShdw>
                </a:effectLst>
                <a:latin typeface="Script MT Bold" pitchFamily="66" charset="0"/>
              </a:rPr>
              <a:t> </a:t>
            </a:r>
            <a:r>
              <a:rPr lang="pl-PL" sz="4000" dirty="0" smtClean="0">
                <a:effectLst>
                  <a:outerShdw blurRad="38100" dist="38100" dir="2700000" algn="tl">
                    <a:srgbClr val="000000">
                      <a:alpha val="43137"/>
                    </a:srgbClr>
                  </a:outerShdw>
                </a:effectLst>
                <a:latin typeface="Script MT Bold" pitchFamily="66" charset="0"/>
                <a:sym typeface="Wingdings" pitchFamily="2" charset="2"/>
              </a:rPr>
              <a:t></a:t>
            </a:r>
            <a:endParaRPr lang="pl-PL" sz="4000" dirty="0">
              <a:effectLst>
                <a:outerShdw blurRad="38100" dist="38100" dir="2700000" algn="tl">
                  <a:srgbClr val="000000">
                    <a:alpha val="43137"/>
                  </a:srgbClr>
                </a:outerShdw>
              </a:effectLst>
              <a:latin typeface="Script MT Bold" pitchFamily="66" charset="0"/>
            </a:endParaRPr>
          </a:p>
        </p:txBody>
      </p:sp>
      <p:pic>
        <p:nvPicPr>
          <p:cNvPr id="12" name="Say You Wont Let Go (Acoustic Guitar Karaoke) James Arthur.mp3">
            <a:hlinkClick r:id="" action="ppaction://media"/>
          </p:cNvPr>
          <p:cNvPicPr>
            <a:picLocks noRot="1" noChangeAspect="1"/>
          </p:cNvPicPr>
          <p:nvPr>
            <a:audioFile r:link="rId1"/>
          </p:nvPr>
        </p:nvPicPr>
        <p:blipFill>
          <a:blip r:embed="rId3">
            <a:lum bright="-5000" contrast="12000"/>
          </a:blip>
          <a:stretch>
            <a:fillRect/>
          </a:stretch>
        </p:blipFill>
        <p:spPr>
          <a:xfrm>
            <a:off x="1214414" y="4357694"/>
            <a:ext cx="571504" cy="571504"/>
          </a:xfrm>
          <a:prstGeom prst="rect">
            <a:avLst/>
          </a:prstGeom>
          <a:gradFill>
            <a:gsLst>
              <a:gs pos="0">
                <a:srgbClr val="FF3399"/>
              </a:gs>
              <a:gs pos="25000">
                <a:srgbClr val="FF6633"/>
              </a:gs>
              <a:gs pos="50000">
                <a:srgbClr val="FFFF00"/>
              </a:gs>
              <a:gs pos="75000">
                <a:srgbClr val="01A78F"/>
              </a:gs>
              <a:gs pos="100000">
                <a:srgbClr val="3366FF"/>
              </a:gs>
            </a:gsLst>
            <a:lin ang="16200000" scaled="0"/>
          </a:gradFill>
        </p:spPr>
      </p:pic>
    </p:spTree>
  </p:cSld>
  <p:clrMapOvr>
    <a:masterClrMapping/>
  </p:clrMapOvr>
  <p:transition spd="slow" advTm="84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1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714612" y="214290"/>
            <a:ext cx="4201984" cy="1015663"/>
          </a:xfrm>
          <a:prstGeom prst="rect">
            <a:avLst/>
          </a:prstGeom>
          <a:noFill/>
          <a:ln w="76200">
            <a:solidFill>
              <a:schemeClr val="accent2">
                <a:lumMod val="75000"/>
              </a:schemeClr>
            </a:solidFill>
          </a:ln>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pl-PL" sz="6000" b="1" cap="all" dirty="0" err="1" smtClean="0">
                <a:ln w="0"/>
                <a:solidFill>
                  <a:schemeClr val="accent1">
                    <a:lumMod val="75000"/>
                  </a:schemeClr>
                </a:solidFill>
                <a:effectLst>
                  <a:reflection blurRad="12700" stA="50000" endPos="50000" dist="5000" dir="5400000" sy="-100000" rotWithShape="0"/>
                </a:effectLst>
              </a:rPr>
              <a:t>Rainforest</a:t>
            </a:r>
            <a:endParaRPr lang="pl-PL" sz="6000" b="1" cap="all" dirty="0">
              <a:ln w="0"/>
              <a:solidFill>
                <a:schemeClr val="accent1">
                  <a:lumMod val="75000"/>
                </a:schemeClr>
              </a:solidFill>
              <a:effectLst>
                <a:reflection blurRad="12700" stA="50000" endPos="50000" dist="5000" dir="5400000" sy="-100000" rotWithShape="0"/>
              </a:effectLst>
            </a:endParaRPr>
          </a:p>
        </p:txBody>
      </p:sp>
      <p:pic>
        <p:nvPicPr>
          <p:cNvPr id="5" name="Obraz 4" descr="Laas.jpg">
            <a:hlinkClick r:id="" action="ppaction://noaction" highlightClick="1"/>
          </p:cNvPr>
          <p:cNvPicPr>
            <a:picLocks noChangeAspect="1"/>
          </p:cNvPicPr>
          <p:nvPr/>
        </p:nvPicPr>
        <p:blipFill>
          <a:blip r:embed="rId2"/>
          <a:stretch>
            <a:fillRect/>
          </a:stretch>
        </p:blipFill>
        <p:spPr>
          <a:xfrm>
            <a:off x="357158" y="1357298"/>
            <a:ext cx="5080035" cy="2786082"/>
          </a:xfrm>
          <a:prstGeom prst="roundRect">
            <a:avLst/>
          </a:prstGeom>
          <a:ln>
            <a:noFill/>
          </a:ln>
          <a:effectLst>
            <a:outerShdw blurRad="50800" dist="38100" dir="18900000" algn="bl" rotWithShape="0">
              <a:prstClr val="black">
                <a:alpha val="40000"/>
              </a:prstClr>
            </a:outerShdw>
          </a:effectLst>
        </p:spPr>
      </p:pic>
      <p:sp>
        <p:nvSpPr>
          <p:cNvPr id="6" name="pole tekstowe 5"/>
          <p:cNvSpPr txBox="1"/>
          <p:nvPr/>
        </p:nvSpPr>
        <p:spPr>
          <a:xfrm>
            <a:off x="0" y="4272677"/>
            <a:ext cx="8358246" cy="2585323"/>
          </a:xfrm>
          <a:prstGeom prst="rect">
            <a:avLst/>
          </a:prstGeom>
          <a:noFill/>
          <a:ln>
            <a:noFill/>
          </a:ln>
        </p:spPr>
        <p:txBody>
          <a:bodyPr wrap="square" rtlCol="0">
            <a:spAutoFit/>
          </a:bodyPr>
          <a:lstStyle/>
          <a:p>
            <a:r>
              <a:rPr lang="en-US" b="1" dirty="0">
                <a:latin typeface="Sitka Banner" pitchFamily="2" charset="0"/>
                <a:ea typeface="Microsoft Himalaya" pitchFamily="2" charset="0"/>
                <a:cs typeface="Microsoft Himalaya" pitchFamily="2" charset="0"/>
              </a:rPr>
              <a:t>Rainforests are the Earth's oldest living ecosystems.</a:t>
            </a:r>
            <a:r>
              <a:rPr lang="en-US" dirty="0">
                <a:latin typeface="Sitka Banner" pitchFamily="2" charset="0"/>
                <a:ea typeface="Microsoft Himalaya" pitchFamily="2" charset="0"/>
                <a:cs typeface="Microsoft Himalaya" pitchFamily="2" charset="0"/>
              </a:rPr>
              <a:t/>
            </a:r>
            <a:br>
              <a:rPr lang="en-US" dirty="0">
                <a:latin typeface="Sitka Banner" pitchFamily="2" charset="0"/>
                <a:ea typeface="Microsoft Himalaya" pitchFamily="2" charset="0"/>
                <a:cs typeface="Microsoft Himalaya" pitchFamily="2" charset="0"/>
              </a:rPr>
            </a:br>
            <a:r>
              <a:rPr lang="en-US" b="1" dirty="0">
                <a:latin typeface="Sitka Banner" pitchFamily="2" charset="0"/>
                <a:ea typeface="Microsoft Himalaya" pitchFamily="2" charset="0"/>
                <a:cs typeface="Microsoft Himalaya" pitchFamily="2" charset="0"/>
              </a:rPr>
              <a:t>They are so amazing and beautiful.</a:t>
            </a:r>
            <a:r>
              <a:rPr lang="en-US" dirty="0" smtClean="0">
                <a:latin typeface="Sitka Banner" pitchFamily="2" charset="0"/>
                <a:ea typeface="Microsoft Himalaya" pitchFamily="2" charset="0"/>
                <a:cs typeface="Microsoft Himalaya" pitchFamily="2" charset="0"/>
              </a:rPr>
              <a:t/>
            </a:r>
            <a:br>
              <a:rPr lang="en-US" dirty="0" smtClean="0">
                <a:latin typeface="Sitka Banner" pitchFamily="2" charset="0"/>
                <a:ea typeface="Microsoft Himalaya" pitchFamily="2" charset="0"/>
                <a:cs typeface="Microsoft Himalaya" pitchFamily="2" charset="0"/>
              </a:rPr>
            </a:br>
            <a:r>
              <a:rPr lang="en-US" dirty="0" smtClean="0">
                <a:latin typeface="Sitka Banner" pitchFamily="2" charset="0"/>
                <a:ea typeface="Microsoft Himalaya" pitchFamily="2" charset="0"/>
                <a:cs typeface="Microsoft Himalaya" pitchFamily="2" charset="0"/>
              </a:rPr>
              <a:t/>
            </a:r>
            <a:br>
              <a:rPr lang="en-US" dirty="0" smtClean="0">
                <a:latin typeface="Sitka Banner" pitchFamily="2" charset="0"/>
                <a:ea typeface="Microsoft Himalaya" pitchFamily="2" charset="0"/>
                <a:cs typeface="Microsoft Himalaya" pitchFamily="2" charset="0"/>
              </a:rPr>
            </a:br>
            <a:r>
              <a:rPr lang="en-US" dirty="0">
                <a:latin typeface="Sitka Banner" pitchFamily="2" charset="0"/>
                <a:ea typeface="Microsoft Himalaya" pitchFamily="2" charset="0"/>
                <a:cs typeface="Microsoft Himalaya" pitchFamily="2" charset="0"/>
              </a:rPr>
              <a:t>These incredible places cover only </a:t>
            </a:r>
            <a:r>
              <a:rPr lang="en-US" b="1" dirty="0">
                <a:latin typeface="Sitka Banner" pitchFamily="2" charset="0"/>
                <a:ea typeface="Microsoft Himalaya" pitchFamily="2" charset="0"/>
                <a:cs typeface="Microsoft Himalaya" pitchFamily="2" charset="0"/>
              </a:rPr>
              <a:t>6 %</a:t>
            </a:r>
            <a:r>
              <a:rPr lang="en-US" dirty="0">
                <a:latin typeface="Sitka Banner" pitchFamily="2" charset="0"/>
                <a:ea typeface="Microsoft Himalaya" pitchFamily="2" charset="0"/>
                <a:cs typeface="Microsoft Himalaya" pitchFamily="2" charset="0"/>
              </a:rPr>
              <a:t>of the Earth's surface but yet they contain </a:t>
            </a:r>
            <a:r>
              <a:rPr lang="en-US" b="1" dirty="0">
                <a:latin typeface="Sitka Banner" pitchFamily="2" charset="0"/>
                <a:ea typeface="Microsoft Himalaya" pitchFamily="2" charset="0"/>
                <a:cs typeface="Microsoft Himalaya" pitchFamily="2" charset="0"/>
              </a:rPr>
              <a:t>MORE THAN 1/2</a:t>
            </a:r>
            <a:r>
              <a:rPr lang="en-US" dirty="0">
                <a:latin typeface="Sitka Banner" pitchFamily="2" charset="0"/>
                <a:ea typeface="Microsoft Himalaya" pitchFamily="2" charset="0"/>
                <a:cs typeface="Microsoft Himalaya" pitchFamily="2" charset="0"/>
              </a:rPr>
              <a:t> of the world's plant and animal species!</a:t>
            </a:r>
            <a:r>
              <a:rPr lang="en-US" dirty="0" smtClean="0">
                <a:latin typeface="Sitka Banner" pitchFamily="2" charset="0"/>
                <a:ea typeface="Microsoft Himalaya" pitchFamily="2" charset="0"/>
                <a:cs typeface="Microsoft Himalaya" pitchFamily="2" charset="0"/>
              </a:rPr>
              <a:t/>
            </a:r>
            <a:br>
              <a:rPr lang="en-US" dirty="0" smtClean="0">
                <a:latin typeface="Sitka Banner" pitchFamily="2" charset="0"/>
                <a:ea typeface="Microsoft Himalaya" pitchFamily="2" charset="0"/>
                <a:cs typeface="Microsoft Himalaya" pitchFamily="2" charset="0"/>
              </a:rPr>
            </a:br>
            <a:r>
              <a:rPr lang="en-US" dirty="0" smtClean="0">
                <a:latin typeface="Sitka Banner" pitchFamily="2" charset="0"/>
                <a:ea typeface="Microsoft Himalaya" pitchFamily="2" charset="0"/>
                <a:cs typeface="Microsoft Himalaya" pitchFamily="2" charset="0"/>
              </a:rPr>
              <a:t/>
            </a:r>
            <a:br>
              <a:rPr lang="en-US" dirty="0" smtClean="0">
                <a:latin typeface="Sitka Banner" pitchFamily="2" charset="0"/>
                <a:ea typeface="Microsoft Himalaya" pitchFamily="2" charset="0"/>
                <a:cs typeface="Microsoft Himalaya" pitchFamily="2" charset="0"/>
              </a:rPr>
            </a:br>
            <a:r>
              <a:rPr lang="en-US" dirty="0">
                <a:latin typeface="Sitka Banner" pitchFamily="2" charset="0"/>
                <a:ea typeface="Microsoft Himalaya" pitchFamily="2" charset="0"/>
                <a:cs typeface="Microsoft Himalaya" pitchFamily="2" charset="0"/>
              </a:rPr>
              <a:t>A Rainforest can be described as a tall, dense jungle.  The reason it is called a </a:t>
            </a:r>
            <a:r>
              <a:rPr lang="en-US" b="1" dirty="0">
                <a:latin typeface="Sitka Banner" pitchFamily="2" charset="0"/>
                <a:ea typeface="Microsoft Himalaya" pitchFamily="2" charset="0"/>
                <a:cs typeface="Microsoft Himalaya" pitchFamily="2" charset="0"/>
              </a:rPr>
              <a:t>"rain"</a:t>
            </a:r>
            <a:r>
              <a:rPr lang="en-US" dirty="0">
                <a:latin typeface="Sitka Banner" pitchFamily="2" charset="0"/>
                <a:ea typeface="Microsoft Himalaya" pitchFamily="2" charset="0"/>
                <a:cs typeface="Microsoft Himalaya" pitchFamily="2" charset="0"/>
              </a:rPr>
              <a:t> forest is because of the high amount of rainfall it gets per year.  The climate of a rain forest is very hot and humid so the animals and plants that exist there must learn to adapt to this climate.</a:t>
            </a:r>
          </a:p>
        </p:txBody>
      </p:sp>
      <p:sp>
        <p:nvSpPr>
          <p:cNvPr id="7" name="pole tekstowe 6"/>
          <p:cNvSpPr txBox="1"/>
          <p:nvPr/>
        </p:nvSpPr>
        <p:spPr>
          <a:xfrm>
            <a:off x="5929322" y="1785926"/>
            <a:ext cx="2357454" cy="1477328"/>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latin typeface="Rockwell" pitchFamily="18" charset="0"/>
              </a:rPr>
              <a:t>As many as 30 million species of plants and animals live in tropical rainforests.</a:t>
            </a:r>
            <a:endParaRPr lang="pl-PL" dirty="0">
              <a:latin typeface="Rockwell" pitchFamily="18" charset="0"/>
            </a:endParaRPr>
          </a:p>
        </p:txBody>
      </p:sp>
    </p:spTree>
  </p:cSld>
  <p:clrMapOvr>
    <a:masterClrMapping/>
  </p:clrMapOvr>
  <p:transition spd="slow" advTm="84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143240" y="285729"/>
            <a:ext cx="3357586" cy="1015663"/>
          </a:xfrm>
          <a:prstGeom prst="rect">
            <a:avLst/>
          </a:prstGeom>
          <a:noFill/>
          <a:ln w="76200">
            <a:prstDash val="lgDashDot"/>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6000" spc="300" dirty="0" smtClean="0">
                <a:solidFill>
                  <a:srgbClr val="C00000"/>
                </a:solidFill>
                <a:effectLst>
                  <a:outerShdw blurRad="38100" dist="38100" dir="2700000" algn="tl">
                    <a:srgbClr val="000000">
                      <a:alpha val="43137"/>
                    </a:srgbClr>
                  </a:outerShdw>
                </a:effectLst>
                <a:latin typeface="Impact" pitchFamily="34" charset="0"/>
              </a:rPr>
              <a:t> ANIMALS</a:t>
            </a:r>
            <a:endParaRPr lang="pl-PL" sz="6000" spc="300" dirty="0">
              <a:solidFill>
                <a:srgbClr val="C00000"/>
              </a:solidFill>
              <a:effectLst>
                <a:outerShdw blurRad="38100" dist="38100" dir="2700000" algn="tl">
                  <a:srgbClr val="000000">
                    <a:alpha val="43137"/>
                  </a:srgbClr>
                </a:outerShdw>
              </a:effectLst>
              <a:latin typeface="Impact" pitchFamily="34" charset="0"/>
            </a:endParaRPr>
          </a:p>
        </p:txBody>
      </p:sp>
      <p:sp>
        <p:nvSpPr>
          <p:cNvPr id="3" name="pole tekstowe 2"/>
          <p:cNvSpPr txBox="1"/>
          <p:nvPr/>
        </p:nvSpPr>
        <p:spPr>
          <a:xfrm>
            <a:off x="428596" y="4357694"/>
            <a:ext cx="4786346" cy="2308324"/>
          </a:xfrm>
          <a:prstGeom prst="rect">
            <a:avLst/>
          </a:prstGeom>
          <a:noFill/>
        </p:spPr>
        <p:txBody>
          <a:bodyPr wrap="square" rtlCol="0">
            <a:spAutoFit/>
          </a:bodyPr>
          <a:lstStyle/>
          <a:p>
            <a:r>
              <a:rPr lang="en-US" b="1" dirty="0">
                <a:latin typeface="Century Gothic" pitchFamily="34" charset="0"/>
              </a:rPr>
              <a:t>Rainforests</a:t>
            </a:r>
            <a:r>
              <a:rPr lang="en-US" dirty="0">
                <a:latin typeface="Century Gothic" pitchFamily="34" charset="0"/>
              </a:rPr>
              <a:t> have an abundance of plants and </a:t>
            </a:r>
            <a:r>
              <a:rPr lang="en-US" b="1" dirty="0">
                <a:latin typeface="Century Gothic" pitchFamily="34" charset="0"/>
              </a:rPr>
              <a:t>animals</a:t>
            </a:r>
            <a:r>
              <a:rPr lang="en-US" dirty="0">
                <a:latin typeface="Century Gothic" pitchFamily="34" charset="0"/>
              </a:rPr>
              <a:t> for the following reasons: Climate: because </a:t>
            </a:r>
            <a:r>
              <a:rPr lang="en-US" b="1" dirty="0">
                <a:latin typeface="Century Gothic" pitchFamily="34" charset="0"/>
              </a:rPr>
              <a:t>rainforests</a:t>
            </a:r>
            <a:r>
              <a:rPr lang="en-US" dirty="0">
                <a:latin typeface="Century Gothic" pitchFamily="34" charset="0"/>
              </a:rPr>
              <a:t> are located in tropical regions, they receive a lot of sunlight. ... Since there is a lot of sunlight, there is a lot of energy in the </a:t>
            </a:r>
            <a:r>
              <a:rPr lang="en-US" b="1" dirty="0">
                <a:latin typeface="Century Gothic" pitchFamily="34" charset="0"/>
              </a:rPr>
              <a:t>rainforest</a:t>
            </a:r>
            <a:r>
              <a:rPr lang="en-US" dirty="0">
                <a:latin typeface="Century Gothic" pitchFamily="34" charset="0"/>
              </a:rPr>
              <a:t>. This energy is stored in plant vegetation, which is eaten by </a:t>
            </a:r>
            <a:r>
              <a:rPr lang="en-US" b="1" dirty="0">
                <a:latin typeface="Century Gothic" pitchFamily="34" charset="0"/>
              </a:rPr>
              <a:t>animals</a:t>
            </a:r>
            <a:r>
              <a:rPr lang="en-US" dirty="0">
                <a:latin typeface="Century Gothic" pitchFamily="34" charset="0"/>
              </a:rPr>
              <a:t>.</a:t>
            </a:r>
            <a:endParaRPr lang="pl-PL" dirty="0">
              <a:latin typeface="Century Gothic" pitchFamily="34" charset="0"/>
            </a:endParaRPr>
          </a:p>
        </p:txBody>
      </p:sp>
      <p:pic>
        <p:nvPicPr>
          <p:cNvPr id="4" name="Obraz 3" descr="ANIMALS.png"/>
          <p:cNvPicPr>
            <a:picLocks noChangeAspect="1"/>
          </p:cNvPicPr>
          <p:nvPr/>
        </p:nvPicPr>
        <p:blipFill>
          <a:blip r:embed="rId2"/>
          <a:stretch>
            <a:fillRect/>
          </a:stretch>
        </p:blipFill>
        <p:spPr>
          <a:xfrm>
            <a:off x="500034" y="1428736"/>
            <a:ext cx="4429156" cy="3000396"/>
          </a:xfrm>
          <a:prstGeom prst="rect">
            <a:avLst/>
          </a:prstGeom>
        </p:spPr>
      </p:pic>
      <p:sp>
        <p:nvSpPr>
          <p:cNvPr id="6" name="pole tekstowe 5"/>
          <p:cNvSpPr txBox="1"/>
          <p:nvPr/>
        </p:nvSpPr>
        <p:spPr>
          <a:xfrm>
            <a:off x="5715008" y="1857364"/>
            <a:ext cx="500066" cy="369332"/>
          </a:xfrm>
          <a:prstGeom prst="rect">
            <a:avLst/>
          </a:prstGeom>
          <a:noFill/>
        </p:spPr>
        <p:txBody>
          <a:bodyPr wrap="square" rtlCol="0">
            <a:spAutoFit/>
          </a:bodyPr>
          <a:lstStyle/>
          <a:p>
            <a:endParaRPr lang="pl-PL" dirty="0"/>
          </a:p>
        </p:txBody>
      </p:sp>
      <p:sp>
        <p:nvSpPr>
          <p:cNvPr id="7" name="pole tekstowe 6"/>
          <p:cNvSpPr txBox="1"/>
          <p:nvPr/>
        </p:nvSpPr>
        <p:spPr>
          <a:xfrm>
            <a:off x="5214942" y="1428736"/>
            <a:ext cx="2071702" cy="307776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fontAlgn="base"/>
            <a:r>
              <a:rPr lang="pl-PL" b="1" cap="all" dirty="0" err="1" smtClean="0">
                <a:solidFill>
                  <a:schemeClr val="accent6">
                    <a:lumMod val="50000"/>
                  </a:schemeClr>
                </a:solidFill>
                <a:latin typeface="Gill Sans MT Condensed" pitchFamily="34" charset="-18"/>
              </a:rPr>
              <a:t>Mammals</a:t>
            </a:r>
            <a:endParaRPr lang="pl-PL" b="1" cap="all" dirty="0">
              <a:solidFill>
                <a:schemeClr val="accent6">
                  <a:lumMod val="50000"/>
                </a:schemeClr>
              </a:solidFill>
              <a:latin typeface="Gill Sans MT Condensed" pitchFamily="34" charset="-18"/>
            </a:endParaRPr>
          </a:p>
          <a:p>
            <a:pPr fontAlgn="base">
              <a:buFont typeface="Arial" pitchFamily="34" charset="0"/>
              <a:buChar char="•"/>
            </a:pPr>
            <a:r>
              <a:rPr lang="pl-PL" sz="1600" dirty="0" smtClean="0">
                <a:solidFill>
                  <a:schemeClr val="bg1"/>
                </a:solidFill>
                <a:latin typeface="Gill Sans MT Condensed" pitchFamily="34" charset="-18"/>
              </a:rPr>
              <a:t>Bengal </a:t>
            </a:r>
            <a:r>
              <a:rPr lang="pl-PL" sz="1600" dirty="0" err="1">
                <a:solidFill>
                  <a:schemeClr val="bg1"/>
                </a:solidFill>
                <a:latin typeface="Gill Sans MT Condensed" pitchFamily="34" charset="-18"/>
              </a:rPr>
              <a:t>Tiger</a:t>
            </a:r>
            <a:endParaRPr lang="pl-PL" sz="1600" dirty="0">
              <a:solidFill>
                <a:schemeClr val="bg1"/>
              </a:solidFill>
              <a:latin typeface="Gill Sans MT Condensed" pitchFamily="34" charset="-18"/>
            </a:endParaRPr>
          </a:p>
          <a:p>
            <a:pPr fontAlgn="base">
              <a:buFont typeface="Arial" pitchFamily="34" charset="0"/>
              <a:buChar char="•"/>
            </a:pPr>
            <a:r>
              <a:rPr lang="pl-PL" sz="1600" dirty="0" err="1">
                <a:solidFill>
                  <a:schemeClr val="bg1"/>
                </a:solidFill>
                <a:latin typeface="Gill Sans MT Condensed" pitchFamily="34" charset="-18"/>
              </a:rPr>
              <a:t>Capybara</a:t>
            </a:r>
            <a:endParaRPr lang="pl-PL" sz="1600" dirty="0">
              <a:solidFill>
                <a:schemeClr val="bg1"/>
              </a:solidFill>
              <a:latin typeface="Gill Sans MT Condensed" pitchFamily="34" charset="-18"/>
            </a:endParaRPr>
          </a:p>
          <a:p>
            <a:pPr fontAlgn="base">
              <a:buFont typeface="Arial" pitchFamily="34" charset="0"/>
              <a:buChar char="•"/>
            </a:pPr>
            <a:r>
              <a:rPr lang="pl-PL" sz="1600" dirty="0" err="1">
                <a:solidFill>
                  <a:schemeClr val="bg1"/>
                </a:solidFill>
                <a:latin typeface="Gill Sans MT Condensed" pitchFamily="34" charset="-18"/>
              </a:rPr>
              <a:t>Common</a:t>
            </a:r>
            <a:r>
              <a:rPr lang="pl-PL" sz="1600" dirty="0">
                <a:solidFill>
                  <a:schemeClr val="bg1"/>
                </a:solidFill>
                <a:latin typeface="Gill Sans MT Condensed" pitchFamily="34" charset="-18"/>
              </a:rPr>
              <a:t> </a:t>
            </a:r>
            <a:r>
              <a:rPr lang="pl-PL" sz="1600" dirty="0" err="1">
                <a:solidFill>
                  <a:schemeClr val="bg1"/>
                </a:solidFill>
                <a:latin typeface="Gill Sans MT Condensed" pitchFamily="34" charset="-18"/>
              </a:rPr>
              <a:t>Chimpanzee</a:t>
            </a:r>
            <a:endParaRPr lang="pl-PL" sz="1600" dirty="0">
              <a:solidFill>
                <a:schemeClr val="bg1"/>
              </a:solidFill>
              <a:latin typeface="Gill Sans MT Condensed" pitchFamily="34" charset="-18"/>
            </a:endParaRPr>
          </a:p>
          <a:p>
            <a:pPr fontAlgn="base">
              <a:buFont typeface="Arial" pitchFamily="34" charset="0"/>
              <a:buChar char="•"/>
            </a:pPr>
            <a:r>
              <a:rPr lang="pl-PL" sz="1600" dirty="0">
                <a:solidFill>
                  <a:schemeClr val="bg1"/>
                </a:solidFill>
                <a:latin typeface="Gill Sans MT Condensed" pitchFamily="34" charset="-18"/>
              </a:rPr>
              <a:t>Western </a:t>
            </a:r>
            <a:r>
              <a:rPr lang="pl-PL" sz="1600" dirty="0" err="1">
                <a:solidFill>
                  <a:schemeClr val="bg1"/>
                </a:solidFill>
                <a:latin typeface="Gill Sans MT Condensed" pitchFamily="34" charset="-18"/>
              </a:rPr>
              <a:t>Gorilla</a:t>
            </a:r>
            <a:endParaRPr lang="pl-PL" sz="1600" dirty="0">
              <a:solidFill>
                <a:schemeClr val="bg1"/>
              </a:solidFill>
              <a:latin typeface="Gill Sans MT Condensed" pitchFamily="34" charset="-18"/>
            </a:endParaRPr>
          </a:p>
          <a:p>
            <a:pPr fontAlgn="base">
              <a:buFont typeface="Arial" pitchFamily="34" charset="0"/>
              <a:buChar char="•"/>
            </a:pPr>
            <a:r>
              <a:rPr lang="pl-PL" sz="1600" dirty="0">
                <a:solidFill>
                  <a:schemeClr val="bg1"/>
                </a:solidFill>
                <a:latin typeface="Gill Sans MT Condensed" pitchFamily="34" charset="-18"/>
              </a:rPr>
              <a:t>Jaguar</a:t>
            </a:r>
          </a:p>
          <a:p>
            <a:pPr fontAlgn="base">
              <a:buFont typeface="Arial" pitchFamily="34" charset="0"/>
              <a:buChar char="•"/>
            </a:pPr>
            <a:r>
              <a:rPr lang="pl-PL" sz="1600" dirty="0">
                <a:solidFill>
                  <a:schemeClr val="bg1"/>
                </a:solidFill>
                <a:latin typeface="Gill Sans MT Condensed" pitchFamily="34" charset="-18"/>
              </a:rPr>
              <a:t>Lar Gibbon</a:t>
            </a:r>
          </a:p>
          <a:p>
            <a:pPr fontAlgn="base">
              <a:buFont typeface="Arial" pitchFamily="34" charset="0"/>
              <a:buChar char="•"/>
            </a:pPr>
            <a:r>
              <a:rPr lang="pl-PL" sz="1600" dirty="0">
                <a:solidFill>
                  <a:schemeClr val="bg1"/>
                </a:solidFill>
                <a:latin typeface="Gill Sans MT Condensed" pitchFamily="34" charset="-18"/>
              </a:rPr>
              <a:t>Lemur</a:t>
            </a:r>
          </a:p>
          <a:p>
            <a:pPr fontAlgn="base">
              <a:buFont typeface="Arial" pitchFamily="34" charset="0"/>
              <a:buChar char="•"/>
            </a:pPr>
            <a:r>
              <a:rPr lang="pl-PL" sz="1600" dirty="0">
                <a:solidFill>
                  <a:schemeClr val="bg1"/>
                </a:solidFill>
                <a:latin typeface="Gill Sans MT Condensed" pitchFamily="34" charset="-18"/>
              </a:rPr>
              <a:t>Okapi</a:t>
            </a:r>
          </a:p>
          <a:p>
            <a:pPr fontAlgn="base">
              <a:buFont typeface="Arial" pitchFamily="34" charset="0"/>
              <a:buChar char="•"/>
            </a:pPr>
            <a:r>
              <a:rPr lang="pl-PL" sz="1600" dirty="0" err="1">
                <a:solidFill>
                  <a:schemeClr val="bg1"/>
                </a:solidFill>
                <a:latin typeface="Gill Sans MT Condensed" pitchFamily="34" charset="-18"/>
              </a:rPr>
              <a:t>Sumatran</a:t>
            </a:r>
            <a:r>
              <a:rPr lang="pl-PL" sz="1600" dirty="0">
                <a:solidFill>
                  <a:schemeClr val="bg1"/>
                </a:solidFill>
                <a:latin typeface="Gill Sans MT Condensed" pitchFamily="34" charset="-18"/>
              </a:rPr>
              <a:t> Orangutan</a:t>
            </a:r>
          </a:p>
          <a:p>
            <a:pPr fontAlgn="base">
              <a:buFont typeface="Arial" pitchFamily="34" charset="0"/>
              <a:buChar char="•"/>
            </a:pPr>
            <a:r>
              <a:rPr lang="pl-PL" sz="1600" dirty="0">
                <a:solidFill>
                  <a:schemeClr val="bg1"/>
                </a:solidFill>
                <a:latin typeface="Gill Sans MT Condensed" pitchFamily="34" charset="-18"/>
              </a:rPr>
              <a:t>Siamang</a:t>
            </a:r>
          </a:p>
          <a:p>
            <a:pPr fontAlgn="base">
              <a:buFont typeface="Arial" pitchFamily="34" charset="0"/>
              <a:buChar char="•"/>
            </a:pPr>
            <a:r>
              <a:rPr lang="pl-PL" sz="1600" dirty="0" err="1">
                <a:solidFill>
                  <a:schemeClr val="bg1"/>
                </a:solidFill>
                <a:latin typeface="Gill Sans MT Condensed" pitchFamily="34" charset="-18"/>
              </a:rPr>
              <a:t>Black-Handed</a:t>
            </a:r>
            <a:r>
              <a:rPr lang="pl-PL" sz="1600" dirty="0">
                <a:solidFill>
                  <a:schemeClr val="bg1"/>
                </a:solidFill>
                <a:latin typeface="Gill Sans MT Condensed" pitchFamily="34" charset="-18"/>
              </a:rPr>
              <a:t> </a:t>
            </a:r>
            <a:r>
              <a:rPr lang="pl-PL" sz="1600" dirty="0" err="1">
                <a:solidFill>
                  <a:schemeClr val="bg1"/>
                </a:solidFill>
                <a:latin typeface="Gill Sans MT Condensed" pitchFamily="34" charset="-18"/>
              </a:rPr>
              <a:t>Spider</a:t>
            </a:r>
            <a:r>
              <a:rPr lang="pl-PL" sz="1600" dirty="0">
                <a:solidFill>
                  <a:schemeClr val="bg1"/>
                </a:solidFill>
                <a:latin typeface="Gill Sans MT Condensed" pitchFamily="34" charset="-18"/>
              </a:rPr>
              <a:t> </a:t>
            </a:r>
            <a:r>
              <a:rPr lang="pl-PL" sz="1600" dirty="0" err="1" smtClean="0">
                <a:solidFill>
                  <a:schemeClr val="bg1"/>
                </a:solidFill>
                <a:latin typeface="Gill Sans MT Condensed" pitchFamily="34" charset="-18"/>
              </a:rPr>
              <a:t>Monkey</a:t>
            </a:r>
            <a:endParaRPr lang="pl-PL" sz="1600" dirty="0">
              <a:solidFill>
                <a:schemeClr val="bg1"/>
              </a:solidFill>
              <a:latin typeface="Gill Sans MT Condensed" pitchFamily="34" charset="-18"/>
            </a:endParaRPr>
          </a:p>
        </p:txBody>
      </p:sp>
      <p:sp>
        <p:nvSpPr>
          <p:cNvPr id="8" name="pole tekstowe 7"/>
          <p:cNvSpPr txBox="1"/>
          <p:nvPr/>
        </p:nvSpPr>
        <p:spPr>
          <a:xfrm>
            <a:off x="7500958" y="1500174"/>
            <a:ext cx="1500198" cy="209288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pl-PL" b="1" dirty="0" smtClean="0">
                <a:solidFill>
                  <a:schemeClr val="accent6">
                    <a:lumMod val="50000"/>
                  </a:schemeClr>
                </a:solidFill>
                <a:latin typeface="Gill Sans MT Condensed" pitchFamily="34" charset="-18"/>
              </a:rPr>
              <a:t>BIRDS</a:t>
            </a:r>
          </a:p>
          <a:p>
            <a:pPr>
              <a:buFont typeface="Arial" pitchFamily="34" charset="0"/>
              <a:buChar char="•"/>
            </a:pPr>
            <a:r>
              <a:rPr lang="pl-PL" sz="1600" dirty="0" smtClean="0">
                <a:latin typeface="Gill Sans MT Condensed" pitchFamily="34" charset="-18"/>
              </a:rPr>
              <a:t>Great </a:t>
            </a:r>
            <a:r>
              <a:rPr lang="pl-PL" sz="1600" dirty="0" err="1" smtClean="0">
                <a:latin typeface="Gill Sans MT Condensed" pitchFamily="34" charset="-18"/>
              </a:rPr>
              <a:t>Hornbill</a:t>
            </a:r>
            <a:endParaRPr lang="pl-PL" sz="1600" dirty="0" smtClean="0">
              <a:latin typeface="Gill Sans MT Condensed" pitchFamily="34" charset="-18"/>
            </a:endParaRPr>
          </a:p>
          <a:p>
            <a:pPr>
              <a:buFont typeface="Arial" pitchFamily="34" charset="0"/>
              <a:buChar char="•"/>
            </a:pPr>
            <a:r>
              <a:rPr lang="pl-PL" sz="1600" dirty="0" err="1" smtClean="0">
                <a:latin typeface="Gill Sans MT Condensed" pitchFamily="34" charset="-18"/>
              </a:rPr>
              <a:t>Harpy</a:t>
            </a:r>
            <a:r>
              <a:rPr lang="pl-PL" sz="1600" dirty="0" smtClean="0">
                <a:latin typeface="Gill Sans MT Condensed" pitchFamily="34" charset="-18"/>
              </a:rPr>
              <a:t> </a:t>
            </a:r>
            <a:r>
              <a:rPr lang="pl-PL" sz="1600" dirty="0" err="1" smtClean="0">
                <a:latin typeface="Gill Sans MT Condensed" pitchFamily="34" charset="-18"/>
              </a:rPr>
              <a:t>Eagle</a:t>
            </a:r>
            <a:endParaRPr lang="pl-PL" sz="1600" dirty="0" smtClean="0">
              <a:latin typeface="Gill Sans MT Condensed" pitchFamily="34" charset="-18"/>
            </a:endParaRPr>
          </a:p>
          <a:p>
            <a:pPr>
              <a:buFont typeface="Arial" pitchFamily="34" charset="0"/>
              <a:buChar char="•"/>
            </a:pPr>
            <a:r>
              <a:rPr lang="pl-PL" sz="1600" dirty="0" err="1" smtClean="0">
                <a:latin typeface="Gill Sans MT Condensed" pitchFamily="34" charset="-18"/>
              </a:rPr>
              <a:t>Hoatzin</a:t>
            </a:r>
            <a:endParaRPr lang="pl-PL" sz="1600" dirty="0" smtClean="0">
              <a:latin typeface="Gill Sans MT Condensed" pitchFamily="34" charset="-18"/>
            </a:endParaRPr>
          </a:p>
          <a:p>
            <a:pPr>
              <a:buFont typeface="Arial" pitchFamily="34" charset="0"/>
              <a:buChar char="•"/>
            </a:pPr>
            <a:r>
              <a:rPr lang="pl-PL" sz="1600" dirty="0" err="1" smtClean="0">
                <a:latin typeface="Gill Sans MT Condensed" pitchFamily="34" charset="-18"/>
              </a:rPr>
              <a:t>Resplendent</a:t>
            </a:r>
            <a:r>
              <a:rPr lang="pl-PL" sz="1600" dirty="0" smtClean="0">
                <a:latin typeface="Gill Sans MT Condensed" pitchFamily="34" charset="-18"/>
              </a:rPr>
              <a:t> Quetzal</a:t>
            </a:r>
          </a:p>
          <a:p>
            <a:pPr>
              <a:buFont typeface="Arial" pitchFamily="34" charset="0"/>
              <a:buChar char="•"/>
            </a:pPr>
            <a:r>
              <a:rPr lang="pl-PL" sz="1600" dirty="0" err="1" smtClean="0">
                <a:latin typeface="Gill Sans MT Condensed" pitchFamily="34" charset="-18"/>
              </a:rPr>
              <a:t>Scarlet</a:t>
            </a:r>
            <a:r>
              <a:rPr lang="pl-PL" sz="1600" dirty="0" smtClean="0">
                <a:latin typeface="Gill Sans MT Condensed" pitchFamily="34" charset="-18"/>
              </a:rPr>
              <a:t> </a:t>
            </a:r>
            <a:r>
              <a:rPr lang="pl-PL" sz="1600" dirty="0" err="1" smtClean="0">
                <a:latin typeface="Gill Sans MT Condensed" pitchFamily="34" charset="-18"/>
              </a:rPr>
              <a:t>Macaw</a:t>
            </a:r>
            <a:endParaRPr lang="pl-PL" sz="1600" dirty="0" smtClean="0">
              <a:latin typeface="Gill Sans MT Condensed" pitchFamily="34" charset="-18"/>
            </a:endParaRPr>
          </a:p>
          <a:p>
            <a:pPr>
              <a:buFont typeface="Arial" pitchFamily="34" charset="0"/>
              <a:buChar char="•"/>
            </a:pPr>
            <a:r>
              <a:rPr lang="pl-PL" sz="1600" dirty="0" smtClean="0">
                <a:latin typeface="Gill Sans MT Condensed" pitchFamily="34" charset="-18"/>
              </a:rPr>
              <a:t>Southern </a:t>
            </a:r>
            <a:r>
              <a:rPr lang="pl-PL" sz="1600" dirty="0" err="1" smtClean="0">
                <a:latin typeface="Gill Sans MT Condensed" pitchFamily="34" charset="-18"/>
              </a:rPr>
              <a:t>Cassowary</a:t>
            </a:r>
            <a:endParaRPr lang="pl-PL" sz="1600" dirty="0" smtClean="0">
              <a:latin typeface="Gill Sans MT Condensed" pitchFamily="34" charset="-18"/>
            </a:endParaRPr>
          </a:p>
          <a:p>
            <a:pPr>
              <a:buFont typeface="Arial" pitchFamily="34" charset="0"/>
              <a:buChar char="•"/>
            </a:pPr>
            <a:r>
              <a:rPr lang="pl-PL" sz="1600" dirty="0" err="1" smtClean="0">
                <a:latin typeface="Gill Sans MT Condensed" pitchFamily="34" charset="-18"/>
              </a:rPr>
              <a:t>Toco</a:t>
            </a:r>
            <a:r>
              <a:rPr lang="pl-PL" sz="1600" dirty="0" smtClean="0">
                <a:latin typeface="Gill Sans MT Condensed" pitchFamily="34" charset="-18"/>
              </a:rPr>
              <a:t> </a:t>
            </a:r>
            <a:r>
              <a:rPr lang="pl-PL" sz="1600" dirty="0" err="1" smtClean="0">
                <a:latin typeface="Gill Sans MT Condensed" pitchFamily="34" charset="-18"/>
              </a:rPr>
              <a:t>Toucan</a:t>
            </a:r>
            <a:endParaRPr lang="pl-PL" sz="1600" dirty="0">
              <a:latin typeface="Gill Sans MT Condensed" pitchFamily="34" charset="-18"/>
            </a:endParaRPr>
          </a:p>
        </p:txBody>
      </p:sp>
      <p:sp>
        <p:nvSpPr>
          <p:cNvPr id="9" name="pole tekstowe 8"/>
          <p:cNvSpPr txBox="1"/>
          <p:nvPr/>
        </p:nvSpPr>
        <p:spPr>
          <a:xfrm>
            <a:off x="7643834" y="3786190"/>
            <a:ext cx="1357322" cy="184665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fontAlgn="base"/>
            <a:r>
              <a:rPr lang="pl-PL" b="1" dirty="0" smtClean="0">
                <a:solidFill>
                  <a:schemeClr val="accent6">
                    <a:lumMod val="50000"/>
                  </a:schemeClr>
                </a:solidFill>
                <a:latin typeface="Gill Sans MT Condensed" pitchFamily="34" charset="-18"/>
              </a:rPr>
              <a:t>REPTILE</a:t>
            </a:r>
          </a:p>
          <a:p>
            <a:pPr fontAlgn="base">
              <a:buFont typeface="Arial" pitchFamily="34" charset="0"/>
              <a:buChar char="•"/>
            </a:pPr>
            <a:r>
              <a:rPr lang="pl-PL" sz="1600" dirty="0" smtClean="0">
                <a:latin typeface="Gill Sans MT Condensed" pitchFamily="34" charset="-18"/>
              </a:rPr>
              <a:t>Anaconda</a:t>
            </a:r>
            <a:endParaRPr lang="pl-PL" sz="1600" dirty="0">
              <a:latin typeface="Gill Sans MT Condensed" pitchFamily="34" charset="-18"/>
            </a:endParaRPr>
          </a:p>
          <a:p>
            <a:pPr fontAlgn="base">
              <a:buFont typeface="Arial" pitchFamily="34" charset="0"/>
              <a:buChar char="•"/>
            </a:pPr>
            <a:r>
              <a:rPr lang="pl-PL" sz="1600" dirty="0">
                <a:latin typeface="Gill Sans MT Condensed" pitchFamily="34" charset="-18"/>
              </a:rPr>
              <a:t>Black </a:t>
            </a:r>
            <a:r>
              <a:rPr lang="pl-PL" sz="1600" dirty="0" err="1">
                <a:latin typeface="Gill Sans MT Condensed" pitchFamily="34" charset="-18"/>
              </a:rPr>
              <a:t>Caiman</a:t>
            </a:r>
            <a:endParaRPr lang="pl-PL" sz="1600" dirty="0">
              <a:latin typeface="Gill Sans MT Condensed" pitchFamily="34" charset="-18"/>
            </a:endParaRPr>
          </a:p>
          <a:p>
            <a:pPr fontAlgn="base">
              <a:buFont typeface="Arial" pitchFamily="34" charset="0"/>
              <a:buChar char="•"/>
            </a:pPr>
            <a:r>
              <a:rPr lang="pl-PL" sz="1600" dirty="0">
                <a:latin typeface="Gill Sans MT Condensed" pitchFamily="34" charset="-18"/>
              </a:rPr>
              <a:t>Boa </a:t>
            </a:r>
            <a:r>
              <a:rPr lang="pl-PL" sz="1600" dirty="0" smtClean="0">
                <a:latin typeface="Gill Sans MT Condensed" pitchFamily="34" charset="-18"/>
              </a:rPr>
              <a:t>Co</a:t>
            </a:r>
            <a:endParaRPr lang="pl-PL" sz="1600" b="1" dirty="0" smtClean="0">
              <a:latin typeface="Gill Sans MT Condensed" pitchFamily="34" charset="-18"/>
            </a:endParaRPr>
          </a:p>
          <a:p>
            <a:pPr fontAlgn="base">
              <a:buFont typeface="Arial" pitchFamily="34" charset="0"/>
              <a:buChar char="•"/>
            </a:pPr>
            <a:r>
              <a:rPr lang="pl-PL" sz="1600" dirty="0" err="1" smtClean="0">
                <a:latin typeface="Gill Sans MT Condensed" pitchFamily="34" charset="-18"/>
              </a:rPr>
              <a:t>nstrictor</a:t>
            </a:r>
            <a:endParaRPr lang="pl-PL" sz="1600" dirty="0">
              <a:latin typeface="Gill Sans MT Condensed" pitchFamily="34" charset="-18"/>
            </a:endParaRPr>
          </a:p>
          <a:p>
            <a:pPr fontAlgn="base">
              <a:buFont typeface="Arial" pitchFamily="34" charset="0"/>
              <a:buChar char="•"/>
            </a:pPr>
            <a:r>
              <a:rPr lang="pl-PL" sz="1600" dirty="0" err="1">
                <a:latin typeface="Gill Sans MT Condensed" pitchFamily="34" charset="-18"/>
              </a:rPr>
              <a:t>Gaboon</a:t>
            </a:r>
            <a:r>
              <a:rPr lang="pl-PL" sz="1600" dirty="0">
                <a:latin typeface="Gill Sans MT Condensed" pitchFamily="34" charset="-18"/>
              </a:rPr>
              <a:t> </a:t>
            </a:r>
            <a:r>
              <a:rPr lang="pl-PL" sz="1600" dirty="0" err="1">
                <a:latin typeface="Gill Sans MT Condensed" pitchFamily="34" charset="-18"/>
              </a:rPr>
              <a:t>Viper</a:t>
            </a:r>
            <a:endParaRPr lang="pl-PL" sz="1600" dirty="0">
              <a:latin typeface="Gill Sans MT Condensed" pitchFamily="34" charset="-18"/>
            </a:endParaRPr>
          </a:p>
          <a:p>
            <a:pPr fontAlgn="base">
              <a:buFont typeface="Arial" pitchFamily="34" charset="0"/>
              <a:buChar char="•"/>
            </a:pPr>
            <a:r>
              <a:rPr lang="pl-PL" sz="1600" dirty="0" err="1">
                <a:latin typeface="Gill Sans MT Condensed" pitchFamily="34" charset="-18"/>
              </a:rPr>
              <a:t>Reticulated</a:t>
            </a:r>
            <a:r>
              <a:rPr lang="pl-PL" sz="1600" dirty="0">
                <a:latin typeface="Gill Sans MT Condensed" pitchFamily="34" charset="-18"/>
              </a:rPr>
              <a:t> </a:t>
            </a:r>
            <a:r>
              <a:rPr lang="pl-PL" sz="1600" dirty="0" err="1">
                <a:latin typeface="Gill Sans MT Condensed" pitchFamily="34" charset="-18"/>
              </a:rPr>
              <a:t>Python</a:t>
            </a:r>
            <a:endParaRPr lang="pl-PL" sz="1600" dirty="0">
              <a:latin typeface="Gill Sans MT Condensed" pitchFamily="34" charset="-18"/>
            </a:endParaRPr>
          </a:p>
        </p:txBody>
      </p:sp>
      <p:sp>
        <p:nvSpPr>
          <p:cNvPr id="10" name="pole tekstowe 9"/>
          <p:cNvSpPr txBox="1"/>
          <p:nvPr/>
        </p:nvSpPr>
        <p:spPr>
          <a:xfrm>
            <a:off x="5357818" y="4714884"/>
            <a:ext cx="2071702" cy="86177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fontAlgn="base"/>
            <a:r>
              <a:rPr lang="en-US" b="1" dirty="0" smtClean="0">
                <a:solidFill>
                  <a:schemeClr val="accent6">
                    <a:lumMod val="50000"/>
                  </a:schemeClr>
                </a:solidFill>
                <a:latin typeface="Gill Sans MT Condensed" pitchFamily="34" charset="-18"/>
              </a:rPr>
              <a:t>A</a:t>
            </a:r>
            <a:r>
              <a:rPr lang="pl-PL" b="1" dirty="0" smtClean="0">
                <a:solidFill>
                  <a:schemeClr val="accent6">
                    <a:lumMod val="50000"/>
                  </a:schemeClr>
                </a:solidFill>
                <a:latin typeface="Gill Sans MT Condensed" pitchFamily="34" charset="-18"/>
              </a:rPr>
              <a:t>MPHIBIANS</a:t>
            </a:r>
            <a:endParaRPr lang="en-US" b="1" dirty="0">
              <a:solidFill>
                <a:schemeClr val="accent6">
                  <a:lumMod val="50000"/>
                </a:schemeClr>
              </a:solidFill>
              <a:latin typeface="Gill Sans MT Condensed" pitchFamily="34" charset="-18"/>
            </a:endParaRPr>
          </a:p>
          <a:p>
            <a:pPr fontAlgn="base">
              <a:buFont typeface="Arial" pitchFamily="34" charset="0"/>
              <a:buChar char="•"/>
            </a:pPr>
            <a:r>
              <a:rPr lang="en-US" sz="1600" dirty="0">
                <a:latin typeface="Gill Sans MT Condensed" pitchFamily="34" charset="-18"/>
              </a:rPr>
              <a:t>Golden Poison Dart Frog</a:t>
            </a:r>
          </a:p>
          <a:p>
            <a:pPr fontAlgn="base">
              <a:buFont typeface="Arial" pitchFamily="34" charset="0"/>
              <a:buChar char="•"/>
            </a:pPr>
            <a:r>
              <a:rPr lang="en-US" sz="1600" dirty="0" smtClean="0">
                <a:latin typeface="Gill Sans MT Condensed" pitchFamily="34" charset="-18"/>
              </a:rPr>
              <a:t>Red-Eyed</a:t>
            </a:r>
            <a:r>
              <a:rPr lang="pl-PL" sz="1600" dirty="0" smtClean="0">
                <a:solidFill>
                  <a:schemeClr val="tx1">
                    <a:lumMod val="95000"/>
                    <a:lumOff val="5000"/>
                  </a:schemeClr>
                </a:solidFill>
                <a:latin typeface="Gill Sans MT Condensed" pitchFamily="34" charset="-18"/>
              </a:rPr>
              <a:t> </a:t>
            </a:r>
            <a:r>
              <a:rPr lang="en-US" sz="1600" dirty="0" smtClean="0">
                <a:latin typeface="Gill Sans MT Condensed" pitchFamily="34" charset="-18"/>
              </a:rPr>
              <a:t>Tree </a:t>
            </a:r>
            <a:r>
              <a:rPr lang="en-US" sz="1600" dirty="0">
                <a:latin typeface="Gill Sans MT Condensed" pitchFamily="34" charset="-18"/>
              </a:rPr>
              <a:t>Frog</a:t>
            </a:r>
          </a:p>
        </p:txBody>
      </p:sp>
    </p:spTree>
  </p:cSld>
  <p:clrMapOvr>
    <a:masterClrMapping/>
  </p:clrMapOvr>
  <p:transition spd="slow" advTm="84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714612" y="214290"/>
            <a:ext cx="3857652" cy="1107996"/>
          </a:xfrm>
          <a:prstGeom prst="rect">
            <a:avLst/>
          </a:prstGeom>
          <a:noFill/>
          <a:ln w="82550" cap="rnd" cmpd="dbl">
            <a:solidFill>
              <a:srgbClr val="0C7A19"/>
            </a:solidFill>
            <a:prstDash val="sysDot"/>
            <a:miter lim="800000"/>
          </a:ln>
        </p:spPr>
        <p:txBody>
          <a:bodyPr wrap="square" lIns="91440" tIns="45720" rIns="91440" bIns="45720">
            <a:spAutoFit/>
            <a:scene3d>
              <a:camera prst="obliqueTopLeft"/>
              <a:lightRig rig="threePt" dir="t"/>
            </a:scene3d>
          </a:bodyPr>
          <a:lstStyle/>
          <a:p>
            <a:pPr algn="ctr"/>
            <a:r>
              <a:rPr lang="pl-PL" sz="6600" b="1" dirty="0" smtClean="0">
                <a:ln w="31550" cmpd="sng">
                  <a:solidFill>
                    <a:srgbClr val="00B050"/>
                  </a:solidFill>
                  <a:prstDash val="solid"/>
                </a:ln>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effectLst>
                  <a:glow rad="228600">
                    <a:schemeClr val="accent3">
                      <a:satMod val="175000"/>
                      <a:alpha val="40000"/>
                    </a:schemeClr>
                  </a:glow>
                  <a:outerShdw blurRad="41275" dist="12700" dir="12000000" algn="tl" rotWithShape="0">
                    <a:srgbClr val="000000">
                      <a:alpha val="40000"/>
                    </a:srgbClr>
                  </a:outerShdw>
                </a:effectLst>
              </a:rPr>
              <a:t>PLANTS</a:t>
            </a:r>
            <a:endParaRPr lang="pl-PL" sz="6600" b="1" cap="none" spc="0" dirty="0">
              <a:ln w="31550" cmpd="sng">
                <a:solidFill>
                  <a:srgbClr val="00B050"/>
                </a:solidFill>
                <a:prstDash val="solid"/>
              </a:ln>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effectLst>
                <a:glow rad="228600">
                  <a:schemeClr val="accent3">
                    <a:satMod val="175000"/>
                    <a:alpha val="40000"/>
                  </a:schemeClr>
                </a:glow>
                <a:outerShdw blurRad="41275" dist="12700" dir="12000000" algn="tl" rotWithShape="0">
                  <a:srgbClr val="000000">
                    <a:alpha val="40000"/>
                  </a:srgbClr>
                </a:outerShdw>
              </a:effectLst>
            </a:endParaRPr>
          </a:p>
        </p:txBody>
      </p:sp>
      <p:sp>
        <p:nvSpPr>
          <p:cNvPr id="7" name="pole tekstowe 6"/>
          <p:cNvSpPr txBox="1"/>
          <p:nvPr/>
        </p:nvSpPr>
        <p:spPr>
          <a:xfrm>
            <a:off x="214282" y="4272677"/>
            <a:ext cx="6572264" cy="2585323"/>
          </a:xfrm>
          <a:prstGeom prst="rect">
            <a:avLst/>
          </a:prstGeom>
          <a:noFill/>
        </p:spPr>
        <p:txBody>
          <a:bodyPr wrap="square" rtlCol="0">
            <a:spAutoFit/>
          </a:bodyPr>
          <a:lstStyle/>
          <a:p>
            <a:r>
              <a:rPr lang="en-US" dirty="0">
                <a:latin typeface="Bodoni MT Condensed" pitchFamily="18" charset="0"/>
              </a:rPr>
              <a:t>More than two thirds of the world's plant species are found in the tropical rainforests: plants that provide shelter and food for rainforest animals as well as taking part in the gas exchanges which provide much of the world's oxygen </a:t>
            </a:r>
            <a:r>
              <a:rPr lang="en-US" dirty="0" smtClean="0">
                <a:latin typeface="Bodoni MT Condensed" pitchFamily="18" charset="0"/>
              </a:rPr>
              <a:t>supply</a:t>
            </a:r>
            <a:r>
              <a:rPr lang="pl-PL" dirty="0" smtClean="0">
                <a:latin typeface="Bodoni MT Condensed" pitchFamily="18" charset="0"/>
              </a:rPr>
              <a:t>.</a:t>
            </a:r>
            <a:r>
              <a:rPr lang="en-US" dirty="0" smtClean="0">
                <a:latin typeface="Bodoni MT Condensed" pitchFamily="18" charset="0"/>
              </a:rPr>
              <a:t>Rainforest </a:t>
            </a:r>
            <a:r>
              <a:rPr lang="en-US" dirty="0">
                <a:latin typeface="Bodoni MT Condensed" pitchFamily="18" charset="0"/>
              </a:rPr>
              <a:t>plants live in a warm humid environment that allows an enormous variation rare in more temperate climates: some like the orchids have beautiful flowers adapted to attract the profusion of forest </a:t>
            </a:r>
            <a:r>
              <a:rPr lang="en-US" dirty="0" err="1" smtClean="0">
                <a:latin typeface="Bodoni MT Condensed" pitchFamily="18" charset="0"/>
              </a:rPr>
              <a:t>insects.Competition</a:t>
            </a:r>
            <a:r>
              <a:rPr lang="en-US" dirty="0" smtClean="0">
                <a:latin typeface="Bodoni MT Condensed" pitchFamily="18" charset="0"/>
              </a:rPr>
              <a:t> </a:t>
            </a:r>
            <a:r>
              <a:rPr lang="en-US" dirty="0">
                <a:latin typeface="Bodoni MT Condensed" pitchFamily="18" charset="0"/>
              </a:rPr>
              <a:t>at ground level for light and food has lead to evolution of plants  which live on the branches of other plants, or even strangle large trees to fight for </a:t>
            </a:r>
            <a:r>
              <a:rPr lang="en-US" dirty="0" err="1" smtClean="0">
                <a:latin typeface="Bodoni MT Condensed" pitchFamily="18" charset="0"/>
              </a:rPr>
              <a:t>survival.The</a:t>
            </a:r>
            <a:r>
              <a:rPr lang="en-US" dirty="0" smtClean="0">
                <a:latin typeface="Bodoni MT Condensed" pitchFamily="18" charset="0"/>
              </a:rPr>
              <a:t> </a:t>
            </a:r>
            <a:r>
              <a:rPr lang="en-US" dirty="0">
                <a:latin typeface="Bodoni MT Condensed" pitchFamily="18" charset="0"/>
              </a:rPr>
              <a:t>aerial plants often gather nourishment from the air itself using so-called 'air roots';. The humidity of the rainforest encourages such adaptations which would be impossible in most temperate forests with their much drier conditions.</a:t>
            </a:r>
            <a:endParaRPr lang="pl-PL" dirty="0">
              <a:latin typeface="Bodoni MT Condensed" pitchFamily="18" charset="0"/>
            </a:endParaRPr>
          </a:p>
        </p:txBody>
      </p:sp>
      <p:pic>
        <p:nvPicPr>
          <p:cNvPr id="8" name="Obraz 7" descr="roslinki.jpg"/>
          <p:cNvPicPr>
            <a:picLocks noChangeAspect="1"/>
          </p:cNvPicPr>
          <p:nvPr/>
        </p:nvPicPr>
        <p:blipFill>
          <a:blip r:embed="rId2" cstate="print"/>
          <a:stretch>
            <a:fillRect/>
          </a:stretch>
        </p:blipFill>
        <p:spPr>
          <a:xfrm>
            <a:off x="285720" y="1428736"/>
            <a:ext cx="4530215" cy="2857520"/>
          </a:xfrm>
          <a:prstGeom prst="rect">
            <a:avLst/>
          </a:prstGeom>
        </p:spPr>
      </p:pic>
      <p:sp>
        <p:nvSpPr>
          <p:cNvPr id="9" name="pole tekstowe 8"/>
          <p:cNvSpPr txBox="1"/>
          <p:nvPr/>
        </p:nvSpPr>
        <p:spPr>
          <a:xfrm>
            <a:off x="4929126" y="1643050"/>
            <a:ext cx="4214874" cy="2554545"/>
          </a:xfrm>
          <a:prstGeom prst="rect">
            <a:avLst/>
          </a:prstGeom>
          <a:gradFill flip="none" rotWithShape="1">
            <a:gsLst>
              <a:gs pos="0">
                <a:srgbClr val="92D050"/>
              </a:gs>
              <a:gs pos="35000">
                <a:schemeClr val="accent3">
                  <a:lumMod val="60000"/>
                  <a:lumOff val="40000"/>
                </a:schemeClr>
              </a:gs>
              <a:gs pos="100000">
                <a:schemeClr val="accent3">
                  <a:tint val="15000"/>
                  <a:satMod val="350000"/>
                </a:schemeClr>
              </a:gs>
            </a:gsLst>
            <a:lin ang="0" scaled="1"/>
            <a:tileRect/>
          </a:gradFill>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 typeface="Arial" pitchFamily="34" charset="0"/>
              <a:buChar char="•"/>
            </a:pPr>
            <a:r>
              <a:rPr lang="pl-PL" sz="1600" dirty="0" smtClean="0">
                <a:latin typeface="Script MT Bold" pitchFamily="66" charset="0"/>
              </a:rPr>
              <a:t> </a:t>
            </a:r>
            <a:r>
              <a:rPr lang="pl-PL" sz="1600" dirty="0" err="1" smtClean="0">
                <a:latin typeface="Script MT Bold" pitchFamily="66" charset="0"/>
              </a:rPr>
              <a:t>Heliconia</a:t>
            </a:r>
            <a:r>
              <a:rPr lang="pl-PL" sz="1600" dirty="0" smtClean="0">
                <a:latin typeface="Script MT Bold" pitchFamily="66" charset="0"/>
              </a:rPr>
              <a:t> </a:t>
            </a:r>
            <a:r>
              <a:rPr lang="pl-PL" sz="1600" dirty="0">
                <a:latin typeface="Script MT Bold" pitchFamily="66" charset="0"/>
              </a:rPr>
              <a:t>Flower (</a:t>
            </a:r>
            <a:r>
              <a:rPr lang="pl-PL" sz="1600" dirty="0" err="1" smtClean="0">
                <a:latin typeface="Script MT Bold" pitchFamily="66" charset="0"/>
              </a:rPr>
              <a:t>Lobster-Claw</a:t>
            </a:r>
            <a:r>
              <a:rPr lang="pl-PL" sz="1600" dirty="0" smtClean="0">
                <a:latin typeface="Script MT Bold" pitchFamily="66" charset="0"/>
              </a:rPr>
              <a:t>)</a:t>
            </a:r>
          </a:p>
          <a:p>
            <a:pPr>
              <a:buFont typeface="Arial" pitchFamily="34" charset="0"/>
              <a:buChar char="•"/>
            </a:pPr>
            <a:r>
              <a:rPr lang="nb-NO" sz="1600" dirty="0" smtClean="0">
                <a:latin typeface="Script MT Bold" pitchFamily="66" charset="0"/>
              </a:rPr>
              <a:t> Rubber Tree (Hevea brasiliensis)</a:t>
            </a:r>
          </a:p>
          <a:p>
            <a:pPr>
              <a:buFont typeface="Arial" pitchFamily="34" charset="0"/>
              <a:buChar char="•"/>
            </a:pPr>
            <a:r>
              <a:rPr lang="pl-PL" sz="1600" dirty="0" smtClean="0">
                <a:latin typeface="Script MT Bold" pitchFamily="66" charset="0"/>
              </a:rPr>
              <a:t> </a:t>
            </a:r>
            <a:r>
              <a:rPr lang="pl-PL" sz="1600" dirty="0" err="1" smtClean="0">
                <a:latin typeface="Script MT Bold" pitchFamily="66" charset="0"/>
              </a:rPr>
              <a:t>Orchids</a:t>
            </a:r>
            <a:endParaRPr lang="pl-PL" sz="1600" dirty="0">
              <a:latin typeface="Script MT Bold" pitchFamily="66" charset="0"/>
            </a:endParaRPr>
          </a:p>
          <a:p>
            <a:pPr>
              <a:buFont typeface="Arial" pitchFamily="34" charset="0"/>
              <a:buChar char="•"/>
            </a:pPr>
            <a:r>
              <a:rPr lang="pl-PL" sz="1600" dirty="0" err="1">
                <a:latin typeface="Script MT Bold" pitchFamily="66" charset="0"/>
              </a:rPr>
              <a:t>Cacao</a:t>
            </a:r>
            <a:r>
              <a:rPr lang="pl-PL" sz="1600" dirty="0">
                <a:latin typeface="Script MT Bold" pitchFamily="66" charset="0"/>
              </a:rPr>
              <a:t> (</a:t>
            </a:r>
            <a:r>
              <a:rPr lang="pl-PL" sz="1600" dirty="0" err="1">
                <a:latin typeface="Script MT Bold" pitchFamily="66" charset="0"/>
              </a:rPr>
              <a:t>Theobroma</a:t>
            </a:r>
            <a:r>
              <a:rPr lang="pl-PL" sz="1600" dirty="0">
                <a:latin typeface="Script MT Bold" pitchFamily="66" charset="0"/>
              </a:rPr>
              <a:t> </a:t>
            </a:r>
            <a:r>
              <a:rPr lang="pl-PL" sz="1600" dirty="0" err="1">
                <a:latin typeface="Script MT Bold" pitchFamily="66" charset="0"/>
              </a:rPr>
              <a:t>cacao</a:t>
            </a:r>
            <a:r>
              <a:rPr lang="pl-PL" sz="1600" dirty="0">
                <a:latin typeface="Script MT Bold" pitchFamily="66" charset="0"/>
              </a:rPr>
              <a:t>)</a:t>
            </a:r>
          </a:p>
          <a:p>
            <a:pPr>
              <a:buFont typeface="Arial" pitchFamily="34" charset="0"/>
              <a:buChar char="•"/>
            </a:pPr>
            <a:r>
              <a:rPr lang="en-US" sz="1600" dirty="0">
                <a:latin typeface="Script MT Bold" pitchFamily="66" charset="0"/>
              </a:rPr>
              <a:t>Giant Water Lilies (Victoria </a:t>
            </a:r>
            <a:r>
              <a:rPr lang="en-US" sz="1600" dirty="0" err="1">
                <a:latin typeface="Script MT Bold" pitchFamily="66" charset="0"/>
              </a:rPr>
              <a:t>amazonica</a:t>
            </a:r>
            <a:r>
              <a:rPr lang="en-US" sz="1600" dirty="0">
                <a:latin typeface="Script MT Bold" pitchFamily="66" charset="0"/>
              </a:rPr>
              <a:t>) </a:t>
            </a:r>
          </a:p>
          <a:p>
            <a:pPr>
              <a:buFont typeface="Arial" pitchFamily="34" charset="0"/>
              <a:buChar char="•"/>
            </a:pPr>
            <a:r>
              <a:rPr lang="pl-PL" sz="1600" dirty="0" err="1">
                <a:latin typeface="Script MT Bold" pitchFamily="66" charset="0"/>
              </a:rPr>
              <a:t>Passion</a:t>
            </a:r>
            <a:r>
              <a:rPr lang="pl-PL" sz="1600" dirty="0">
                <a:latin typeface="Script MT Bold" pitchFamily="66" charset="0"/>
              </a:rPr>
              <a:t> </a:t>
            </a:r>
            <a:r>
              <a:rPr lang="pl-PL" sz="1600" dirty="0" err="1">
                <a:latin typeface="Script MT Bold" pitchFamily="66" charset="0"/>
              </a:rPr>
              <a:t>Fruit</a:t>
            </a:r>
            <a:r>
              <a:rPr lang="pl-PL" sz="1600" dirty="0">
                <a:latin typeface="Script MT Bold" pitchFamily="66" charset="0"/>
              </a:rPr>
              <a:t> Flower (Passiflora)</a:t>
            </a:r>
          </a:p>
          <a:p>
            <a:pPr>
              <a:buFont typeface="Arial" pitchFamily="34" charset="0"/>
              <a:buChar char="•"/>
            </a:pPr>
            <a:r>
              <a:rPr lang="pl-PL" sz="1600" dirty="0" err="1">
                <a:latin typeface="Script MT Bold" pitchFamily="66" charset="0"/>
              </a:rPr>
              <a:t>Bromeliads</a:t>
            </a:r>
            <a:r>
              <a:rPr lang="pl-PL" sz="1600" dirty="0">
                <a:latin typeface="Script MT Bold" pitchFamily="66" charset="0"/>
              </a:rPr>
              <a:t> (</a:t>
            </a:r>
            <a:r>
              <a:rPr lang="pl-PL" sz="1600" dirty="0" err="1">
                <a:latin typeface="Script MT Bold" pitchFamily="66" charset="0"/>
              </a:rPr>
              <a:t>Bromeliaceae</a:t>
            </a:r>
            <a:r>
              <a:rPr lang="pl-PL" sz="1600" dirty="0">
                <a:latin typeface="Script MT Bold" pitchFamily="66" charset="0"/>
              </a:rPr>
              <a:t>)</a:t>
            </a:r>
          </a:p>
          <a:p>
            <a:pPr>
              <a:buFont typeface="Arial" pitchFamily="34" charset="0"/>
              <a:buChar char="•"/>
            </a:pPr>
            <a:r>
              <a:rPr lang="pl-PL" sz="1600" dirty="0" err="1">
                <a:latin typeface="Script MT Bold" pitchFamily="66" charset="0"/>
              </a:rPr>
              <a:t>Monkey</a:t>
            </a:r>
            <a:r>
              <a:rPr lang="pl-PL" sz="1600" dirty="0">
                <a:latin typeface="Script MT Bold" pitchFamily="66" charset="0"/>
              </a:rPr>
              <a:t> </a:t>
            </a:r>
            <a:r>
              <a:rPr lang="pl-PL" sz="1600" dirty="0" err="1">
                <a:latin typeface="Script MT Bold" pitchFamily="66" charset="0"/>
              </a:rPr>
              <a:t>Brush</a:t>
            </a:r>
            <a:r>
              <a:rPr lang="pl-PL" sz="1600" dirty="0">
                <a:latin typeface="Script MT Bold" pitchFamily="66" charset="0"/>
              </a:rPr>
              <a:t> </a:t>
            </a:r>
            <a:r>
              <a:rPr lang="pl-PL" sz="1600" dirty="0" err="1">
                <a:latin typeface="Script MT Bold" pitchFamily="66" charset="0"/>
              </a:rPr>
              <a:t>Vine</a:t>
            </a:r>
            <a:r>
              <a:rPr lang="pl-PL" sz="1600" dirty="0">
                <a:latin typeface="Script MT Bold" pitchFamily="66" charset="0"/>
              </a:rPr>
              <a:t> (</a:t>
            </a:r>
            <a:r>
              <a:rPr lang="pl-PL" sz="1600" dirty="0" err="1">
                <a:latin typeface="Script MT Bold" pitchFamily="66" charset="0"/>
              </a:rPr>
              <a:t>Combretum</a:t>
            </a:r>
            <a:r>
              <a:rPr lang="pl-PL" sz="1600" dirty="0">
                <a:latin typeface="Script MT Bold" pitchFamily="66" charset="0"/>
              </a:rPr>
              <a:t> </a:t>
            </a:r>
            <a:r>
              <a:rPr lang="pl-PL" sz="1600" dirty="0" err="1">
                <a:latin typeface="Script MT Bold" pitchFamily="66" charset="0"/>
              </a:rPr>
              <a:t>rotundifolium</a:t>
            </a:r>
            <a:r>
              <a:rPr lang="pl-PL" sz="1600" dirty="0">
                <a:latin typeface="Script MT Bold" pitchFamily="66" charset="0"/>
              </a:rPr>
              <a:t>)</a:t>
            </a:r>
          </a:p>
          <a:p>
            <a:pPr>
              <a:buFont typeface="Arial" pitchFamily="34" charset="0"/>
              <a:buChar char="•"/>
            </a:pPr>
            <a:r>
              <a:rPr lang="pl-PL" sz="1600" dirty="0">
                <a:latin typeface="Script MT Bold" pitchFamily="66" charset="0"/>
              </a:rPr>
              <a:t>Banana </a:t>
            </a:r>
            <a:r>
              <a:rPr lang="pl-PL" sz="1600" dirty="0" err="1" smtClean="0">
                <a:latin typeface="Script MT Bold" pitchFamily="66" charset="0"/>
              </a:rPr>
              <a:t>Tree</a:t>
            </a:r>
            <a:endParaRPr lang="pl-PL" sz="1600" dirty="0" smtClean="0">
              <a:latin typeface="Script MT Bold" pitchFamily="66" charset="0"/>
            </a:endParaRPr>
          </a:p>
          <a:p>
            <a:pPr>
              <a:buFont typeface="Arial" pitchFamily="34" charset="0"/>
              <a:buChar char="•"/>
            </a:pPr>
            <a:r>
              <a:rPr lang="pl-PL" sz="1600" dirty="0" err="1">
                <a:latin typeface="Script MT Bold" pitchFamily="66" charset="0"/>
              </a:rPr>
              <a:t>Coffee</a:t>
            </a:r>
            <a:r>
              <a:rPr lang="pl-PL" sz="1600" dirty="0">
                <a:latin typeface="Script MT Bold" pitchFamily="66" charset="0"/>
              </a:rPr>
              <a:t> Plant (</a:t>
            </a:r>
            <a:r>
              <a:rPr lang="pl-PL" sz="1600" dirty="0" err="1">
                <a:latin typeface="Script MT Bold" pitchFamily="66" charset="0"/>
              </a:rPr>
              <a:t>Coffea</a:t>
            </a:r>
            <a:r>
              <a:rPr lang="pl-PL" sz="1600" dirty="0" smtClean="0">
                <a:latin typeface="Script MT Bold" pitchFamily="66" charset="0"/>
              </a:rPr>
              <a:t>)</a:t>
            </a:r>
            <a:endParaRPr lang="pl-PL" sz="1600" dirty="0">
              <a:latin typeface="Script MT Bold" pitchFamily="66" charset="0"/>
            </a:endParaRPr>
          </a:p>
        </p:txBody>
      </p:sp>
      <p:sp>
        <p:nvSpPr>
          <p:cNvPr id="10" name="pole tekstowe 9"/>
          <p:cNvSpPr txBox="1"/>
          <p:nvPr/>
        </p:nvSpPr>
        <p:spPr>
          <a:xfrm>
            <a:off x="4857752" y="1357298"/>
            <a:ext cx="4929222" cy="338554"/>
          </a:xfrm>
          <a:prstGeom prst="rect">
            <a:avLst/>
          </a:prstGeom>
          <a:noFill/>
        </p:spPr>
        <p:txBody>
          <a:bodyPr wrap="square" rtlCol="0">
            <a:spAutoFit/>
          </a:bodyPr>
          <a:lstStyle/>
          <a:p>
            <a:r>
              <a:rPr lang="en-US" sz="1600" b="1" dirty="0">
                <a:solidFill>
                  <a:schemeClr val="accent3">
                    <a:lumMod val="50000"/>
                  </a:schemeClr>
                </a:solidFill>
                <a:latin typeface="Century Gothic" pitchFamily="34" charset="0"/>
              </a:rPr>
              <a:t>The Coolest Plants </a:t>
            </a:r>
            <a:r>
              <a:rPr lang="en-US" sz="1600" b="1" dirty="0" smtClean="0">
                <a:solidFill>
                  <a:schemeClr val="accent3">
                    <a:lumMod val="50000"/>
                  </a:schemeClr>
                </a:solidFill>
                <a:latin typeface="Century Gothic" pitchFamily="34" charset="0"/>
              </a:rPr>
              <a:t>in Rainforest</a:t>
            </a:r>
            <a:endParaRPr lang="en-US" sz="1600" b="1" dirty="0">
              <a:solidFill>
                <a:schemeClr val="accent3">
                  <a:lumMod val="50000"/>
                </a:schemeClr>
              </a:solidFill>
              <a:latin typeface="Century Gothic" pitchFamily="34" charset="0"/>
            </a:endParaRPr>
          </a:p>
        </p:txBody>
      </p:sp>
    </p:spTree>
  </p:cSld>
  <p:clrMapOvr>
    <a:masterClrMapping/>
  </p:clrMapOvr>
  <p:transition spd="slow" advTm="84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071802" y="285728"/>
            <a:ext cx="3147016" cy="923330"/>
          </a:xfrm>
          <a:prstGeom prst="rect">
            <a:avLst/>
          </a:prstGeom>
          <a:noFill/>
          <a:ln w="114300" cap="sq" cmpd="tri">
            <a:solidFill>
              <a:srgbClr val="7030A0"/>
            </a:solidFill>
            <a:prstDash val="dash"/>
            <a:bevel/>
          </a:ln>
        </p:spPr>
        <p:txBody>
          <a:bodyPr wrap="none" lIns="91440" tIns="45720" rIns="91440" bIns="45720">
            <a:spAutoFit/>
          </a:bodyPr>
          <a:lstStyle/>
          <a:p>
            <a:pPr algn="ctr"/>
            <a:r>
              <a:rPr lang="pl-PL" sz="5400" b="1" spc="50" dirty="0" smtClean="0">
                <a:ln w="12700" cmpd="sng">
                  <a:solidFill>
                    <a:schemeClr val="tx1"/>
                  </a:solidFill>
                  <a:prstDash val="solid"/>
                </a:ln>
                <a:solidFill>
                  <a:srgbClr val="BF2BB4"/>
                </a:solidFill>
                <a:effectLst>
                  <a:glow rad="53100">
                    <a:schemeClr val="accent6">
                      <a:satMod val="180000"/>
                      <a:alpha val="30000"/>
                    </a:schemeClr>
                  </a:glow>
                </a:effectLst>
              </a:rPr>
              <a:t>MEDICINE</a:t>
            </a:r>
            <a:endParaRPr lang="pl-PL" sz="5400" b="1" spc="50" dirty="0">
              <a:ln w="12700" cmpd="sng">
                <a:solidFill>
                  <a:schemeClr val="tx1"/>
                </a:solidFill>
                <a:prstDash val="solid"/>
              </a:ln>
              <a:solidFill>
                <a:srgbClr val="BF2BB4"/>
              </a:solidFill>
              <a:effectLst>
                <a:glow rad="53100">
                  <a:schemeClr val="accent6">
                    <a:satMod val="180000"/>
                    <a:alpha val="30000"/>
                  </a:schemeClr>
                </a:glow>
              </a:effectLst>
            </a:endParaRPr>
          </a:p>
        </p:txBody>
      </p:sp>
      <p:sp>
        <p:nvSpPr>
          <p:cNvPr id="3" name="pole tekstowe 2"/>
          <p:cNvSpPr txBox="1"/>
          <p:nvPr/>
        </p:nvSpPr>
        <p:spPr>
          <a:xfrm>
            <a:off x="357158" y="4549676"/>
            <a:ext cx="7643866" cy="2308324"/>
          </a:xfrm>
          <a:prstGeom prst="rect">
            <a:avLst/>
          </a:prstGeom>
          <a:noFill/>
        </p:spPr>
        <p:txBody>
          <a:bodyPr wrap="square" rtlCol="0">
            <a:spAutoFit/>
          </a:bodyPr>
          <a:lstStyle/>
          <a:p>
            <a:r>
              <a:rPr lang="en-US" dirty="0">
                <a:latin typeface="Harrington" pitchFamily="82" charset="0"/>
              </a:rPr>
              <a:t>In Western modern medicine, around 25% of all drugs are derived from rainforest plants.  That’s an impressive statistic, especially considering that less than 5% of Amazon plant species have been studied for their potential medicinal benefits</a:t>
            </a:r>
            <a:r>
              <a:rPr lang="en-US" dirty="0" smtClean="0">
                <a:latin typeface="Harrington" pitchFamily="82" charset="0"/>
              </a:rPr>
              <a:t>. Below are some of the most famous examples of modern medicine derived from Amazonian plants, as well as some whose huge potential has been noted but remains — for now — clinically unproven, like so many indigenous Amazonian treatments.</a:t>
            </a:r>
            <a:endParaRPr lang="pl-PL" dirty="0" smtClean="0">
              <a:latin typeface="Harrington" pitchFamily="82" charset="0"/>
            </a:endParaRPr>
          </a:p>
          <a:p>
            <a:endParaRPr lang="pl-PL" dirty="0">
              <a:latin typeface="Harrington" pitchFamily="82" charset="0"/>
            </a:endParaRPr>
          </a:p>
        </p:txBody>
      </p:sp>
      <p:pic>
        <p:nvPicPr>
          <p:cNvPr id="5" name="Obraz 4" descr="leki.jpg"/>
          <p:cNvPicPr>
            <a:picLocks noChangeAspect="1"/>
          </p:cNvPicPr>
          <p:nvPr/>
        </p:nvPicPr>
        <p:blipFill>
          <a:blip r:embed="rId2"/>
          <a:stretch>
            <a:fillRect/>
          </a:stretch>
        </p:blipFill>
        <p:spPr>
          <a:xfrm>
            <a:off x="571472" y="1571612"/>
            <a:ext cx="4000508" cy="3000381"/>
          </a:xfrm>
          <a:prstGeom prst="rect">
            <a:avLst/>
          </a:prstGeom>
        </p:spPr>
      </p:pic>
    </p:spTree>
  </p:cSld>
  <p:clrMapOvr>
    <a:masterClrMapping/>
  </p:clrMapOvr>
  <p:transition spd="slow" advTm="8400">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214546" y="214290"/>
            <a:ext cx="5072098" cy="1015663"/>
          </a:xfrm>
          <a:prstGeom prst="rect">
            <a:avLst/>
          </a:prstGeom>
          <a:noFill/>
          <a:ln w="82550" cap="rnd" cmpd="tri">
            <a:solidFill>
              <a:srgbClr val="CC9900"/>
            </a:solidFill>
          </a:ln>
        </p:spPr>
        <p:txBody>
          <a:bodyPr wrap="square" rtlCol="0">
            <a:spAutoFit/>
          </a:bodyPr>
          <a:lstStyle/>
          <a:p>
            <a:r>
              <a:rPr lang="pl-PL" sz="6000" spc="300" dirty="0" smtClean="0">
                <a:solidFill>
                  <a:srgbClr val="FFFF00"/>
                </a:solidFill>
                <a:latin typeface="Castellar" pitchFamily="18" charset="0"/>
                <a:cs typeface="Segoe UI Semibold" pitchFamily="34" charset="0"/>
              </a:rPr>
              <a:t>FARMINGS</a:t>
            </a:r>
            <a:endParaRPr lang="pl-PL" sz="6000" spc="300" dirty="0">
              <a:solidFill>
                <a:srgbClr val="FFFF00"/>
              </a:solidFill>
              <a:latin typeface="Castellar" pitchFamily="18" charset="0"/>
              <a:cs typeface="Segoe UI Semibold" pitchFamily="34" charset="0"/>
            </a:endParaRPr>
          </a:p>
        </p:txBody>
      </p:sp>
      <p:pic>
        <p:nvPicPr>
          <p:cNvPr id="3" name="Obraz 2" descr="ROLNICTWO.jpg"/>
          <p:cNvPicPr>
            <a:picLocks noChangeAspect="1"/>
          </p:cNvPicPr>
          <p:nvPr/>
        </p:nvPicPr>
        <p:blipFill>
          <a:blip r:embed="rId2"/>
          <a:stretch>
            <a:fillRect/>
          </a:stretch>
        </p:blipFill>
        <p:spPr>
          <a:xfrm>
            <a:off x="428596" y="1428736"/>
            <a:ext cx="5429288" cy="3500462"/>
          </a:xfrm>
          <a:prstGeom prst="rect">
            <a:avLst/>
          </a:prstGeom>
        </p:spPr>
      </p:pic>
      <p:sp>
        <p:nvSpPr>
          <p:cNvPr id="4" name="pole tekstowe 3"/>
          <p:cNvSpPr txBox="1"/>
          <p:nvPr/>
        </p:nvSpPr>
        <p:spPr>
          <a:xfrm>
            <a:off x="357158" y="4929198"/>
            <a:ext cx="6643734" cy="1754326"/>
          </a:xfrm>
          <a:prstGeom prst="rect">
            <a:avLst/>
          </a:prstGeom>
          <a:noFill/>
        </p:spPr>
        <p:txBody>
          <a:bodyPr wrap="square" rtlCol="0">
            <a:spAutoFit/>
          </a:bodyPr>
          <a:lstStyle/>
          <a:p>
            <a:r>
              <a:rPr lang="en-US" dirty="0">
                <a:latin typeface="Franklin Gothic Demi Cond" pitchFamily="34" charset="0"/>
              </a:rPr>
              <a:t>Thriving farmers and healthy forests go hand-in-hand. Subsistence farming and commercial farming combined are responsible for more than 80 percent of tropical deforestation. As the world's population increases, so does the demand for food—and with it, the pressure to raze forests for more farmland. Making current cropland more productive is one of the most direct ways to improve farmer livelihoods and halt deforestation.</a:t>
            </a:r>
            <a:endParaRPr lang="pl-PL" dirty="0">
              <a:latin typeface="Franklin Gothic Demi Cond" pitchFamily="34" charset="0"/>
            </a:endParaRPr>
          </a:p>
        </p:txBody>
      </p:sp>
      <p:sp>
        <p:nvSpPr>
          <p:cNvPr id="5" name="pole tekstowe 4"/>
          <p:cNvSpPr txBox="1"/>
          <p:nvPr/>
        </p:nvSpPr>
        <p:spPr>
          <a:xfrm>
            <a:off x="6000760" y="1500174"/>
            <a:ext cx="2928926" cy="2800767"/>
          </a:xfrm>
          <a:prstGeom prst="rect">
            <a:avLst/>
          </a:prstGeom>
          <a:gradFill flip="none" rotWithShape="1">
            <a:gsLst>
              <a:gs pos="16000">
                <a:srgbClr val="FFFF00">
                  <a:tint val="66000"/>
                  <a:satMod val="160000"/>
                </a:srgbClr>
              </a:gs>
              <a:gs pos="50000">
                <a:srgbClr val="FFFF00">
                  <a:tint val="44500"/>
                  <a:satMod val="160000"/>
                </a:srgbClr>
              </a:gs>
              <a:gs pos="100000">
                <a:srgbClr val="FFFF66"/>
              </a:gs>
            </a:gsLst>
            <a:lin ang="2700000" scaled="1"/>
            <a:tileRect/>
          </a:gradFill>
          <a:ln w="28575">
            <a:solidFill>
              <a:srgbClr val="CC990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600" dirty="0"/>
              <a:t>The Rainforest Alliance trains farmers around the world to conserve forests, boost the productivity of the land, and support the well-being of their communities. Thanks to these farmers, 8.6 million acres (3.5 million hectares) of agricultural land are being managed sustainably—bringing us closer to an Earth rebalanced.</a:t>
            </a:r>
            <a:endParaRPr lang="pl-PL" sz="1600" dirty="0"/>
          </a:p>
        </p:txBody>
      </p:sp>
    </p:spTree>
  </p:cSld>
  <p:clrMapOvr>
    <a:masterClrMapping/>
  </p:clrMapOvr>
  <p:transition spd="slow" advTm="84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00298" y="214290"/>
            <a:ext cx="6215106" cy="1446550"/>
          </a:xfrm>
          <a:prstGeom prst="rect">
            <a:avLst/>
          </a:prstGeom>
          <a:noFill/>
          <a:effectLst>
            <a:glow rad="101600">
              <a:schemeClr val="tx1">
                <a:alpha val="40000"/>
              </a:schemeClr>
            </a:glow>
          </a:effectLst>
        </p:spPr>
        <p:txBody>
          <a:bodyPr wrap="square" rtlCol="0">
            <a:spAutoFit/>
          </a:bodyPr>
          <a:lstStyle/>
          <a:p>
            <a:r>
              <a:rPr lang="pl-PL" sz="8800" dirty="0" smtClean="0">
                <a:ln w="18415" cmpd="sng">
                  <a:solidFill>
                    <a:srgbClr val="FFFFFF"/>
                  </a:solidFill>
                  <a:prstDash val="solid"/>
                </a:ln>
                <a:solidFill>
                  <a:srgbClr val="FFFFFF"/>
                </a:solidFill>
                <a:effectLst>
                  <a:outerShdw blurRad="38100" sx="1000" sy="1000" algn="ctr" rotWithShape="0">
                    <a:schemeClr val="bg1"/>
                  </a:outerShdw>
                </a:effectLst>
                <a:latin typeface="Colonna MT" pitchFamily="82" charset="0"/>
              </a:rPr>
              <a:t>THE END</a:t>
            </a:r>
            <a:endParaRPr lang="pl-PL" sz="8800" dirty="0">
              <a:ln w="18415" cmpd="sng">
                <a:solidFill>
                  <a:srgbClr val="FFFFFF"/>
                </a:solidFill>
                <a:prstDash val="solid"/>
              </a:ln>
              <a:solidFill>
                <a:srgbClr val="FFFFFF"/>
              </a:solidFill>
              <a:effectLst>
                <a:outerShdw blurRad="38100" sx="1000" sy="1000" algn="ctr" rotWithShape="0">
                  <a:schemeClr val="bg1"/>
                </a:outerShdw>
              </a:effectLst>
              <a:latin typeface="Colonna MT" pitchFamily="82" charset="0"/>
            </a:endParaRPr>
          </a:p>
        </p:txBody>
      </p:sp>
      <p:sp>
        <p:nvSpPr>
          <p:cNvPr id="3" name="pole tekstowe 2"/>
          <p:cNvSpPr txBox="1"/>
          <p:nvPr/>
        </p:nvSpPr>
        <p:spPr>
          <a:xfrm>
            <a:off x="714348" y="1500174"/>
            <a:ext cx="4357718" cy="769441"/>
          </a:xfrm>
          <a:prstGeom prst="rect">
            <a:avLst/>
          </a:prstGeom>
          <a:noFill/>
        </p:spPr>
        <p:txBody>
          <a:bodyPr wrap="square" rtlCol="0">
            <a:spAutoFit/>
          </a:bodyPr>
          <a:lstStyle/>
          <a:p>
            <a:r>
              <a:rPr lang="en-US" sz="4400" b="1" dirty="0" smtClean="0">
                <a:solidFill>
                  <a:schemeClr val="accent4">
                    <a:lumMod val="60000"/>
                    <a:lumOff val="40000"/>
                  </a:schemeClr>
                </a:solidFill>
                <a:latin typeface="Bodoni MT Condensed" pitchFamily="18" charset="0"/>
              </a:rPr>
              <a:t>I HOPE YOU LIKED IT</a:t>
            </a:r>
            <a:endParaRPr lang="pl-PL" sz="4400" b="1" dirty="0" smtClean="0">
              <a:solidFill>
                <a:schemeClr val="accent4">
                  <a:lumMod val="60000"/>
                  <a:lumOff val="40000"/>
                </a:schemeClr>
              </a:solidFill>
              <a:latin typeface="Bodoni MT Condensed" pitchFamily="18" charset="0"/>
            </a:endParaRPr>
          </a:p>
        </p:txBody>
      </p:sp>
      <p:sp>
        <p:nvSpPr>
          <p:cNvPr id="4" name="Prostokąt 3"/>
          <p:cNvSpPr/>
          <p:nvPr/>
        </p:nvSpPr>
        <p:spPr>
          <a:xfrm>
            <a:off x="5643570" y="4929198"/>
            <a:ext cx="3500430" cy="1446550"/>
          </a:xfrm>
          <a:prstGeom prst="rect">
            <a:avLst/>
          </a:prstGeom>
        </p:spPr>
        <p:txBody>
          <a:bodyPr wrap="square">
            <a:spAutoFit/>
          </a:bodyPr>
          <a:lstStyle/>
          <a:p>
            <a:pPr lvl="0"/>
            <a:r>
              <a:rPr lang="en-US" sz="4400" b="1" dirty="0">
                <a:solidFill>
                  <a:srgbClr val="8064A2">
                    <a:lumMod val="60000"/>
                    <a:lumOff val="40000"/>
                  </a:srgbClr>
                </a:solidFill>
                <a:latin typeface="Bodoni MT Condensed" pitchFamily="18" charset="0"/>
              </a:rPr>
              <a:t>THANK YOU FOR YOUR VIEW</a:t>
            </a:r>
            <a:endParaRPr lang="pl-PL" sz="4400" b="1" dirty="0">
              <a:solidFill>
                <a:srgbClr val="8064A2">
                  <a:lumMod val="60000"/>
                  <a:lumOff val="40000"/>
                </a:srgbClr>
              </a:solidFill>
              <a:latin typeface="Bodoni MT Condensed" pitchFamily="18" charset="0"/>
            </a:endParaRPr>
          </a:p>
        </p:txBody>
      </p:sp>
      <p:pic>
        <p:nvPicPr>
          <p:cNvPr id="5" name="Obraz 4" descr="ERASMUS.jpg"/>
          <p:cNvPicPr>
            <a:picLocks noChangeAspect="1"/>
          </p:cNvPicPr>
          <p:nvPr/>
        </p:nvPicPr>
        <p:blipFill>
          <a:blip r:embed="rId2"/>
          <a:stretch>
            <a:fillRect/>
          </a:stretch>
        </p:blipFill>
        <p:spPr>
          <a:xfrm>
            <a:off x="0" y="2373923"/>
            <a:ext cx="9144000" cy="2110154"/>
          </a:xfrm>
          <a:prstGeom prst="rect">
            <a:avLst/>
          </a:prstGeom>
          <a:ln>
            <a:noFill/>
          </a:ln>
          <a:effectLst>
            <a:outerShdw blurRad="292100" dist="139700" dir="2700000" algn="tl" rotWithShape="0">
              <a:srgbClr val="333333">
                <a:alpha val="65000"/>
              </a:srgbClr>
            </a:outerShdw>
            <a:softEdge rad="31750"/>
          </a:effectLst>
        </p:spPr>
      </p:pic>
    </p:spTree>
  </p:cSld>
  <p:clrMapOvr>
    <a:masterClrMapping/>
  </p:clrMapOvr>
  <p:transition spd="slow" advTm="8400">
    <p:dissolve/>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303</Words>
  <Application>Microsoft Office PowerPoint</Application>
  <PresentationFormat>Pokaz na ekranie (4:3)</PresentationFormat>
  <Paragraphs>59</Paragraphs>
  <Slides>7</Slides>
  <Notes>0</Notes>
  <HiddenSlides>0</HiddenSlides>
  <MMClips>1</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Motyw pakietu Office</vt:lpstr>
      <vt:lpstr>Slajd 1</vt:lpstr>
      <vt:lpstr>Slajd 2</vt:lpstr>
      <vt:lpstr>Slajd 3</vt:lpstr>
      <vt:lpstr>Slajd 4</vt:lpstr>
      <vt:lpstr>Slajd 5</vt:lpstr>
      <vt:lpstr>Slajd 6</vt:lpstr>
      <vt:lpstr>Slajd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Użytkownik systemu Windows</dc:creator>
  <cp:lastModifiedBy>Użytkownik systemu Windows</cp:lastModifiedBy>
  <cp:revision>29</cp:revision>
  <dcterms:created xsi:type="dcterms:W3CDTF">2019-10-20T14:43:12Z</dcterms:created>
  <dcterms:modified xsi:type="dcterms:W3CDTF">2019-10-20T19:20:10Z</dcterms:modified>
</cp:coreProperties>
</file>