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4" autoAdjust="0"/>
    <p:restoredTop sz="65418" autoAdjust="0"/>
  </p:normalViewPr>
  <p:slideViewPr>
    <p:cSldViewPr snapToGrid="0">
      <p:cViewPr>
        <p:scale>
          <a:sx n="86" d="100"/>
          <a:sy n="86" d="100"/>
        </p:scale>
        <p:origin x="4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50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330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6317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41347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9957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9065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5987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8942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0565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3317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241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10/20/2019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600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02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3772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6994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10/20/2019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48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10/20/2019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262631910"/>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75" r:id="rId6"/>
    <p:sldLayoutId id="2147483676" r:id="rId7"/>
    <p:sldLayoutId id="2147483677" r:id="rId8"/>
    <p:sldLayoutId id="2147483678" r:id="rId9"/>
    <p:sldLayoutId id="2147483679" r:id="rId10"/>
    <p:sldLayoutId id="2147483686" r:id="rId11"/>
    <p:sldLayoutId id="2147483680" r:id="rId12"/>
    <p:sldLayoutId id="2147483681" r:id="rId13"/>
    <p:sldLayoutId id="2147483682" r:id="rId14"/>
    <p:sldLayoutId id="2147483683" r:id="rId15"/>
    <p:sldLayoutId id="2147483684" r:id="rId16"/>
    <p:sldLayoutId id="2147483685"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1014-7525-4ECC-8B43-F4DC86C748E9}"/>
              </a:ext>
            </a:extLst>
          </p:cNvPr>
          <p:cNvPicPr>
            <a:picLocks noChangeAspect="1"/>
          </p:cNvPicPr>
          <p:nvPr/>
        </p:nvPicPr>
        <p:blipFill rotWithShape="1">
          <a:blip r:embed="rId3"/>
          <a:srcRect t="15413"/>
          <a:stretch/>
        </p:blipFill>
        <p:spPr>
          <a:xfrm>
            <a:off x="20" y="10"/>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ytuł 1">
            <a:extLst>
              <a:ext uri="{FF2B5EF4-FFF2-40B4-BE49-F238E27FC236}">
                <a16:creationId xmlns:a16="http://schemas.microsoft.com/office/drawing/2014/main" id="{3F47B626-24D0-462D-A06A-D565FF9E9909}"/>
              </a:ext>
            </a:extLst>
          </p:cNvPr>
          <p:cNvSpPr>
            <a:spLocks noGrp="1"/>
          </p:cNvSpPr>
          <p:nvPr>
            <p:ph type="ctrTitle"/>
          </p:nvPr>
        </p:nvSpPr>
        <p:spPr>
          <a:xfrm>
            <a:off x="2480733" y="2074339"/>
            <a:ext cx="7219954" cy="1828801"/>
          </a:xfrm>
        </p:spPr>
        <p:txBody>
          <a:bodyPr>
            <a:normAutofit/>
          </a:bodyPr>
          <a:lstStyle/>
          <a:p>
            <a:r>
              <a:rPr lang="pl-PL" sz="4800" dirty="0" err="1"/>
              <a:t>Tropical</a:t>
            </a:r>
            <a:r>
              <a:rPr lang="pl-PL" sz="4800" dirty="0"/>
              <a:t> </a:t>
            </a:r>
            <a:r>
              <a:rPr lang="pl-PL" sz="4800" dirty="0" err="1"/>
              <a:t>forests</a:t>
            </a:r>
            <a:endParaRPr lang="pl-PL" sz="4800" dirty="0"/>
          </a:p>
        </p:txBody>
      </p:sp>
      <p:sp>
        <p:nvSpPr>
          <p:cNvPr id="6" name="Podtytuł 5">
            <a:extLst>
              <a:ext uri="{FF2B5EF4-FFF2-40B4-BE49-F238E27FC236}">
                <a16:creationId xmlns:a16="http://schemas.microsoft.com/office/drawing/2014/main" id="{0E0FA2D8-8563-45A1-9183-0ED3EA31E0A8}"/>
              </a:ext>
            </a:extLst>
          </p:cNvPr>
          <p:cNvSpPr>
            <a:spLocks noGrp="1"/>
          </p:cNvSpPr>
          <p:nvPr>
            <p:ph type="subTitle" idx="1"/>
          </p:nvPr>
        </p:nvSpPr>
        <p:spPr/>
        <p:txBody>
          <a:bodyPr/>
          <a:lstStyle/>
          <a:p>
            <a:endParaRPr lang="pl-PL" dirty="0"/>
          </a:p>
          <a:p>
            <a:r>
              <a:rPr lang="pl-PL" dirty="0"/>
              <a:t>Jagoda Banasiak-Kostecka </a:t>
            </a:r>
          </a:p>
        </p:txBody>
      </p:sp>
    </p:spTree>
    <p:extLst>
      <p:ext uri="{BB962C8B-B14F-4D97-AF65-F5344CB8AC3E}">
        <p14:creationId xmlns:p14="http://schemas.microsoft.com/office/powerpoint/2010/main" val="143565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B4EB9A-26C9-489C-B9AD-928B9535E151}"/>
              </a:ext>
            </a:extLst>
          </p:cNvPr>
          <p:cNvSpPr>
            <a:spLocks noGrp="1"/>
          </p:cNvSpPr>
          <p:nvPr>
            <p:ph type="title"/>
          </p:nvPr>
        </p:nvSpPr>
        <p:spPr/>
        <p:txBody>
          <a:bodyPr/>
          <a:lstStyle/>
          <a:p>
            <a:r>
              <a:rPr lang="pl-PL" dirty="0"/>
              <a:t>CO</a:t>
            </a:r>
            <a:r>
              <a:rPr lang="pl-PL" sz="1800" dirty="0"/>
              <a:t>2   </a:t>
            </a:r>
            <a:r>
              <a:rPr lang="pl-PL" sz="3600" dirty="0"/>
              <a:t>in </a:t>
            </a:r>
            <a:r>
              <a:rPr lang="pl-PL" sz="3600" dirty="0" err="1"/>
              <a:t>tropical</a:t>
            </a:r>
            <a:r>
              <a:rPr lang="pl-PL" sz="3600" dirty="0"/>
              <a:t> </a:t>
            </a:r>
            <a:r>
              <a:rPr lang="pl-PL" sz="3600" dirty="0" err="1"/>
              <a:t>forests</a:t>
            </a:r>
            <a:endParaRPr lang="pl-PL" dirty="0"/>
          </a:p>
        </p:txBody>
      </p:sp>
      <p:sp>
        <p:nvSpPr>
          <p:cNvPr id="3" name="Symbol zastępczy tekstu 2">
            <a:extLst>
              <a:ext uri="{FF2B5EF4-FFF2-40B4-BE49-F238E27FC236}">
                <a16:creationId xmlns:a16="http://schemas.microsoft.com/office/drawing/2014/main" id="{AEE583A9-EB78-4955-A805-593445521541}"/>
              </a:ext>
            </a:extLst>
          </p:cNvPr>
          <p:cNvSpPr>
            <a:spLocks noGrp="1"/>
          </p:cNvSpPr>
          <p:nvPr>
            <p:ph type="body" idx="1"/>
          </p:nvPr>
        </p:nvSpPr>
        <p:spPr/>
        <p:txBody>
          <a:bodyPr>
            <a:normAutofit fontScale="77500" lnSpcReduction="20000"/>
          </a:bodyPr>
          <a:lstStyle/>
          <a:p>
            <a:br>
              <a:rPr lang="en-US" dirty="0"/>
            </a:br>
            <a:r>
              <a:rPr lang="en-US" dirty="0">
                <a:effectLst/>
              </a:rPr>
              <a:t>According to the latest reports from the world of science, tropical forests are already at such a level of degradation that instead of absorbing harmful amounts of carbon dioxide, they emit them themselves and on a large scale. Research conducted by scientists has shown that these forests with their emission of 425 </a:t>
            </a:r>
            <a:r>
              <a:rPr lang="en-US" dirty="0" err="1">
                <a:effectLst/>
              </a:rPr>
              <a:t>teragrams</a:t>
            </a:r>
            <a:r>
              <a:rPr lang="en-US" dirty="0">
                <a:effectLst/>
              </a:rPr>
              <a:t> annually already exceed the amount of greenhouse gases generated throughout the year by traffic in the United States</a:t>
            </a:r>
            <a:endParaRPr lang="pl-PL" dirty="0"/>
          </a:p>
        </p:txBody>
      </p:sp>
      <p:sp>
        <p:nvSpPr>
          <p:cNvPr id="4" name="Rectangle 1">
            <a:extLst>
              <a:ext uri="{FF2B5EF4-FFF2-40B4-BE49-F238E27FC236}">
                <a16:creationId xmlns:a16="http://schemas.microsoft.com/office/drawing/2014/main" id="{9E151B54-CDBE-4804-961B-898089E2CCE2}"/>
              </a:ext>
            </a:extLst>
          </p:cNvPr>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br>
              <a:rPr kumimoji="0" lang="pl-PL" altLang="pl-PL" sz="1000" b="0" i="0" u="none" strike="noStrike" cap="none" normalizeH="0" baseline="0">
                <a:ln>
                  <a:noFill/>
                </a:ln>
                <a:solidFill>
                  <a:srgbClr val="222222"/>
                </a:solidFill>
                <a:effectLst/>
                <a:latin typeface="Arial" panose="020B0604020202020204" pitchFamily="34" charset="0"/>
                <a:cs typeface="Arial" panose="020B0604020202020204" pitchFamily="34" charset="0"/>
              </a:rPr>
            </a:br>
            <a:r>
              <a:rPr kumimoji="0" lang="pl-PL" altLang="pl-PL" sz="10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r>
              <a:rPr kumimoji="0" lang="pl-PL" altLang="pl-PL" sz="19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r>
              <a:rPr kumimoji="0" lang="pl-PL" altLang="pl-PL" sz="10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r>
              <a:rPr kumimoji="0" lang="pl-PL" altLang="pl-PL" sz="1000" b="0" i="0" u="none" strike="noStrike" cap="none" normalizeH="0" baseline="0">
                <a:ln>
                  <a:noFill/>
                </a:ln>
                <a:solidFill>
                  <a:srgbClr val="3C4043"/>
                </a:solidFill>
                <a:effectLst/>
                <a:latin typeface="Arial" panose="020B0604020202020204" pitchFamily="34" charset="0"/>
                <a:cs typeface="Arial" panose="020B0604020202020204" pitchFamily="34" charset="0"/>
              </a:rPr>
              <a:t>Poznaj wymowę</a:t>
            </a:r>
            <a:endParaRPr kumimoji="0" lang="pl-PL" altLang="pl-PL" sz="10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3F8EE598-09D5-44F6-A2EC-9A33C481C70B}"/>
              </a:ext>
            </a:extLst>
          </p:cNvPr>
          <p:cNvSpPr>
            <a:spLocks noChangeArrowheads="1"/>
          </p:cNvSpPr>
          <p:nvPr/>
        </p:nvSpPr>
        <p:spPr bwMode="auto">
          <a:xfrm>
            <a:off x="0" y="0"/>
            <a:ext cx="0" cy="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100" b="0" i="0" u="none" strike="noStrike" cap="none" normalizeH="0" baseline="0">
                <a:ln>
                  <a:noFill/>
                </a:ln>
                <a:solidFill>
                  <a:srgbClr val="222222"/>
                </a:solidFill>
                <a:effectLst/>
                <a:latin typeface="inherit"/>
                <a:cs typeface="Arial" panose="020B0604020202020204" pitchFamily="34" charset="0"/>
              </a:rPr>
              <a:t>co2 in tropical forests</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6" name="AutoShape 2"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a:extLst>
              <a:ext uri="{FF2B5EF4-FFF2-40B4-BE49-F238E27FC236}">
                <a16:creationId xmlns:a16="http://schemas.microsoft.com/office/drawing/2014/main" id="{74920B18-6BED-4C1B-B2BC-F17D897F209E}"/>
              </a:ext>
            </a:extLst>
          </p:cNvPr>
          <p:cNvSpPr>
            <a:spLocks noChangeAspect="1" noChangeArrowheads="1"/>
          </p:cNvSpPr>
          <p:nvPr/>
        </p:nvSpPr>
        <p:spPr bwMode="auto">
          <a:xfrm>
            <a:off x="69850" y="-206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Rectangle 4">
            <a:extLst>
              <a:ext uri="{FF2B5EF4-FFF2-40B4-BE49-F238E27FC236}">
                <a16:creationId xmlns:a16="http://schemas.microsoft.com/office/drawing/2014/main" id="{A0E3B715-C821-4DEE-B868-7C21C789240C}"/>
              </a:ext>
            </a:extLst>
          </p:cNvPr>
          <p:cNvSpPr>
            <a:spLocks noChangeArrowheads="1"/>
          </p:cNvSpPr>
          <p:nvPr/>
        </p:nvSpPr>
        <p:spPr bwMode="auto">
          <a:xfrm>
            <a:off x="152400" y="15240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br>
              <a:rPr kumimoji="0" lang="pl-PL" altLang="pl-PL" sz="1000" b="0" i="0" u="none" strike="noStrike" cap="none" normalizeH="0" baseline="0">
                <a:ln>
                  <a:noFill/>
                </a:ln>
                <a:solidFill>
                  <a:srgbClr val="222222"/>
                </a:solidFill>
                <a:effectLst/>
                <a:latin typeface="Arial" panose="020B0604020202020204" pitchFamily="34" charset="0"/>
                <a:cs typeface="Arial" panose="020B0604020202020204" pitchFamily="34" charset="0"/>
              </a:rPr>
            </a:br>
            <a:r>
              <a:rPr kumimoji="0" lang="pl-PL" altLang="pl-PL" sz="10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r>
              <a:rPr kumimoji="0" lang="pl-PL" altLang="pl-PL" sz="19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r>
              <a:rPr kumimoji="0" lang="pl-PL" altLang="pl-PL" sz="10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r>
              <a:rPr kumimoji="0" lang="pl-PL" altLang="pl-PL" sz="1000" b="0" i="0" u="none" strike="noStrike" cap="none" normalizeH="0" baseline="0">
                <a:ln>
                  <a:noFill/>
                </a:ln>
                <a:solidFill>
                  <a:srgbClr val="3C4043"/>
                </a:solidFill>
                <a:effectLst/>
                <a:latin typeface="Arial" panose="020B0604020202020204" pitchFamily="34" charset="0"/>
                <a:cs typeface="Arial" panose="020B0604020202020204" pitchFamily="34" charset="0"/>
              </a:rPr>
              <a:t>Poznaj wymowę</a:t>
            </a:r>
            <a:endParaRPr kumimoji="0" lang="pl-PL" altLang="pl-PL" sz="10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D91B5D7D-F33D-46B7-AB05-06014127AC9E}"/>
              </a:ext>
            </a:extLst>
          </p:cNvPr>
          <p:cNvSpPr>
            <a:spLocks noChangeArrowheads="1"/>
          </p:cNvSpPr>
          <p:nvPr/>
        </p:nvSpPr>
        <p:spPr bwMode="auto">
          <a:xfrm>
            <a:off x="152400" y="152400"/>
            <a:ext cx="0" cy="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100" b="0" i="0" u="none" strike="noStrike" cap="none" normalizeH="0" baseline="0">
                <a:ln>
                  <a:noFill/>
                </a:ln>
                <a:solidFill>
                  <a:srgbClr val="222222"/>
                </a:solidFill>
                <a:effectLst/>
                <a:latin typeface="inherit"/>
                <a:cs typeface="Arial" panose="020B0604020202020204" pitchFamily="34" charset="0"/>
              </a:rPr>
              <a:t>co2 in tropical forests</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9" name="AutoShape 5"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a:extLst>
              <a:ext uri="{FF2B5EF4-FFF2-40B4-BE49-F238E27FC236}">
                <a16:creationId xmlns:a16="http://schemas.microsoft.com/office/drawing/2014/main" id="{B5F1AE90-A443-4C30-8ECE-882D95E49F28}"/>
              </a:ext>
            </a:extLst>
          </p:cNvPr>
          <p:cNvSpPr>
            <a:spLocks noChangeAspect="1" noChangeArrowheads="1"/>
          </p:cNvSpPr>
          <p:nvPr/>
        </p:nvSpPr>
        <p:spPr bwMode="auto">
          <a:xfrm>
            <a:off x="222250" y="-53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237556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AB1709-F3A4-4595-8FC7-ADCE3762DC47}"/>
              </a:ext>
            </a:extLst>
          </p:cNvPr>
          <p:cNvSpPr>
            <a:spLocks noGrp="1"/>
          </p:cNvSpPr>
          <p:nvPr>
            <p:ph type="title"/>
          </p:nvPr>
        </p:nvSpPr>
        <p:spPr/>
        <p:txBody>
          <a:bodyPr/>
          <a:lstStyle/>
          <a:p>
            <a:r>
              <a:rPr lang="pl-PL" dirty="0" err="1"/>
              <a:t>Oxygen</a:t>
            </a:r>
            <a:r>
              <a:rPr lang="pl-PL" dirty="0"/>
              <a:t> in </a:t>
            </a:r>
            <a:r>
              <a:rPr lang="pl-PL" dirty="0" err="1"/>
              <a:t>tropical</a:t>
            </a:r>
            <a:r>
              <a:rPr lang="pl-PL" dirty="0"/>
              <a:t> </a:t>
            </a:r>
            <a:r>
              <a:rPr lang="pl-PL" dirty="0" err="1"/>
              <a:t>forests</a:t>
            </a:r>
            <a:endParaRPr lang="pl-PL" dirty="0"/>
          </a:p>
        </p:txBody>
      </p:sp>
      <p:sp>
        <p:nvSpPr>
          <p:cNvPr id="4" name="Symbol zastępczy tekstu 3">
            <a:extLst>
              <a:ext uri="{FF2B5EF4-FFF2-40B4-BE49-F238E27FC236}">
                <a16:creationId xmlns:a16="http://schemas.microsoft.com/office/drawing/2014/main" id="{A9E3DAFB-CEBB-4E56-A87F-2DA2F7330854}"/>
              </a:ext>
            </a:extLst>
          </p:cNvPr>
          <p:cNvSpPr>
            <a:spLocks noGrp="1"/>
          </p:cNvSpPr>
          <p:nvPr>
            <p:ph type="body" sz="half" idx="2"/>
          </p:nvPr>
        </p:nvSpPr>
        <p:spPr/>
        <p:txBody>
          <a:bodyPr/>
          <a:lstStyle/>
          <a:p>
            <a:br>
              <a:rPr lang="en-US" dirty="0"/>
            </a:br>
            <a:r>
              <a:rPr lang="en-US" dirty="0">
                <a:effectLst/>
              </a:rPr>
              <a:t>oxygen in tropical forests is generated by the trees and plants found in it. Amazonia accounts for 20% of all oxygen on earth.</a:t>
            </a:r>
            <a:r>
              <a:rPr lang="pl-PL" dirty="0">
                <a:effectLst/>
              </a:rPr>
              <a:t> As a </a:t>
            </a:r>
            <a:r>
              <a:rPr lang="pl-PL" dirty="0" err="1">
                <a:effectLst/>
              </a:rPr>
              <a:t>result</a:t>
            </a:r>
            <a:r>
              <a:rPr lang="pl-PL" dirty="0">
                <a:effectLst/>
              </a:rPr>
              <a:t>, </a:t>
            </a:r>
            <a:r>
              <a:rPr lang="pl-PL" dirty="0" err="1">
                <a:effectLst/>
              </a:rPr>
              <a:t>when</a:t>
            </a:r>
            <a:r>
              <a:rPr lang="pl-PL" dirty="0">
                <a:effectLst/>
              </a:rPr>
              <a:t> </a:t>
            </a:r>
            <a:r>
              <a:rPr lang="pl-PL" dirty="0" err="1">
                <a:effectLst/>
              </a:rPr>
              <a:t>it</a:t>
            </a:r>
            <a:r>
              <a:rPr lang="pl-PL" dirty="0">
                <a:effectLst/>
              </a:rPr>
              <a:t> </a:t>
            </a:r>
            <a:r>
              <a:rPr lang="pl-PL" dirty="0" err="1">
                <a:effectLst/>
              </a:rPr>
              <a:t>comes</a:t>
            </a:r>
            <a:r>
              <a:rPr lang="pl-PL" dirty="0">
                <a:effectLst/>
              </a:rPr>
              <a:t> to </a:t>
            </a:r>
            <a:r>
              <a:rPr lang="pl-PL" dirty="0" err="1">
                <a:effectLst/>
              </a:rPr>
              <a:t>oxygen</a:t>
            </a:r>
            <a:r>
              <a:rPr lang="pl-PL" dirty="0">
                <a:effectLst/>
              </a:rPr>
              <a:t> </a:t>
            </a:r>
            <a:r>
              <a:rPr lang="pl-PL" dirty="0" err="1">
                <a:effectLst/>
              </a:rPr>
              <a:t>balance</a:t>
            </a:r>
            <a:r>
              <a:rPr lang="pl-PL" dirty="0">
                <a:effectLst/>
              </a:rPr>
              <a:t> in the </a:t>
            </a:r>
            <a:r>
              <a:rPr lang="pl-PL" dirty="0" err="1">
                <a:effectLst/>
              </a:rPr>
              <a:t>atmosphere</a:t>
            </a:r>
            <a:r>
              <a:rPr lang="pl-PL" dirty="0">
                <a:effectLst/>
              </a:rPr>
              <a:t> , the role of the Amazon </a:t>
            </a:r>
            <a:r>
              <a:rPr lang="pl-PL" dirty="0" err="1">
                <a:effectLst/>
              </a:rPr>
              <a:t>jungle</a:t>
            </a:r>
            <a:r>
              <a:rPr lang="pl-PL" dirty="0">
                <a:effectLst/>
              </a:rPr>
              <a:t> </a:t>
            </a:r>
            <a:r>
              <a:rPr lang="pl-PL" dirty="0" err="1">
                <a:effectLst/>
              </a:rPr>
              <a:t>is</a:t>
            </a:r>
            <a:r>
              <a:rPr lang="pl-PL" dirty="0">
                <a:effectLst/>
              </a:rPr>
              <a:t> </a:t>
            </a:r>
            <a:r>
              <a:rPr lang="pl-PL" dirty="0" err="1">
                <a:effectLst/>
              </a:rPr>
              <a:t>practically</a:t>
            </a:r>
            <a:r>
              <a:rPr lang="pl-PL" dirty="0">
                <a:effectLst/>
              </a:rPr>
              <a:t> zero-</a:t>
            </a:r>
            <a:r>
              <a:rPr lang="pl-PL" dirty="0" err="1">
                <a:effectLst/>
              </a:rPr>
              <a:t>emphasizes</a:t>
            </a:r>
            <a:r>
              <a:rPr lang="pl-PL" dirty="0">
                <a:effectLst/>
              </a:rPr>
              <a:t> </a:t>
            </a:r>
            <a:r>
              <a:rPr lang="pl-PL" dirty="0" err="1">
                <a:effectLst/>
              </a:rPr>
              <a:t>mills</a:t>
            </a:r>
            <a:r>
              <a:rPr lang="pl-PL" dirty="0">
                <a:effectLst/>
              </a:rPr>
              <a:t>. He </a:t>
            </a:r>
            <a:r>
              <a:rPr lang="pl-PL" dirty="0" err="1">
                <a:effectLst/>
              </a:rPr>
              <a:t>adds</a:t>
            </a:r>
            <a:r>
              <a:rPr lang="pl-PL" dirty="0">
                <a:effectLst/>
              </a:rPr>
              <a:t> the </a:t>
            </a:r>
            <a:r>
              <a:rPr lang="pl-PL" dirty="0" err="1">
                <a:effectLst/>
              </a:rPr>
              <a:t>oxygen</a:t>
            </a:r>
            <a:r>
              <a:rPr lang="pl-PL" dirty="0">
                <a:effectLst/>
              </a:rPr>
              <a:t> </a:t>
            </a:r>
            <a:r>
              <a:rPr lang="pl-PL" dirty="0" err="1">
                <a:effectLst/>
              </a:rPr>
              <a:t>content</a:t>
            </a:r>
            <a:r>
              <a:rPr lang="pl-PL" dirty="0">
                <a:effectLst/>
              </a:rPr>
              <a:t> in the </a:t>
            </a:r>
            <a:r>
              <a:rPr lang="pl-PL" dirty="0" err="1">
                <a:effectLst/>
              </a:rPr>
              <a:t>air</a:t>
            </a:r>
            <a:r>
              <a:rPr lang="pl-PL" dirty="0">
                <a:effectLst/>
              </a:rPr>
              <a:t> </a:t>
            </a:r>
            <a:r>
              <a:rPr lang="pl-PL" dirty="0" err="1">
                <a:effectLst/>
              </a:rPr>
              <a:t>is</a:t>
            </a:r>
            <a:r>
              <a:rPr lang="pl-PL" dirty="0">
                <a:effectLst/>
              </a:rPr>
              <a:t> </a:t>
            </a:r>
            <a:r>
              <a:rPr lang="pl-PL" dirty="0" err="1">
                <a:effectLst/>
              </a:rPr>
              <a:t>about</a:t>
            </a:r>
            <a:r>
              <a:rPr lang="pl-PL" dirty="0">
                <a:effectLst/>
              </a:rPr>
              <a:t> 20.95 </a:t>
            </a:r>
            <a:r>
              <a:rPr lang="pl-PL" dirty="0" err="1">
                <a:effectLst/>
              </a:rPr>
              <a:t>percent</a:t>
            </a:r>
            <a:r>
              <a:rPr lang="pl-PL" dirty="0">
                <a:effectLst/>
              </a:rPr>
              <a:t>. And </a:t>
            </a:r>
            <a:r>
              <a:rPr lang="pl-PL" dirty="0" err="1">
                <a:effectLst/>
              </a:rPr>
              <a:t>it</a:t>
            </a:r>
            <a:r>
              <a:rPr lang="pl-PL" dirty="0">
                <a:effectLst/>
              </a:rPr>
              <a:t> </a:t>
            </a:r>
            <a:r>
              <a:rPr lang="pl-PL" dirty="0" err="1">
                <a:effectLst/>
              </a:rPr>
              <a:t>doesn’t</a:t>
            </a:r>
            <a:r>
              <a:rPr lang="pl-PL" dirty="0">
                <a:effectLst/>
              </a:rPr>
              <a:t> </a:t>
            </a:r>
            <a:r>
              <a:rPr lang="pl-PL" dirty="0" err="1">
                <a:effectLst/>
              </a:rPr>
              <a:t>change</a:t>
            </a:r>
            <a:r>
              <a:rPr lang="pl-PL" dirty="0">
                <a:effectLst/>
              </a:rPr>
              <a:t> </a:t>
            </a:r>
            <a:r>
              <a:rPr lang="pl-PL" dirty="0" err="1">
                <a:effectLst/>
              </a:rPr>
              <a:t>significantyly</a:t>
            </a:r>
            <a:r>
              <a:rPr lang="pl-PL" dirty="0">
                <a:effectLst/>
              </a:rPr>
              <a:t>. </a:t>
            </a:r>
            <a:r>
              <a:rPr lang="pl-PL" dirty="0" err="1">
                <a:effectLst/>
              </a:rPr>
              <a:t>Even</a:t>
            </a:r>
            <a:r>
              <a:rPr lang="pl-PL" dirty="0">
                <a:effectLst/>
              </a:rPr>
              <a:t> </a:t>
            </a:r>
            <a:r>
              <a:rPr lang="pl-PL" dirty="0" err="1">
                <a:effectLst/>
              </a:rPr>
              <a:t>if</a:t>
            </a:r>
            <a:r>
              <a:rPr lang="pl-PL" dirty="0">
                <a:effectLst/>
              </a:rPr>
              <a:t> the </a:t>
            </a:r>
            <a:r>
              <a:rPr lang="pl-PL" dirty="0" err="1">
                <a:effectLst/>
              </a:rPr>
              <a:t>entire</a:t>
            </a:r>
            <a:r>
              <a:rPr lang="pl-PL" dirty="0">
                <a:effectLst/>
              </a:rPr>
              <a:t> Amazon </a:t>
            </a:r>
            <a:r>
              <a:rPr lang="pl-PL" dirty="0" err="1">
                <a:effectLst/>
              </a:rPr>
              <a:t>jungle</a:t>
            </a:r>
            <a:r>
              <a:rPr lang="pl-PL" dirty="0">
                <a:effectLst/>
              </a:rPr>
              <a:t> </a:t>
            </a:r>
            <a:r>
              <a:rPr lang="pl-PL" dirty="0" err="1">
                <a:effectLst/>
              </a:rPr>
              <a:t>burns</a:t>
            </a:r>
            <a:r>
              <a:rPr lang="pl-PL" dirty="0">
                <a:effectLst/>
              </a:rPr>
              <a:t>, the </a:t>
            </a:r>
            <a:r>
              <a:rPr lang="pl-PL" dirty="0" err="1">
                <a:effectLst/>
              </a:rPr>
              <a:t>amount</a:t>
            </a:r>
            <a:r>
              <a:rPr lang="pl-PL" dirty="0">
                <a:effectLst/>
              </a:rPr>
              <a:t> of </a:t>
            </a:r>
            <a:r>
              <a:rPr lang="pl-PL" dirty="0" err="1">
                <a:effectLst/>
              </a:rPr>
              <a:t>oxygen</a:t>
            </a:r>
            <a:r>
              <a:rPr lang="pl-PL" dirty="0">
                <a:effectLst/>
              </a:rPr>
              <a:t> in the </a:t>
            </a:r>
            <a:r>
              <a:rPr lang="pl-PL" dirty="0" err="1">
                <a:effectLst/>
              </a:rPr>
              <a:t>atmosphere</a:t>
            </a:r>
            <a:r>
              <a:rPr lang="pl-PL" dirty="0">
                <a:effectLst/>
              </a:rPr>
              <a:t> </a:t>
            </a:r>
            <a:r>
              <a:rPr lang="pl-PL" dirty="0" err="1">
                <a:effectLst/>
              </a:rPr>
              <a:t>would</a:t>
            </a:r>
            <a:r>
              <a:rPr lang="pl-PL" dirty="0">
                <a:effectLst/>
              </a:rPr>
              <a:t> not </a:t>
            </a:r>
            <a:r>
              <a:rPr lang="pl-PL" dirty="0" err="1">
                <a:effectLst/>
              </a:rPr>
              <a:t>change</a:t>
            </a:r>
            <a:r>
              <a:rPr lang="pl-PL" dirty="0">
                <a:effectLst/>
              </a:rPr>
              <a:t>.</a:t>
            </a:r>
            <a:endParaRPr lang="pl-PL" dirty="0"/>
          </a:p>
        </p:txBody>
      </p:sp>
      <p:sp>
        <p:nvSpPr>
          <p:cNvPr id="5" name="Symbol zastępczy obrazu 4">
            <a:extLst>
              <a:ext uri="{FF2B5EF4-FFF2-40B4-BE49-F238E27FC236}">
                <a16:creationId xmlns:a16="http://schemas.microsoft.com/office/drawing/2014/main" id="{634E766D-39A9-4A24-B1ED-2BE187270BCD}"/>
              </a:ext>
            </a:extLst>
          </p:cNvPr>
          <p:cNvSpPr>
            <a:spLocks noGrp="1"/>
          </p:cNvSpPr>
          <p:nvPr>
            <p:ph type="pic" idx="1"/>
          </p:nvPr>
        </p:nvSpPr>
        <p:spPr/>
      </p:sp>
      <p:pic>
        <p:nvPicPr>
          <p:cNvPr id="3078" name="Picture 6" descr="Podobny obraz">
            <a:extLst>
              <a:ext uri="{FF2B5EF4-FFF2-40B4-BE49-F238E27FC236}">
                <a16:creationId xmlns:a16="http://schemas.microsoft.com/office/drawing/2014/main" id="{B36DF958-F1B3-4026-BDA1-E8749B0FF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362" y="763703"/>
            <a:ext cx="5496128" cy="49128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1A94A7D4-A12A-455A-8BD4-6EC646C162B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B7BB5401-D4B6-4FAF-9715-37979D9B76A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584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90A69-2A61-43BA-AC49-2A06B01EDFD6}"/>
              </a:ext>
            </a:extLst>
          </p:cNvPr>
          <p:cNvSpPr>
            <a:spLocks noGrp="1"/>
          </p:cNvSpPr>
          <p:nvPr>
            <p:ph type="title"/>
          </p:nvPr>
        </p:nvSpPr>
        <p:spPr/>
        <p:txBody>
          <a:bodyPr/>
          <a:lstStyle/>
          <a:p>
            <a:r>
              <a:rPr lang="pl-PL" dirty="0" err="1"/>
              <a:t>Medicine</a:t>
            </a:r>
            <a:r>
              <a:rPr lang="pl-PL" dirty="0"/>
              <a:t> in </a:t>
            </a:r>
            <a:r>
              <a:rPr lang="pl-PL" dirty="0" err="1"/>
              <a:t>tropical</a:t>
            </a:r>
            <a:r>
              <a:rPr lang="pl-PL" dirty="0"/>
              <a:t> </a:t>
            </a:r>
            <a:r>
              <a:rPr lang="pl-PL" dirty="0" err="1"/>
              <a:t>forests</a:t>
            </a:r>
            <a:endParaRPr lang="pl-PL" dirty="0"/>
          </a:p>
        </p:txBody>
      </p:sp>
      <p:sp>
        <p:nvSpPr>
          <p:cNvPr id="3" name="Symbol zastępczy obrazu 2">
            <a:extLst>
              <a:ext uri="{FF2B5EF4-FFF2-40B4-BE49-F238E27FC236}">
                <a16:creationId xmlns:a16="http://schemas.microsoft.com/office/drawing/2014/main" id="{56009C2D-5633-4116-8225-AB2332E3B592}"/>
              </a:ext>
            </a:extLst>
          </p:cNvPr>
          <p:cNvSpPr>
            <a:spLocks noGrp="1"/>
          </p:cNvSpPr>
          <p:nvPr>
            <p:ph type="pic" idx="1"/>
          </p:nvPr>
        </p:nvSpPr>
        <p:spPr/>
      </p:sp>
      <p:sp>
        <p:nvSpPr>
          <p:cNvPr id="6" name="Symbol zastępczy tekstu 5">
            <a:extLst>
              <a:ext uri="{FF2B5EF4-FFF2-40B4-BE49-F238E27FC236}">
                <a16:creationId xmlns:a16="http://schemas.microsoft.com/office/drawing/2014/main" id="{74566DE2-7AE8-4A0A-BAC6-E8D7CD470155}"/>
              </a:ext>
            </a:extLst>
          </p:cNvPr>
          <p:cNvSpPr>
            <a:spLocks noGrp="1"/>
          </p:cNvSpPr>
          <p:nvPr>
            <p:ph type="body" sz="half" idx="2"/>
          </p:nvPr>
        </p:nvSpPr>
        <p:spPr>
          <a:xfrm>
            <a:off x="1473698" y="2679699"/>
            <a:ext cx="4588094" cy="3740556"/>
          </a:xfrm>
        </p:spPr>
        <p:txBody>
          <a:bodyPr>
            <a:normAutofit fontScale="77500" lnSpcReduction="20000"/>
          </a:bodyPr>
          <a:lstStyle/>
          <a:p>
            <a:r>
              <a:rPr lang="en-US" dirty="0"/>
              <a:t>So far, only a fraction of the extremely effective active substances that nature has at its disposal have been discovered. The existence of the largest resources of these substances, waiting to be discovered in tropical forests and oceans, is not the result of the sheer diversity of species found there, but also of the unbelievable environmental conditions in which individuals of a given species had to fight for survival. Only sophisticated techniques - using venoms and antidotes in the highest concentration - gave a chance to wait the next morning. Pioneers venturing deep into the equatorial forests in search of these substances must be professionals in more than one field. They are so-called </a:t>
            </a:r>
            <a:r>
              <a:rPr lang="en-US" dirty="0" err="1"/>
              <a:t>ethnomedists</a:t>
            </a:r>
            <a:r>
              <a:rPr lang="en-US" dirty="0"/>
              <a:t> who can learn even from animals. Anthropologist, prof. Richard Wrangham from Harvard noticed that the sick chimpanzees were recovering after eating the leaves of a certain </a:t>
            </a:r>
            <a:r>
              <a:rPr lang="en-US" dirty="0" err="1"/>
              <a:t>Aspilia</a:t>
            </a:r>
            <a:r>
              <a:rPr lang="en-US" dirty="0"/>
              <a:t> plant similar to our sunflower. He learned from representatives of the </a:t>
            </a:r>
            <a:r>
              <a:rPr lang="en-US" dirty="0" err="1"/>
              <a:t>Tongew</a:t>
            </a:r>
            <a:r>
              <a:rPr lang="en-US" dirty="0"/>
              <a:t> tribe that the same leaves are also consumed by people suffering from stomachaches caused by gastrointestinal parasites. Chemical analysis of the plant showed that its leaves contain antiparasitic substances. What's more, as it turns out, the monkey medicine can be used to treat some cancers.</a:t>
            </a:r>
            <a:endParaRPr lang="pl-PL" dirty="0"/>
          </a:p>
        </p:txBody>
      </p:sp>
      <p:pic>
        <p:nvPicPr>
          <p:cNvPr id="4099" name="Picture 3" descr="Znalezione obrazy dla zapytania rośliny lecznicza w lasach tropikalnych">
            <a:extLst>
              <a:ext uri="{FF2B5EF4-FFF2-40B4-BE49-F238E27FC236}">
                <a16:creationId xmlns:a16="http://schemas.microsoft.com/office/drawing/2014/main" id="{B3421CFC-901C-4D49-992F-B1A4892F3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694" y="681700"/>
            <a:ext cx="5038928"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74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8ABDC3-2509-457A-9BB7-8135DD59776E}"/>
              </a:ext>
            </a:extLst>
          </p:cNvPr>
          <p:cNvSpPr>
            <a:spLocks noGrp="1"/>
          </p:cNvSpPr>
          <p:nvPr>
            <p:ph type="title"/>
          </p:nvPr>
        </p:nvSpPr>
        <p:spPr>
          <a:xfrm>
            <a:off x="1044272" y="656697"/>
            <a:ext cx="5707899" cy="1675559"/>
          </a:xfrm>
        </p:spPr>
        <p:txBody>
          <a:bodyPr/>
          <a:lstStyle/>
          <a:p>
            <a:r>
              <a:rPr lang="pl-PL" dirty="0"/>
              <a:t>Animals in </a:t>
            </a:r>
            <a:r>
              <a:rPr lang="pl-PL" dirty="0" err="1"/>
              <a:t>tropical</a:t>
            </a:r>
            <a:r>
              <a:rPr lang="pl-PL" dirty="0"/>
              <a:t> </a:t>
            </a:r>
            <a:r>
              <a:rPr lang="pl-PL" dirty="0" err="1"/>
              <a:t>forests</a:t>
            </a:r>
            <a:endParaRPr lang="pl-PL" dirty="0"/>
          </a:p>
        </p:txBody>
      </p:sp>
      <p:sp>
        <p:nvSpPr>
          <p:cNvPr id="3" name="Symbol zastępczy obrazu 2">
            <a:extLst>
              <a:ext uri="{FF2B5EF4-FFF2-40B4-BE49-F238E27FC236}">
                <a16:creationId xmlns:a16="http://schemas.microsoft.com/office/drawing/2014/main" id="{26E7AC59-9750-4872-A375-CB367925DAB2}"/>
              </a:ext>
            </a:extLst>
          </p:cNvPr>
          <p:cNvSpPr>
            <a:spLocks noGrp="1"/>
          </p:cNvSpPr>
          <p:nvPr>
            <p:ph type="pic" idx="1"/>
          </p:nvPr>
        </p:nvSpPr>
        <p:spPr/>
      </p:sp>
      <p:sp>
        <p:nvSpPr>
          <p:cNvPr id="4" name="Symbol zastępczy tekstu 3">
            <a:extLst>
              <a:ext uri="{FF2B5EF4-FFF2-40B4-BE49-F238E27FC236}">
                <a16:creationId xmlns:a16="http://schemas.microsoft.com/office/drawing/2014/main" id="{D5044F59-E315-4C82-B45F-F5443E0352D8}"/>
              </a:ext>
            </a:extLst>
          </p:cNvPr>
          <p:cNvSpPr>
            <a:spLocks noGrp="1"/>
          </p:cNvSpPr>
          <p:nvPr>
            <p:ph type="body" sz="half" idx="2"/>
          </p:nvPr>
        </p:nvSpPr>
        <p:spPr>
          <a:xfrm>
            <a:off x="1473698" y="2767249"/>
            <a:ext cx="4588094" cy="3135695"/>
          </a:xfrm>
        </p:spPr>
        <p:txBody>
          <a:bodyPr>
            <a:normAutofit fontScale="92500" lnSpcReduction="10000"/>
          </a:bodyPr>
          <a:lstStyle/>
          <a:p>
            <a:r>
              <a:rPr lang="en-US" sz="1400" dirty="0"/>
              <a:t>The royal condor lives in the forests of South America together with numerous </a:t>
            </a:r>
            <a:r>
              <a:rPr lang="en-US" sz="1400" dirty="0" err="1"/>
              <a:t>urubu</a:t>
            </a:r>
            <a:r>
              <a:rPr lang="en-US" sz="1400" dirty="0"/>
              <a:t>, also scavengers. Against their background, it stands out with its beautiful and majestic appearance. Bald head, with skin growths reminiscent of stones in the crown, hence the name. It feeds on carrion, especially eats dead fish. Due to the dense forestation of the area, the sight itself does not take the exam for carrion, so it is also helped by the excellent sense of smell.</a:t>
            </a:r>
            <a:endParaRPr lang="pl-PL" sz="1400" dirty="0"/>
          </a:p>
          <a:p>
            <a:endParaRPr lang="pl-PL" sz="1200" dirty="0"/>
          </a:p>
          <a:p>
            <a:br>
              <a:rPr lang="pl-PL" sz="1200" dirty="0"/>
            </a:br>
            <a:r>
              <a:rPr lang="en-US" sz="1400" dirty="0"/>
              <a:t>If in the rain forests even frogs lead the arboreal life, it can be expected that there will also be tree frogs. In South America, we find a colorful tiller. It is light green, has yellow and blue stripes on the sides, dark red eyes with a black, vertical pupil. It is threatened by the destruction of its habitat</a:t>
            </a:r>
            <a:endParaRPr lang="pl-PL" sz="1400" dirty="0"/>
          </a:p>
        </p:txBody>
      </p:sp>
      <p:pic>
        <p:nvPicPr>
          <p:cNvPr id="5122" name="Picture 2">
            <a:extLst>
              <a:ext uri="{FF2B5EF4-FFF2-40B4-BE49-F238E27FC236}">
                <a16:creationId xmlns:a16="http://schemas.microsoft.com/office/drawing/2014/main" id="{DB5DF945-5430-46DF-BE77-E56D2B782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470" y="273996"/>
            <a:ext cx="2950677"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78C8D59C-9BDE-403D-82DF-9E519C249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147" y="3536005"/>
            <a:ext cx="30480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00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4DF593-D972-4CED-9263-9748F8BB1664}"/>
              </a:ext>
            </a:extLst>
          </p:cNvPr>
          <p:cNvSpPr>
            <a:spLocks noGrp="1"/>
          </p:cNvSpPr>
          <p:nvPr>
            <p:ph type="ctrTitle"/>
          </p:nvPr>
        </p:nvSpPr>
        <p:spPr/>
        <p:txBody>
          <a:bodyPr>
            <a:normAutofit fontScale="90000"/>
          </a:bodyPr>
          <a:lstStyle/>
          <a:p>
            <a:br>
              <a:rPr lang="en-US" dirty="0"/>
            </a:br>
            <a:r>
              <a:rPr lang="en-US" dirty="0"/>
              <a:t>extinct species in tropical forests</a:t>
            </a:r>
            <a:endParaRPr lang="pl-PL" dirty="0"/>
          </a:p>
        </p:txBody>
      </p:sp>
      <p:sp>
        <p:nvSpPr>
          <p:cNvPr id="3" name="Podtytuł 2">
            <a:extLst>
              <a:ext uri="{FF2B5EF4-FFF2-40B4-BE49-F238E27FC236}">
                <a16:creationId xmlns:a16="http://schemas.microsoft.com/office/drawing/2014/main" id="{A496E32F-C12C-411F-AEA9-7A759AF96B2B}"/>
              </a:ext>
            </a:extLst>
          </p:cNvPr>
          <p:cNvSpPr>
            <a:spLocks noGrp="1"/>
          </p:cNvSpPr>
          <p:nvPr>
            <p:ph type="subTitle" idx="1"/>
          </p:nvPr>
        </p:nvSpPr>
        <p:spPr>
          <a:xfrm>
            <a:off x="1370693" y="3773489"/>
            <a:ext cx="9440034" cy="1828801"/>
          </a:xfrm>
        </p:spPr>
        <p:txBody>
          <a:bodyPr>
            <a:noAutofit/>
          </a:bodyPr>
          <a:lstStyle/>
          <a:p>
            <a:r>
              <a:rPr lang="en-US" sz="1200" dirty="0"/>
              <a:t>TEMPLATE ANTILLOPA (Hippotragus </a:t>
            </a:r>
            <a:r>
              <a:rPr lang="en-US" sz="1200" dirty="0" err="1"/>
              <a:t>niger</a:t>
            </a:r>
            <a:r>
              <a:rPr lang="en-US" sz="1200" dirty="0"/>
              <a:t>) - A species of antelope found in the areas of Equatorial and Southern Africa.</a:t>
            </a:r>
          </a:p>
          <a:p>
            <a:r>
              <a:rPr lang="en-US" sz="1200" dirty="0"/>
              <a:t>ARA BLUE (</a:t>
            </a:r>
            <a:r>
              <a:rPr lang="en-US" sz="1200" dirty="0" err="1"/>
              <a:t>Cyanospitta</a:t>
            </a:r>
            <a:r>
              <a:rPr lang="en-US" sz="1200" dirty="0"/>
              <a:t> </a:t>
            </a:r>
            <a:r>
              <a:rPr lang="en-US" sz="1200" dirty="0" err="1"/>
              <a:t>Spixii</a:t>
            </a:r>
            <a:r>
              <a:rPr lang="en-US" sz="1200" dirty="0"/>
              <a:t>) - The least common of parrots, the condition in which the population of this parrot is, is so drastic that scientists use the word "</a:t>
            </a:r>
            <a:r>
              <a:rPr lang="en-US" sz="1200" dirty="0" err="1"/>
              <a:t>bezsękowy</a:t>
            </a:r>
            <a:r>
              <a:rPr lang="en-US" sz="1200" dirty="0"/>
              <a:t>".</a:t>
            </a:r>
          </a:p>
          <a:p>
            <a:r>
              <a:rPr lang="en-US" sz="1200" dirty="0"/>
              <a:t>BABIRUSSA (</a:t>
            </a:r>
            <a:r>
              <a:rPr lang="en-US" sz="1200" dirty="0" err="1"/>
              <a:t>Babyroussa</a:t>
            </a:r>
            <a:r>
              <a:rPr lang="en-US" sz="1200" dirty="0"/>
              <a:t> </a:t>
            </a:r>
            <a:r>
              <a:rPr lang="en-US" sz="1200" dirty="0" err="1"/>
              <a:t>babirussa</a:t>
            </a:r>
            <a:r>
              <a:rPr lang="en-US" sz="1200" dirty="0"/>
              <a:t>) - A species from the pig family of the swamp forests of Celebes and Moluccas.</a:t>
            </a:r>
          </a:p>
          <a:p>
            <a:r>
              <a:rPr lang="en-US" sz="1200" dirty="0"/>
              <a:t>BANTENG (Bos </a:t>
            </a:r>
            <a:r>
              <a:rPr lang="en-US" sz="1200" dirty="0" err="1"/>
              <a:t>javanicus</a:t>
            </a:r>
            <a:r>
              <a:rPr lang="en-US" sz="1200" dirty="0"/>
              <a:t>) - A species of wild cattle inhabiting the mountainous forests of the Indochina Peninsula and Indonesia.</a:t>
            </a:r>
          </a:p>
          <a:p>
            <a:r>
              <a:rPr lang="en-US" sz="1200" dirty="0"/>
              <a:t>BARASINGA (Cervus, </a:t>
            </a:r>
            <a:r>
              <a:rPr lang="en-US" sz="1200" dirty="0" err="1"/>
              <a:t>Rucervus</a:t>
            </a:r>
            <a:r>
              <a:rPr lang="en-US" sz="1200" dirty="0"/>
              <a:t> </a:t>
            </a:r>
            <a:r>
              <a:rPr lang="en-US" sz="1200" dirty="0" err="1"/>
              <a:t>duvauceli</a:t>
            </a:r>
            <a:r>
              <a:rPr lang="en-US" sz="1200" dirty="0"/>
              <a:t>) - A species of deer from the wetlands of India.</a:t>
            </a:r>
          </a:p>
          <a:p>
            <a:r>
              <a:rPr lang="en-US" sz="1200" dirty="0"/>
              <a:t>MIKADO BAŻANT (</a:t>
            </a:r>
            <a:r>
              <a:rPr lang="en-US" sz="1200" dirty="0" err="1"/>
              <a:t>Syrmaticus</a:t>
            </a:r>
            <a:r>
              <a:rPr lang="en-US" sz="1200" dirty="0"/>
              <a:t> </a:t>
            </a:r>
            <a:r>
              <a:rPr lang="en-US" sz="1200" dirty="0" err="1"/>
              <a:t>micado</a:t>
            </a:r>
            <a:r>
              <a:rPr lang="en-US" sz="1200" dirty="0"/>
              <a:t>) - A bird living in Taiwan.</a:t>
            </a:r>
          </a:p>
          <a:p>
            <a:r>
              <a:rPr lang="en-US" sz="1200" dirty="0"/>
              <a:t>BELARUS (</a:t>
            </a:r>
            <a:r>
              <a:rPr lang="en-US" sz="1200" dirty="0" err="1"/>
              <a:t>Stenodus</a:t>
            </a:r>
            <a:r>
              <a:rPr lang="en-US" sz="1200" dirty="0"/>
              <a:t> </a:t>
            </a:r>
            <a:r>
              <a:rPr lang="en-US" sz="1200" dirty="0" err="1"/>
              <a:t>leucichthys</a:t>
            </a:r>
            <a:r>
              <a:rPr lang="en-US" sz="1200" dirty="0"/>
              <a:t>) - Fish living in the Caspian Sea.</a:t>
            </a:r>
          </a:p>
          <a:p>
            <a:r>
              <a:rPr lang="en-US" sz="1200" dirty="0"/>
              <a:t>AMERICAN BIZON (Bison Bison) - This bison once performed from Alaska and Canada to Mexico. In 1890 there were about 1,000 of them. However, the involvement of the government and private individuals has caused that today there are about 50,000 of them.</a:t>
            </a:r>
            <a:endParaRPr lang="pl-PL" sz="1200" dirty="0"/>
          </a:p>
        </p:txBody>
      </p:sp>
    </p:spTree>
    <p:extLst>
      <p:ext uri="{BB962C8B-B14F-4D97-AF65-F5344CB8AC3E}">
        <p14:creationId xmlns:p14="http://schemas.microsoft.com/office/powerpoint/2010/main" val="138604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0CF64D-5CC7-4C44-A747-A1DA29ADD444}"/>
              </a:ext>
            </a:extLst>
          </p:cNvPr>
          <p:cNvSpPr>
            <a:spLocks noGrp="1"/>
          </p:cNvSpPr>
          <p:nvPr>
            <p:ph type="ctrTitle"/>
          </p:nvPr>
        </p:nvSpPr>
        <p:spPr>
          <a:xfrm>
            <a:off x="1370693" y="1769541"/>
            <a:ext cx="9440034" cy="1479686"/>
          </a:xfrm>
        </p:spPr>
        <p:txBody>
          <a:bodyPr/>
          <a:lstStyle/>
          <a:p>
            <a:r>
              <a:rPr lang="pl-PL" dirty="0" err="1"/>
              <a:t>Farming</a:t>
            </a:r>
            <a:r>
              <a:rPr lang="pl-PL" dirty="0"/>
              <a:t> in </a:t>
            </a:r>
            <a:r>
              <a:rPr lang="pl-PL" dirty="0" err="1"/>
              <a:t>tropical</a:t>
            </a:r>
            <a:r>
              <a:rPr lang="pl-PL" dirty="0"/>
              <a:t> </a:t>
            </a:r>
            <a:r>
              <a:rPr lang="pl-PL" dirty="0" err="1"/>
              <a:t>forests</a:t>
            </a:r>
            <a:endParaRPr lang="pl-PL" dirty="0"/>
          </a:p>
        </p:txBody>
      </p:sp>
      <p:sp>
        <p:nvSpPr>
          <p:cNvPr id="3" name="Podtytuł 2">
            <a:extLst>
              <a:ext uri="{FF2B5EF4-FFF2-40B4-BE49-F238E27FC236}">
                <a16:creationId xmlns:a16="http://schemas.microsoft.com/office/drawing/2014/main" id="{6BB8ED05-E831-457F-9A3F-DD62DE90DF24}"/>
              </a:ext>
            </a:extLst>
          </p:cNvPr>
          <p:cNvSpPr>
            <a:spLocks noGrp="1"/>
          </p:cNvSpPr>
          <p:nvPr>
            <p:ph type="subTitle" idx="1"/>
          </p:nvPr>
        </p:nvSpPr>
        <p:spPr>
          <a:xfrm>
            <a:off x="1571346" y="3249226"/>
            <a:ext cx="8646851" cy="1925975"/>
          </a:xfrm>
        </p:spPr>
        <p:txBody>
          <a:bodyPr>
            <a:noAutofit/>
          </a:bodyPr>
          <a:lstStyle/>
          <a:p>
            <a:r>
              <a:rPr lang="en-US" sz="900" dirty="0"/>
              <a:t>Half of the tropical forests that disappeared in 2000-2012 were cut down for the needs of intensive agriculture on an industrial scale - according to an analysis of American scientists published in the pages of Environmental Research Letters.</a:t>
            </a:r>
          </a:p>
          <a:p>
            <a:r>
              <a:rPr lang="en-US" sz="900" dirty="0"/>
              <a:t>Increasingly larger tropical rainforest areas around the world are being destroyed as governments and corporations need new land for high-volume agricultural </a:t>
            </a:r>
            <a:r>
              <a:rPr lang="en-US" sz="900" dirty="0" err="1"/>
              <a:t>producti</a:t>
            </a:r>
            <a:r>
              <a:rPr lang="pl-PL" sz="900" dirty="0"/>
              <a:t>o</a:t>
            </a:r>
            <a:r>
              <a:rPr lang="en-US" sz="900" dirty="0"/>
              <a:t>n on an industrial scale, scientists from the University of Duke (US) are alerting.</a:t>
            </a:r>
          </a:p>
          <a:p>
            <a:r>
              <a:rPr lang="en-US" sz="900" dirty="0"/>
              <a:t>They used high resolution satellite maps showing the forest cover to create a new computer model. It made it possible to analyze the phenomenon of changing forests into fields, plantations and pastures around the world.</a:t>
            </a:r>
          </a:p>
          <a:p>
            <a:r>
              <a:rPr lang="en-US" sz="900" dirty="0"/>
              <a:t>Their research shows that deforestation for large-scale agricultural production is responsible for an increasing proportion - in some places more than half - of the entire deforestation in the tropical zone between 2000 and 2012. This procedure is the most common in Southeast Asia and South America.</a:t>
            </a:r>
          </a:p>
          <a:p>
            <a:r>
              <a:rPr lang="en-US" sz="900" dirty="0"/>
              <a:t>"In South America, more and more frequent cuts of medium and large forest areas account for over 60 percent of deforestation growth. They are typical of activities for the needs of large-scale market agriculture "- explains the author of the study, prof. Jennifer J. Swenson of the Duke University Nicholas School of the Environment.</a:t>
            </a:r>
          </a:p>
          <a:p>
            <a:r>
              <a:rPr lang="en-US" sz="900" dirty="0"/>
              <a:t>As he says, the only country with the opposite trend - there were dominated by small forest fragments - was Brazil, where until 2012 the expansion of agriculture was legally restricted. "But this exception may no longer be valid, because Brazil has loosened regulations on forest resources in recent years," says the researcher.</a:t>
            </a:r>
          </a:p>
          <a:p>
            <a:r>
              <a:rPr lang="en-US" sz="900" dirty="0"/>
              <a:t>According to Duke scientists, their analysis confirms the growing need for intervention by states that would target large producers of agricultural products in the tropics.</a:t>
            </a:r>
          </a:p>
          <a:p>
            <a:r>
              <a:rPr lang="en-US" sz="900" dirty="0"/>
              <a:t>As one of the co-authors of the study </a:t>
            </a:r>
            <a:r>
              <a:rPr lang="en-US" sz="900" dirty="0" err="1"/>
              <a:t>Kemen</a:t>
            </a:r>
            <a:r>
              <a:rPr lang="en-US" sz="900" dirty="0"/>
              <a:t> G. Austin explains, a small family farm that he produces for his own use or for the local market, "takes" on average less than 10 hectares of forest area per year. Deforestation on such a small scale does not have a significant impact on biodiversity, habitat connectivity, water quality, soil erosion and other ecosystem-critical functions provided by forests.</a:t>
            </a:r>
            <a:endParaRPr lang="pl-PL" sz="900" dirty="0"/>
          </a:p>
        </p:txBody>
      </p:sp>
    </p:spTree>
    <p:extLst>
      <p:ext uri="{BB962C8B-B14F-4D97-AF65-F5344CB8AC3E}">
        <p14:creationId xmlns:p14="http://schemas.microsoft.com/office/powerpoint/2010/main" val="192348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A850D5-B368-423C-931F-F0C0A4892A33}"/>
              </a:ext>
            </a:extLst>
          </p:cNvPr>
          <p:cNvSpPr>
            <a:spLocks noGrp="1"/>
          </p:cNvSpPr>
          <p:nvPr>
            <p:ph type="title"/>
          </p:nvPr>
        </p:nvSpPr>
        <p:spPr>
          <a:xfrm>
            <a:off x="1126860" y="1029811"/>
            <a:ext cx="10353762" cy="1050154"/>
          </a:xfrm>
        </p:spPr>
        <p:txBody>
          <a:bodyPr/>
          <a:lstStyle/>
          <a:p>
            <a:r>
              <a:rPr lang="pl-PL" dirty="0" err="1"/>
              <a:t>Thank</a:t>
            </a:r>
            <a:r>
              <a:rPr lang="pl-PL" dirty="0"/>
              <a:t> </a:t>
            </a:r>
            <a:r>
              <a:rPr lang="pl-PL" dirty="0" err="1"/>
              <a:t>you</a:t>
            </a:r>
            <a:r>
              <a:rPr lang="pl-PL" dirty="0"/>
              <a:t> for </a:t>
            </a:r>
            <a:r>
              <a:rPr lang="pl-PL" dirty="0" err="1"/>
              <a:t>watching</a:t>
            </a:r>
            <a:r>
              <a:rPr lang="pl-PL" dirty="0"/>
              <a:t> </a:t>
            </a:r>
            <a:r>
              <a:rPr lang="pl-PL" dirty="0" err="1"/>
              <a:t>this</a:t>
            </a:r>
            <a:r>
              <a:rPr lang="pl-PL" dirty="0"/>
              <a:t> </a:t>
            </a:r>
            <a:r>
              <a:rPr lang="pl-PL" dirty="0" err="1"/>
              <a:t>presentation</a:t>
            </a:r>
            <a:endParaRPr lang="pl-PL" dirty="0"/>
          </a:p>
        </p:txBody>
      </p:sp>
      <p:pic>
        <p:nvPicPr>
          <p:cNvPr id="6146" name="Picture 2" descr="Podobny obraz">
            <a:extLst>
              <a:ext uri="{FF2B5EF4-FFF2-40B4-BE49-F238E27FC236}">
                <a16:creationId xmlns:a16="http://schemas.microsoft.com/office/drawing/2014/main" id="{A30F29BF-7C2C-44C2-B6C6-6B94C736E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190" y="2045457"/>
            <a:ext cx="7143750" cy="397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690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293B21"/>
      </a:dk2>
      <a:lt2>
        <a:srgbClr val="E8E2E2"/>
      </a:lt2>
      <a:accent1>
        <a:srgbClr val="3CB2AA"/>
      </a:accent1>
      <a:accent2>
        <a:srgbClr val="32B777"/>
      </a:accent2>
      <a:accent3>
        <a:srgbClr val="3EB84B"/>
      </a:accent3>
      <a:accent4>
        <a:srgbClr val="5BB532"/>
      </a:accent4>
      <a:accent5>
        <a:srgbClr val="8EAC3A"/>
      </a:accent5>
      <a:accent6>
        <a:srgbClr val="B5A232"/>
      </a:accent6>
      <a:hlink>
        <a:srgbClr val="638C2E"/>
      </a:hlink>
      <a:folHlink>
        <a:srgbClr val="7F7F7F"/>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167</TotalTime>
  <Words>927</Words>
  <Application>Microsoft Office PowerPoint</Application>
  <PresentationFormat>Panoramiczny</PresentationFormat>
  <Paragraphs>36</Paragraphs>
  <Slides>8</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8</vt:i4>
      </vt:variant>
    </vt:vector>
  </HeadingPairs>
  <TitlesOfParts>
    <vt:vector size="13" baseType="lpstr">
      <vt:lpstr>Arial</vt:lpstr>
      <vt:lpstr>Calisto MT</vt:lpstr>
      <vt:lpstr>inherit</vt:lpstr>
      <vt:lpstr>Wingdings 2</vt:lpstr>
      <vt:lpstr>SlateVTI</vt:lpstr>
      <vt:lpstr>Tropical forests</vt:lpstr>
      <vt:lpstr>CO2   in tropical forests</vt:lpstr>
      <vt:lpstr>Oxygen in tropical forests</vt:lpstr>
      <vt:lpstr>Medicine in tropical forests</vt:lpstr>
      <vt:lpstr>Animals in tropical forests</vt:lpstr>
      <vt:lpstr> extinct species in tropical forests</vt:lpstr>
      <vt:lpstr>Farming in tropical forests</vt:lpstr>
      <vt:lpstr>Thank you for watching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forests</dc:title>
  <dc:creator>Jagoda</dc:creator>
  <cp:lastModifiedBy>Jagoda</cp:lastModifiedBy>
  <cp:revision>17</cp:revision>
  <dcterms:created xsi:type="dcterms:W3CDTF">2019-10-20T11:30:57Z</dcterms:created>
  <dcterms:modified xsi:type="dcterms:W3CDTF">2019-10-20T14:18:06Z</dcterms:modified>
</cp:coreProperties>
</file>