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58" r:id="rId5"/>
    <p:sldId id="259" r:id="rId6"/>
    <p:sldId id="260" r:id="rId7"/>
    <p:sldId id="261" r:id="rId8"/>
    <p:sldId id="263" r:id="rId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7697373D-EC1F-4A58-8518-85D7BA76A8BC}" type="datetimeFigureOut">
              <a:rPr lang="pl-PL" smtClean="0"/>
              <a:t>2019-10-25</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AF3A96A2-B6E6-49C9-B9BF-C6F4B2957EC0}" type="slidenum">
              <a:rPr lang="pl-PL" smtClean="0"/>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697373D-EC1F-4A58-8518-85D7BA76A8BC}" type="datetimeFigureOut">
              <a:rPr lang="pl-PL" smtClean="0"/>
              <a:t>2019-10-25</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AF3A96A2-B6E6-49C9-B9BF-C6F4B2957EC0}" type="slidenum">
              <a:rPr lang="pl-PL" smtClean="0"/>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697373D-EC1F-4A58-8518-85D7BA76A8BC}" type="datetimeFigureOut">
              <a:rPr lang="pl-PL" smtClean="0"/>
              <a:t>2019-10-25</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AF3A96A2-B6E6-49C9-B9BF-C6F4B2957EC0}" type="slidenum">
              <a:rPr lang="pl-PL" smtClean="0"/>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697373D-EC1F-4A58-8518-85D7BA76A8BC}" type="datetimeFigureOut">
              <a:rPr lang="pl-PL" smtClean="0"/>
              <a:t>2019-10-25</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AF3A96A2-B6E6-49C9-B9BF-C6F4B2957EC0}" type="slidenum">
              <a:rPr lang="pl-PL" smtClean="0"/>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7697373D-EC1F-4A58-8518-85D7BA76A8BC}" type="datetimeFigureOut">
              <a:rPr lang="pl-PL" smtClean="0"/>
              <a:t>2019-10-25</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AF3A96A2-B6E6-49C9-B9BF-C6F4B2957EC0}" type="slidenum">
              <a:rPr lang="pl-PL" smtClean="0"/>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7697373D-EC1F-4A58-8518-85D7BA76A8BC}" type="datetimeFigureOut">
              <a:rPr lang="pl-PL" smtClean="0"/>
              <a:t>2019-10-25</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AF3A96A2-B6E6-49C9-B9BF-C6F4B2957EC0}" type="slidenum">
              <a:rPr lang="pl-PL" smtClean="0"/>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7697373D-EC1F-4A58-8518-85D7BA76A8BC}" type="datetimeFigureOut">
              <a:rPr lang="pl-PL" smtClean="0"/>
              <a:t>2019-10-25</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AF3A96A2-B6E6-49C9-B9BF-C6F4B2957EC0}" type="slidenum">
              <a:rPr lang="pl-PL" smtClean="0"/>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7697373D-EC1F-4A58-8518-85D7BA76A8BC}" type="datetimeFigureOut">
              <a:rPr lang="pl-PL" smtClean="0"/>
              <a:t>2019-10-25</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AF3A96A2-B6E6-49C9-B9BF-C6F4B2957EC0}" type="slidenum">
              <a:rPr lang="pl-PL" smtClean="0"/>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697373D-EC1F-4A58-8518-85D7BA76A8BC}" type="datetimeFigureOut">
              <a:rPr lang="pl-PL" smtClean="0"/>
              <a:t>2019-10-25</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AF3A96A2-B6E6-49C9-B9BF-C6F4B2957EC0}" type="slidenum">
              <a:rPr lang="pl-PL" smtClean="0"/>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697373D-EC1F-4A58-8518-85D7BA76A8BC}" type="datetimeFigureOut">
              <a:rPr lang="pl-PL" smtClean="0"/>
              <a:t>2019-10-25</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AF3A96A2-B6E6-49C9-B9BF-C6F4B2957EC0}" type="slidenum">
              <a:rPr lang="pl-PL" smtClean="0"/>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697373D-EC1F-4A58-8518-85D7BA76A8BC}" type="datetimeFigureOut">
              <a:rPr lang="pl-PL" smtClean="0"/>
              <a:t>2019-10-25</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AF3A96A2-B6E6-49C9-B9BF-C6F4B2957EC0}" type="slidenum">
              <a:rPr lang="pl-PL" smtClean="0"/>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7373D-EC1F-4A58-8518-85D7BA76A8BC}" type="datetimeFigureOut">
              <a:rPr lang="pl-PL" smtClean="0"/>
              <a:t>2019-10-25</a:t>
            </a:fld>
            <a:endParaRPr lang="pl-PL" dirty="0"/>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A96A2-B6E6-49C9-B9BF-C6F4B2957EC0}" type="slidenum">
              <a:rPr lang="pl-PL" smtClean="0"/>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Forte" pitchFamily="66" charset="0"/>
                <a:cs typeface="Cordia New" pitchFamily="34" charset="-34"/>
              </a:rPr>
              <a:t>Rainforests</a:t>
            </a:r>
            <a:endParaRPr lang="pl-PL" dirty="0">
              <a:latin typeface="Forte" pitchFamily="66" charset="0"/>
              <a:cs typeface="Cordia New" pitchFamily="34" charset="-34"/>
            </a:endParaRPr>
          </a:p>
        </p:txBody>
      </p:sp>
      <p:sp>
        <p:nvSpPr>
          <p:cNvPr id="3" name="Symbol zastępczy zawartości 2"/>
          <p:cNvSpPr>
            <a:spLocks noGrp="1"/>
          </p:cNvSpPr>
          <p:nvPr>
            <p:ph idx="1"/>
          </p:nvPr>
        </p:nvSpPr>
        <p:spPr>
          <a:xfrm>
            <a:off x="457200" y="1600200"/>
            <a:ext cx="8229600" cy="4824000"/>
          </a:xfrm>
        </p:spPr>
        <p:txBody>
          <a:bodyPr>
            <a:normAutofit/>
          </a:bodyPr>
          <a:lstStyle/>
          <a:p>
            <a:pPr>
              <a:buNone/>
            </a:pPr>
            <a:endParaRPr lang="pl-PL" sz="1200" b="1" dirty="0" smtClean="0"/>
          </a:p>
          <a:p>
            <a:pPr>
              <a:buNone/>
            </a:pPr>
            <a:endParaRPr lang="pl-PL" sz="2400" dirty="0" smtClean="0"/>
          </a:p>
          <a:p>
            <a:pPr>
              <a:buNone/>
            </a:pPr>
            <a:endParaRPr lang="pl-PL" sz="2400" dirty="0"/>
          </a:p>
          <a:p>
            <a:pPr>
              <a:buNone/>
            </a:pPr>
            <a:endParaRPr lang="pl-PL" sz="2400" dirty="0" smtClean="0"/>
          </a:p>
          <a:p>
            <a:pPr>
              <a:buNone/>
            </a:pPr>
            <a:endParaRPr lang="pl-PL" sz="2400" dirty="0"/>
          </a:p>
          <a:p>
            <a:pPr>
              <a:buNone/>
            </a:pPr>
            <a:endParaRPr lang="pl-PL" sz="2400" dirty="0" smtClean="0"/>
          </a:p>
          <a:p>
            <a:pPr>
              <a:buNone/>
            </a:pPr>
            <a:endParaRPr lang="pl-PL" sz="2400" dirty="0"/>
          </a:p>
          <a:p>
            <a:pPr>
              <a:buNone/>
            </a:pPr>
            <a:r>
              <a:rPr lang="en-US" sz="2000" b="1" dirty="0" smtClean="0">
                <a:latin typeface="Arial Unicode MS" pitchFamily="34" charset="-128"/>
                <a:ea typeface="Arial Unicode MS" pitchFamily="34" charset="-128"/>
                <a:cs typeface="Arial Unicode MS" pitchFamily="34" charset="-128"/>
              </a:rPr>
              <a:t>Rainforests</a:t>
            </a:r>
            <a:r>
              <a:rPr lang="en-US" sz="2000" dirty="0" smtClean="0">
                <a:latin typeface="Arial Unicode MS" pitchFamily="34" charset="-128"/>
                <a:ea typeface="Arial Unicode MS" pitchFamily="34" charset="-128"/>
                <a:cs typeface="Arial Unicode MS" pitchFamily="34" charset="-128"/>
              </a:rPr>
              <a:t> are </a:t>
            </a:r>
            <a:r>
              <a:rPr lang="en-US" sz="2000" b="1" dirty="0" smtClean="0">
                <a:latin typeface="Arial Unicode MS" pitchFamily="34" charset="-128"/>
                <a:ea typeface="Arial Unicode MS" pitchFamily="34" charset="-128"/>
                <a:cs typeface="Arial Unicode MS" pitchFamily="34" charset="-128"/>
              </a:rPr>
              <a:t>forests</a:t>
            </a:r>
            <a:r>
              <a:rPr lang="en-US" sz="2000" dirty="0" smtClean="0">
                <a:latin typeface="Arial Unicode MS" pitchFamily="34" charset="-128"/>
                <a:ea typeface="Arial Unicode MS" pitchFamily="34" charset="-128"/>
                <a:cs typeface="Arial Unicode MS" pitchFamily="34" charset="-128"/>
              </a:rPr>
              <a:t> characterized by high and continuous rainfall, with annual rainfall in the case of </a:t>
            </a:r>
            <a:r>
              <a:rPr lang="en-US" sz="2000" b="1" dirty="0" smtClean="0">
                <a:latin typeface="Arial Unicode MS" pitchFamily="34" charset="-128"/>
                <a:ea typeface="Arial Unicode MS" pitchFamily="34" charset="-128"/>
                <a:cs typeface="Arial Unicode MS" pitchFamily="34" charset="-128"/>
              </a:rPr>
              <a:t>tropical rainforests</a:t>
            </a:r>
            <a:r>
              <a:rPr lang="en-US" sz="2000" dirty="0" smtClean="0">
                <a:latin typeface="Arial Unicode MS" pitchFamily="34" charset="-128"/>
                <a:ea typeface="Arial Unicode MS" pitchFamily="34" charset="-128"/>
                <a:cs typeface="Arial Unicode MS" pitchFamily="34" charset="-128"/>
              </a:rPr>
              <a:t> between 2.5 and 4.5 </a:t>
            </a:r>
            <a:r>
              <a:rPr lang="en-US" sz="2000" dirty="0" smtClean="0">
                <a:latin typeface="Arial Unicode MS" pitchFamily="34" charset="-128"/>
                <a:ea typeface="Arial Unicode MS" pitchFamily="34" charset="-128"/>
                <a:cs typeface="Arial Unicode MS" pitchFamily="34" charset="-128"/>
              </a:rPr>
              <a:t>metres</a:t>
            </a:r>
            <a:r>
              <a:rPr lang="en-US" sz="2000" dirty="0" smtClean="0">
                <a:latin typeface="Arial Unicode MS" pitchFamily="34" charset="-128"/>
                <a:ea typeface="Arial Unicode MS" pitchFamily="34" charset="-128"/>
                <a:cs typeface="Arial Unicode MS" pitchFamily="34" charset="-128"/>
              </a:rPr>
              <a:t> (98 and 177 in), and definitions varying by region for temperate </a:t>
            </a:r>
            <a:r>
              <a:rPr lang="en-US" sz="2000" b="1" dirty="0" smtClean="0">
                <a:latin typeface="Arial Unicode MS" pitchFamily="34" charset="-128"/>
                <a:ea typeface="Arial Unicode MS" pitchFamily="34" charset="-128"/>
                <a:cs typeface="Arial Unicode MS" pitchFamily="34" charset="-128"/>
              </a:rPr>
              <a:t>rainforests</a:t>
            </a:r>
            <a:r>
              <a:rPr lang="en-US" sz="2000" dirty="0" smtClean="0">
                <a:latin typeface="Arial Unicode MS" pitchFamily="34" charset="-128"/>
                <a:ea typeface="Arial Unicode MS" pitchFamily="34" charset="-128"/>
                <a:cs typeface="Arial Unicode MS" pitchFamily="34" charset="-128"/>
              </a:rPr>
              <a:t>.</a:t>
            </a:r>
            <a:r>
              <a:rPr lang="pl-PL" sz="2000" dirty="0" smtClean="0">
                <a:latin typeface="Arial Unicode MS" pitchFamily="34" charset="-128"/>
                <a:ea typeface="Arial Unicode MS" pitchFamily="34" charset="-128"/>
                <a:cs typeface="Arial Unicode MS" pitchFamily="34" charset="-128"/>
              </a:rPr>
              <a:t> </a:t>
            </a:r>
            <a:r>
              <a:rPr lang="pl-PL" sz="2000" dirty="0" smtClean="0">
                <a:latin typeface="Arial Unicode MS" pitchFamily="34" charset="-128"/>
                <a:ea typeface="Arial Unicode MS" pitchFamily="34" charset="-128"/>
                <a:cs typeface="Arial Unicode MS" pitchFamily="34" charset="-128"/>
              </a:rPr>
              <a:t>They</a:t>
            </a:r>
            <a:r>
              <a:rPr lang="pl-PL" sz="2000" dirty="0" smtClean="0">
                <a:latin typeface="Arial Unicode MS" pitchFamily="34" charset="-128"/>
                <a:ea typeface="Arial Unicode MS" pitchFamily="34" charset="-128"/>
                <a:cs typeface="Arial Unicode MS" pitchFamily="34" charset="-128"/>
              </a:rPr>
              <a:t> </a:t>
            </a:r>
            <a:r>
              <a:rPr lang="pl-PL" sz="2000" dirty="0" smtClean="0">
                <a:latin typeface="Arial Unicode MS" pitchFamily="34" charset="-128"/>
                <a:ea typeface="Arial Unicode MS" pitchFamily="34" charset="-128"/>
                <a:cs typeface="Arial Unicode MS" pitchFamily="34" charset="-128"/>
              </a:rPr>
              <a:t>occurt</a:t>
            </a:r>
            <a:r>
              <a:rPr lang="pl-PL" sz="2000" dirty="0" smtClean="0">
                <a:latin typeface="Arial Unicode MS" pitchFamily="34" charset="-128"/>
                <a:ea typeface="Arial Unicode MS" pitchFamily="34" charset="-128"/>
                <a:cs typeface="Arial Unicode MS" pitchFamily="34" charset="-128"/>
              </a:rPr>
              <a:t> </a:t>
            </a:r>
            <a:r>
              <a:rPr lang="pl-PL" sz="2000" dirty="0" smtClean="0">
                <a:latin typeface="Arial Unicode MS" pitchFamily="34" charset="-128"/>
                <a:ea typeface="Arial Unicode MS" pitchFamily="34" charset="-128"/>
                <a:cs typeface="Arial Unicode MS" pitchFamily="34" charset="-128"/>
              </a:rPr>
              <a:t>in</a:t>
            </a:r>
            <a:r>
              <a:rPr lang="pl-PL" sz="2000" dirty="0" smtClean="0">
                <a:latin typeface="Arial Unicode MS" pitchFamily="34" charset="-128"/>
                <a:ea typeface="Arial Unicode MS" pitchFamily="34" charset="-128"/>
                <a:cs typeface="Arial Unicode MS" pitchFamily="34" charset="-128"/>
              </a:rPr>
              <a:t> Asia, Australia and Center America.</a:t>
            </a:r>
          </a:p>
          <a:p>
            <a:pPr>
              <a:buNone/>
            </a:pPr>
            <a:endParaRPr lang="pl-PL" sz="2400" dirty="0" smtClean="0"/>
          </a:p>
        </p:txBody>
      </p:sp>
      <p:pic>
        <p:nvPicPr>
          <p:cNvPr id="1027" name="Picture 3" descr="C:\Users\Wacek\AppData\Local\Microsoft\Windows\Temporary Internet Files\Content.IE5\PJSCUGI1\amazon-branches-dawn-975771[1].jpg"/>
          <p:cNvPicPr>
            <a:picLocks noChangeAspect="1" noChangeArrowheads="1"/>
          </p:cNvPicPr>
          <p:nvPr/>
        </p:nvPicPr>
        <p:blipFill>
          <a:blip r:embed="rId2" cstate="print"/>
          <a:srcRect/>
          <a:stretch>
            <a:fillRect/>
          </a:stretch>
        </p:blipFill>
        <p:spPr bwMode="auto">
          <a:xfrm>
            <a:off x="2051720" y="1700808"/>
            <a:ext cx="4754889" cy="2664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476672"/>
            <a:ext cx="7772400" cy="1323578"/>
          </a:xfrm>
        </p:spPr>
        <p:txBody>
          <a:bodyPr/>
          <a:lstStyle/>
          <a:p>
            <a:r>
              <a:rPr lang="pl-PL" dirty="0" smtClean="0">
                <a:latin typeface="Forte" pitchFamily="66" charset="0"/>
              </a:rPr>
              <a:t>CO2</a:t>
            </a:r>
            <a:endParaRPr lang="pl-PL" dirty="0">
              <a:latin typeface="Forte" pitchFamily="66" charset="0"/>
            </a:endParaRPr>
          </a:p>
        </p:txBody>
      </p:sp>
      <p:sp>
        <p:nvSpPr>
          <p:cNvPr id="3" name="Podtytuł 2"/>
          <p:cNvSpPr>
            <a:spLocks noGrp="1"/>
          </p:cNvSpPr>
          <p:nvPr>
            <p:ph type="subTitle" idx="1"/>
          </p:nvPr>
        </p:nvSpPr>
        <p:spPr>
          <a:xfrm>
            <a:off x="827584" y="1772816"/>
            <a:ext cx="7416824" cy="4464496"/>
          </a:xfrm>
        </p:spPr>
        <p:txBody>
          <a:bodyPr>
            <a:normAutofit/>
          </a:bodyPr>
          <a:lstStyle/>
          <a:p>
            <a:pPr algn="l"/>
            <a:endParaRPr lang="pl-PL" sz="2400" dirty="0" smtClean="0">
              <a:solidFill>
                <a:schemeClr val="tx1"/>
              </a:solidFill>
              <a:latin typeface="Arial Unicode MS" pitchFamily="34" charset="-128"/>
              <a:ea typeface="Arial Unicode MS" pitchFamily="34" charset="-128"/>
              <a:cs typeface="Arial Unicode MS" pitchFamily="34" charset="-128"/>
            </a:endParaRPr>
          </a:p>
          <a:p>
            <a:pPr algn="l"/>
            <a:endParaRPr lang="pl-PL" sz="2400" dirty="0">
              <a:solidFill>
                <a:schemeClr val="tx1"/>
              </a:solidFill>
              <a:latin typeface="Arial Unicode MS" pitchFamily="34" charset="-128"/>
              <a:ea typeface="Arial Unicode MS" pitchFamily="34" charset="-128"/>
              <a:cs typeface="Arial Unicode MS" pitchFamily="34" charset="-128"/>
            </a:endParaRPr>
          </a:p>
          <a:p>
            <a:pPr algn="l"/>
            <a:endParaRPr lang="pl-PL" sz="2400" dirty="0" smtClean="0">
              <a:solidFill>
                <a:schemeClr val="tx1"/>
              </a:solidFill>
              <a:latin typeface="Arial Unicode MS" pitchFamily="34" charset="-128"/>
              <a:ea typeface="Arial Unicode MS" pitchFamily="34" charset="-128"/>
              <a:cs typeface="Arial Unicode MS" pitchFamily="34" charset="-128"/>
            </a:endParaRPr>
          </a:p>
          <a:p>
            <a:pPr algn="l"/>
            <a:endParaRPr lang="pl-PL" sz="2400" dirty="0">
              <a:solidFill>
                <a:schemeClr val="tx1"/>
              </a:solidFill>
              <a:latin typeface="Arial Unicode MS" pitchFamily="34" charset="-128"/>
              <a:ea typeface="Arial Unicode MS" pitchFamily="34" charset="-128"/>
              <a:cs typeface="Arial Unicode MS" pitchFamily="34" charset="-128"/>
            </a:endParaRPr>
          </a:p>
          <a:p>
            <a:pPr algn="l"/>
            <a:endParaRPr lang="pl-PL" sz="2400" dirty="0" smtClean="0">
              <a:solidFill>
                <a:schemeClr val="tx1"/>
              </a:solidFill>
              <a:latin typeface="Arial Unicode MS" pitchFamily="34" charset="-128"/>
              <a:ea typeface="Arial Unicode MS" pitchFamily="34" charset="-128"/>
              <a:cs typeface="Arial Unicode MS" pitchFamily="34" charset="-128"/>
            </a:endParaRPr>
          </a:p>
          <a:p>
            <a:pPr algn="l"/>
            <a:endParaRPr lang="pl-PL" sz="2400" dirty="0">
              <a:solidFill>
                <a:schemeClr val="tx1"/>
              </a:solidFill>
              <a:latin typeface="Arial Unicode MS" pitchFamily="34" charset="-128"/>
              <a:ea typeface="Arial Unicode MS" pitchFamily="34" charset="-128"/>
              <a:cs typeface="Arial Unicode MS" pitchFamily="34" charset="-128"/>
            </a:endParaRPr>
          </a:p>
          <a:p>
            <a:pPr algn="l"/>
            <a:r>
              <a:rPr lang="pl-PL" sz="2400" b="1" dirty="0" smtClean="0">
                <a:solidFill>
                  <a:schemeClr val="tx1"/>
                </a:solidFill>
                <a:latin typeface="Arial Unicode MS" pitchFamily="34" charset="-128"/>
                <a:ea typeface="Arial Unicode MS" pitchFamily="34" charset="-128"/>
                <a:cs typeface="Arial Unicode MS" pitchFamily="34" charset="-128"/>
              </a:rPr>
              <a:t>CO2 (</a:t>
            </a:r>
            <a:r>
              <a:rPr lang="pl-PL" sz="2400" b="1" dirty="0" smtClean="0">
                <a:solidFill>
                  <a:schemeClr val="tx1"/>
                </a:solidFill>
                <a:latin typeface="Arial Unicode MS" pitchFamily="34" charset="-128"/>
                <a:ea typeface="Arial Unicode MS" pitchFamily="34" charset="-128"/>
                <a:cs typeface="Arial Unicode MS" pitchFamily="34" charset="-128"/>
              </a:rPr>
              <a:t>carbon</a:t>
            </a:r>
            <a:r>
              <a:rPr lang="pl-PL" sz="2400" b="1" dirty="0" smtClean="0">
                <a:solidFill>
                  <a:schemeClr val="tx1"/>
                </a:solidFill>
                <a:latin typeface="Arial Unicode MS" pitchFamily="34" charset="-128"/>
                <a:ea typeface="Arial Unicode MS" pitchFamily="34" charset="-128"/>
                <a:cs typeface="Arial Unicode MS" pitchFamily="34" charset="-128"/>
              </a:rPr>
              <a:t> </a:t>
            </a:r>
            <a:r>
              <a:rPr lang="pl-PL" sz="2400" b="1" dirty="0" smtClean="0">
                <a:solidFill>
                  <a:schemeClr val="tx1"/>
                </a:solidFill>
                <a:latin typeface="Arial Unicode MS" pitchFamily="34" charset="-128"/>
                <a:ea typeface="Arial Unicode MS" pitchFamily="34" charset="-128"/>
                <a:cs typeface="Arial Unicode MS" pitchFamily="34" charset="-128"/>
              </a:rPr>
              <a:t>dioxide</a:t>
            </a:r>
            <a:r>
              <a:rPr lang="pl-PL" sz="2400" dirty="0" smtClean="0">
                <a:solidFill>
                  <a:schemeClr val="tx1"/>
                </a:solidFill>
                <a:latin typeface="Arial Unicode MS" pitchFamily="34" charset="-128"/>
                <a:ea typeface="Arial Unicode MS" pitchFamily="34" charset="-128"/>
                <a:cs typeface="Arial Unicode MS" pitchFamily="34" charset="-128"/>
              </a:rPr>
              <a:t>) </a:t>
            </a:r>
            <a:r>
              <a:rPr lang="pl-PL" sz="2400" dirty="0" smtClean="0">
                <a:solidFill>
                  <a:schemeClr val="tx1"/>
                </a:solidFill>
                <a:latin typeface="Arial Unicode MS" pitchFamily="34" charset="-128"/>
                <a:ea typeface="Arial Unicode MS" pitchFamily="34" charset="-128"/>
                <a:cs typeface="Arial Unicode MS" pitchFamily="34" charset="-128"/>
              </a:rPr>
              <a:t>is</a:t>
            </a:r>
            <a:r>
              <a:rPr lang="pl-PL" sz="2400" b="1" dirty="0" smtClean="0">
                <a:solidFill>
                  <a:schemeClr val="tx1"/>
                </a:solidFill>
                <a:latin typeface="Arial Unicode MS" pitchFamily="34" charset="-128"/>
                <a:ea typeface="Arial Unicode MS" pitchFamily="34" charset="-128"/>
                <a:cs typeface="Arial Unicode MS" pitchFamily="34" charset="-128"/>
              </a:rPr>
              <a:t> </a:t>
            </a:r>
            <a:r>
              <a:rPr lang="en-US" sz="2400" dirty="0" smtClean="0">
                <a:solidFill>
                  <a:schemeClr val="tx1"/>
                </a:solidFill>
                <a:latin typeface="Arial Unicode MS" pitchFamily="34" charset="-128"/>
                <a:ea typeface="Arial Unicode MS" pitchFamily="34" charset="-128"/>
                <a:cs typeface="Arial Unicode MS" pitchFamily="34" charset="-128"/>
              </a:rPr>
              <a:t>a colorless</a:t>
            </a:r>
            <a:r>
              <a:rPr lang="pl-PL" sz="2400" dirty="0" smtClean="0">
                <a:solidFill>
                  <a:schemeClr val="tx1"/>
                </a:solidFill>
                <a:latin typeface="Arial Unicode MS" pitchFamily="34" charset="-128"/>
                <a:ea typeface="Arial Unicode MS" pitchFamily="34" charset="-128"/>
                <a:cs typeface="Arial Unicode MS" pitchFamily="34" charset="-128"/>
              </a:rPr>
              <a:t> </a:t>
            </a:r>
            <a:r>
              <a:rPr lang="pl-PL" sz="2400" b="1" dirty="0" smtClean="0">
                <a:solidFill>
                  <a:schemeClr val="tx1"/>
                </a:solidFill>
                <a:latin typeface="Arial Unicode MS" pitchFamily="34" charset="-128"/>
                <a:ea typeface="Arial Unicode MS" pitchFamily="34" charset="-128"/>
                <a:cs typeface="Arial Unicode MS" pitchFamily="34" charset="-128"/>
              </a:rPr>
              <a:t>gas</a:t>
            </a:r>
            <a:r>
              <a:rPr lang="en-US" sz="2400" dirty="0" smtClean="0">
                <a:solidFill>
                  <a:schemeClr val="tx1"/>
                </a:solidFill>
                <a:latin typeface="Arial Unicode MS" pitchFamily="34" charset="-128"/>
                <a:ea typeface="Arial Unicode MS" pitchFamily="34" charset="-128"/>
                <a:cs typeface="Arial Unicode MS" pitchFamily="34" charset="-128"/>
              </a:rPr>
              <a:t> with a density about 60% higher than that of dry air. Carbon dioxide consists of a </a:t>
            </a:r>
            <a:r>
              <a:rPr lang="pl-PL" sz="2400" b="1" dirty="0" smtClean="0">
                <a:solidFill>
                  <a:schemeClr val="tx1"/>
                </a:solidFill>
                <a:latin typeface="Arial Unicode MS" pitchFamily="34" charset="-128"/>
                <a:ea typeface="Arial Unicode MS" pitchFamily="34" charset="-128"/>
                <a:cs typeface="Arial Unicode MS" pitchFamily="34" charset="-128"/>
              </a:rPr>
              <a:t>carbon</a:t>
            </a:r>
            <a:r>
              <a:rPr lang="pl-PL" sz="2400" b="1" dirty="0" smtClean="0">
                <a:solidFill>
                  <a:schemeClr val="tx1"/>
                </a:solidFill>
                <a:latin typeface="Arial Unicode MS" pitchFamily="34" charset="-128"/>
                <a:ea typeface="Arial Unicode MS" pitchFamily="34" charset="-128"/>
                <a:cs typeface="Arial Unicode MS" pitchFamily="34" charset="-128"/>
              </a:rPr>
              <a:t> atom</a:t>
            </a:r>
            <a:r>
              <a:rPr lang="en-US" sz="2400" b="1" dirty="0" smtClean="0">
                <a:solidFill>
                  <a:schemeClr val="tx1"/>
                </a:solidFill>
                <a:latin typeface="Arial Unicode MS" pitchFamily="34" charset="-128"/>
                <a:ea typeface="Arial Unicode MS" pitchFamily="34" charset="-128"/>
                <a:cs typeface="Arial Unicode MS" pitchFamily="34" charset="-128"/>
              </a:rPr>
              <a:t> </a:t>
            </a:r>
            <a:r>
              <a:rPr lang="pl-PL" sz="2400" b="1" dirty="0" smtClean="0">
                <a:solidFill>
                  <a:schemeClr val="tx1"/>
                </a:solidFill>
                <a:latin typeface="Arial Unicode MS" pitchFamily="34" charset="-128"/>
                <a:ea typeface="Arial Unicode MS" pitchFamily="34" charset="-128"/>
                <a:cs typeface="Arial Unicode MS" pitchFamily="34" charset="-128"/>
              </a:rPr>
              <a:t>covalently</a:t>
            </a:r>
            <a:r>
              <a:rPr lang="en-US" sz="2400" dirty="0" smtClean="0">
                <a:solidFill>
                  <a:schemeClr val="tx1"/>
                </a:solidFill>
                <a:latin typeface="Arial Unicode MS" pitchFamily="34" charset="-128"/>
                <a:ea typeface="Arial Unicode MS" pitchFamily="34" charset="-128"/>
                <a:cs typeface="Arial Unicode MS" pitchFamily="34" charset="-128"/>
              </a:rPr>
              <a:t> </a:t>
            </a:r>
            <a:r>
              <a:rPr lang="pl-PL" sz="2400" b="1" dirty="0" smtClean="0">
                <a:solidFill>
                  <a:schemeClr val="tx1"/>
                </a:solidFill>
                <a:latin typeface="Arial Unicode MS" pitchFamily="34" charset="-128"/>
                <a:ea typeface="Arial Unicode MS" pitchFamily="34" charset="-128"/>
                <a:cs typeface="Arial Unicode MS" pitchFamily="34" charset="-128"/>
              </a:rPr>
              <a:t>double </a:t>
            </a:r>
            <a:r>
              <a:rPr lang="pl-PL" sz="2400" b="1" dirty="0" smtClean="0">
                <a:solidFill>
                  <a:schemeClr val="tx1"/>
                </a:solidFill>
                <a:latin typeface="Arial Unicode MS" pitchFamily="34" charset="-128"/>
                <a:ea typeface="Arial Unicode MS" pitchFamily="34" charset="-128"/>
                <a:cs typeface="Arial Unicode MS" pitchFamily="34" charset="-128"/>
              </a:rPr>
              <a:t>bonded</a:t>
            </a:r>
            <a:r>
              <a:rPr lang="pl-PL" sz="2400" dirty="0" smtClean="0">
                <a:solidFill>
                  <a:schemeClr val="tx1"/>
                </a:solidFill>
                <a:latin typeface="Arial Unicode MS" pitchFamily="34" charset="-128"/>
                <a:ea typeface="Arial Unicode MS" pitchFamily="34" charset="-128"/>
                <a:cs typeface="Arial Unicode MS" pitchFamily="34" charset="-128"/>
              </a:rPr>
              <a:t> </a:t>
            </a:r>
            <a:r>
              <a:rPr lang="en-US" sz="2400" dirty="0" smtClean="0">
                <a:solidFill>
                  <a:schemeClr val="tx1"/>
                </a:solidFill>
                <a:latin typeface="Arial Unicode MS" pitchFamily="34" charset="-128"/>
                <a:ea typeface="Arial Unicode MS" pitchFamily="34" charset="-128"/>
                <a:cs typeface="Arial Unicode MS" pitchFamily="34" charset="-128"/>
              </a:rPr>
              <a:t>to two </a:t>
            </a:r>
            <a:r>
              <a:rPr lang="pl-PL" sz="2400" b="1" dirty="0" smtClean="0">
                <a:solidFill>
                  <a:schemeClr val="tx1"/>
                </a:solidFill>
                <a:latin typeface="Arial Unicode MS" pitchFamily="34" charset="-128"/>
                <a:ea typeface="Arial Unicode MS" pitchFamily="34" charset="-128"/>
                <a:cs typeface="Arial Unicode MS" pitchFamily="34" charset="-128"/>
              </a:rPr>
              <a:t>oxygen</a:t>
            </a:r>
            <a:r>
              <a:rPr lang="en-US" sz="2400" dirty="0" smtClean="0">
                <a:solidFill>
                  <a:schemeClr val="tx1"/>
                </a:solidFill>
                <a:latin typeface="Arial Unicode MS" pitchFamily="34" charset="-128"/>
                <a:ea typeface="Arial Unicode MS" pitchFamily="34" charset="-128"/>
                <a:cs typeface="Arial Unicode MS" pitchFamily="34" charset="-128"/>
              </a:rPr>
              <a:t> atoms. </a:t>
            </a:r>
            <a:endParaRPr lang="pl-PL" sz="2400" dirty="0" smtClean="0">
              <a:solidFill>
                <a:schemeClr val="tx1"/>
              </a:solidFill>
              <a:latin typeface="Arial Unicode MS" pitchFamily="34" charset="-128"/>
              <a:ea typeface="Arial Unicode MS" pitchFamily="34" charset="-128"/>
              <a:cs typeface="Arial Unicode MS" pitchFamily="34" charset="-128"/>
            </a:endParaRPr>
          </a:p>
          <a:p>
            <a:pPr algn="l"/>
            <a:endParaRPr lang="pl-PL" sz="2400" dirty="0" smtClean="0">
              <a:solidFill>
                <a:schemeClr val="tx1"/>
              </a:solidFill>
              <a:latin typeface="Arial Unicode MS" pitchFamily="34" charset="-128"/>
              <a:ea typeface="Arial Unicode MS" pitchFamily="34" charset="-128"/>
              <a:cs typeface="Arial Unicode MS" pitchFamily="34" charset="-128"/>
            </a:endParaRPr>
          </a:p>
        </p:txBody>
      </p:sp>
      <p:pic>
        <p:nvPicPr>
          <p:cNvPr id="2050" name="Picture 2" descr="C:\Users\Wacek\AppData\Local\Microsoft\Windows\Temporary Internet Files\Content.IE5\8AQZCLTG\Hydroperoxyl_radical_ball[1].png"/>
          <p:cNvPicPr>
            <a:picLocks noChangeAspect="1" noChangeArrowheads="1"/>
          </p:cNvPicPr>
          <p:nvPr/>
        </p:nvPicPr>
        <p:blipFill>
          <a:blip r:embed="rId2" cstate="print"/>
          <a:srcRect/>
          <a:stretch>
            <a:fillRect/>
          </a:stretch>
        </p:blipFill>
        <p:spPr bwMode="auto">
          <a:xfrm>
            <a:off x="2915816" y="1916832"/>
            <a:ext cx="3015631" cy="2196000"/>
          </a:xfrm>
          <a:prstGeom prst="rect">
            <a:avLst/>
          </a:prstGeom>
          <a:noFill/>
        </p:spPr>
      </p:pic>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764704"/>
            <a:ext cx="8229600" cy="5001419"/>
          </a:xfrm>
        </p:spPr>
        <p:txBody>
          <a:bodyPr/>
          <a:lstStyle/>
          <a:p>
            <a:pPr fontAlgn="base">
              <a:buNone/>
            </a:pPr>
            <a:r>
              <a:rPr lang="pl-PL" sz="2000" dirty="0" smtClean="0">
                <a:solidFill>
                  <a:schemeClr val="tx1"/>
                </a:solidFill>
                <a:latin typeface="Arial Unicode MS" pitchFamily="34" charset="-128"/>
                <a:ea typeface="Arial Unicode MS" pitchFamily="34" charset="-128"/>
                <a:cs typeface="Arial Unicode MS" pitchFamily="34" charset="-128"/>
              </a:rPr>
              <a:t>CO2 </a:t>
            </a:r>
            <a:r>
              <a:rPr lang="en-US" sz="2000" dirty="0" smtClean="0">
                <a:solidFill>
                  <a:schemeClr val="tx1"/>
                </a:solidFill>
                <a:latin typeface="Arial Unicode MS" pitchFamily="34" charset="-128"/>
                <a:ea typeface="Arial Unicode MS" pitchFamily="34" charset="-128"/>
                <a:cs typeface="Arial Unicode MS" pitchFamily="34" charset="-128"/>
              </a:rPr>
              <a:t>occurs naturally in</a:t>
            </a:r>
            <a:r>
              <a:rPr lang="pl-PL" sz="2000" dirty="0" smtClean="0">
                <a:solidFill>
                  <a:schemeClr val="tx1"/>
                </a:solidFill>
                <a:latin typeface="Arial Unicode MS" pitchFamily="34" charset="-128"/>
                <a:ea typeface="Arial Unicode MS" pitchFamily="34" charset="-128"/>
                <a:cs typeface="Arial Unicode MS" pitchFamily="34" charset="-128"/>
              </a:rPr>
              <a:t> </a:t>
            </a:r>
            <a:r>
              <a:rPr lang="pl-PL" sz="2000" b="1" dirty="0" smtClean="0">
                <a:solidFill>
                  <a:schemeClr val="tx1"/>
                </a:solidFill>
                <a:latin typeface="Arial Unicode MS" pitchFamily="34" charset="-128"/>
                <a:ea typeface="Arial Unicode MS" pitchFamily="34" charset="-128"/>
                <a:cs typeface="Arial Unicode MS" pitchFamily="34" charset="-128"/>
              </a:rPr>
              <a:t>Earth’s</a:t>
            </a:r>
            <a:r>
              <a:rPr lang="pl-PL" sz="2000" b="1" dirty="0" smtClean="0">
                <a:solidFill>
                  <a:schemeClr val="tx1"/>
                </a:solidFill>
                <a:latin typeface="Arial Unicode MS" pitchFamily="34" charset="-128"/>
                <a:ea typeface="Arial Unicode MS" pitchFamily="34" charset="-128"/>
                <a:cs typeface="Arial Unicode MS" pitchFamily="34" charset="-128"/>
              </a:rPr>
              <a:t> </a:t>
            </a:r>
            <a:r>
              <a:rPr lang="pl-PL" sz="2000" b="1" dirty="0" smtClean="0">
                <a:solidFill>
                  <a:schemeClr val="tx1"/>
                </a:solidFill>
                <a:latin typeface="Arial Unicode MS" pitchFamily="34" charset="-128"/>
                <a:ea typeface="Arial Unicode MS" pitchFamily="34" charset="-128"/>
                <a:cs typeface="Arial Unicode MS" pitchFamily="34" charset="-128"/>
              </a:rPr>
              <a:t>atmosphere</a:t>
            </a:r>
            <a:r>
              <a:rPr lang="en-US" sz="2000" dirty="0" smtClean="0">
                <a:solidFill>
                  <a:schemeClr val="tx1"/>
                </a:solidFill>
                <a:latin typeface="Arial Unicode MS" pitchFamily="34" charset="-128"/>
                <a:ea typeface="Arial Unicode MS" pitchFamily="34" charset="-128"/>
                <a:cs typeface="Arial Unicode MS" pitchFamily="34" charset="-128"/>
              </a:rPr>
              <a:t> as a </a:t>
            </a:r>
            <a:r>
              <a:rPr lang="pl-PL" sz="2000" dirty="0" smtClean="0">
                <a:solidFill>
                  <a:schemeClr val="tx1"/>
                </a:solidFill>
                <a:latin typeface="Arial Unicode MS" pitchFamily="34" charset="-128"/>
                <a:ea typeface="Arial Unicode MS" pitchFamily="34" charset="-128"/>
                <a:cs typeface="Arial Unicode MS" pitchFamily="34" charset="-128"/>
              </a:rPr>
              <a:t>trace</a:t>
            </a:r>
            <a:r>
              <a:rPr lang="pl-PL" sz="2000" dirty="0" smtClean="0">
                <a:solidFill>
                  <a:schemeClr val="tx1"/>
                </a:solidFill>
                <a:latin typeface="Arial Unicode MS" pitchFamily="34" charset="-128"/>
                <a:ea typeface="Arial Unicode MS" pitchFamily="34" charset="-128"/>
                <a:cs typeface="Arial Unicode MS" pitchFamily="34" charset="-128"/>
              </a:rPr>
              <a:t> gas.</a:t>
            </a:r>
            <a:r>
              <a:rPr lang="en-US" sz="2000" dirty="0" smtClean="0">
                <a:latin typeface="Arial Unicode MS" pitchFamily="34" charset="-128"/>
                <a:ea typeface="Arial Unicode MS" pitchFamily="34" charset="-128"/>
                <a:cs typeface="Arial Unicode MS" pitchFamily="34" charset="-128"/>
              </a:rPr>
              <a:t> So much of the Earth’s forest has been destroyed that the tropics now emit more carbon than they capture, scientists have found.</a:t>
            </a:r>
          </a:p>
          <a:p>
            <a:pPr fontAlgn="base">
              <a:buNone/>
            </a:pPr>
            <a:r>
              <a:rPr lang="en-US" sz="2000" dirty="0" smtClean="0">
                <a:latin typeface="Arial Unicode MS" pitchFamily="34" charset="-128"/>
                <a:ea typeface="Arial Unicode MS" pitchFamily="34" charset="-128"/>
                <a:cs typeface="Arial Unicode MS" pitchFamily="34" charset="-128"/>
              </a:rPr>
              <a:t>Tropical forests previously acted as a vital carbon “sink”, taking carbon from the atmosphere and turning it into oxygen, but the trend has reversed: they now emit almost twice as much carbon as they consume</a:t>
            </a:r>
          </a:p>
          <a:p>
            <a:pPr fontAlgn="base">
              <a:buNone/>
            </a:pPr>
            <a:r>
              <a:rPr lang="pl-PL" sz="2000" dirty="0" smtClean="0">
                <a:solidFill>
                  <a:schemeClr val="tx1"/>
                </a:solidFill>
                <a:latin typeface="Arial Unicode MS" pitchFamily="34" charset="-128"/>
                <a:ea typeface="Arial Unicode MS" pitchFamily="34" charset="-128"/>
                <a:cs typeface="Arial Unicode MS" pitchFamily="34" charset="-128"/>
              </a:rPr>
              <a:t> </a:t>
            </a:r>
            <a:endParaRPr lang="pl-PL" sz="2000" dirty="0"/>
          </a:p>
        </p:txBody>
      </p:sp>
      <p:pic>
        <p:nvPicPr>
          <p:cNvPr id="3074" name="Picture 2" descr="C:\Users\Wacek\AppData\Local\Microsoft\Windows\Temporary Internet Files\Content.IE5\TS4NJMRD\1024px-EnvolVert-ForetPrimaire-Colombie-SierraNevadaDeSantaMarta-2011-1[1].jpg"/>
          <p:cNvPicPr>
            <a:picLocks noChangeAspect="1" noChangeArrowheads="1"/>
          </p:cNvPicPr>
          <p:nvPr/>
        </p:nvPicPr>
        <p:blipFill>
          <a:blip r:embed="rId2" cstate="print"/>
          <a:srcRect/>
          <a:stretch>
            <a:fillRect/>
          </a:stretch>
        </p:blipFill>
        <p:spPr bwMode="auto">
          <a:xfrm>
            <a:off x="2483768" y="2924944"/>
            <a:ext cx="3792000" cy="2844000"/>
          </a:xfrm>
          <a:prstGeom prst="rect">
            <a:avLst/>
          </a:prstGeom>
          <a:noFill/>
        </p:spPr>
      </p:pic>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Forte" pitchFamily="66" charset="0"/>
              </a:rPr>
              <a:t>O</a:t>
            </a:r>
            <a:r>
              <a:rPr lang="pl-PL" dirty="0" smtClean="0">
                <a:latin typeface="Forte" pitchFamily="66" charset="0"/>
              </a:rPr>
              <a:t>xygen</a:t>
            </a:r>
            <a:endParaRPr lang="pl-PL" dirty="0">
              <a:latin typeface="Forte" pitchFamily="66" charset="0"/>
            </a:endParaRPr>
          </a:p>
        </p:txBody>
      </p:sp>
      <p:sp>
        <p:nvSpPr>
          <p:cNvPr id="3" name="Symbol zastępczy zawartości 2"/>
          <p:cNvSpPr>
            <a:spLocks noGrp="1"/>
          </p:cNvSpPr>
          <p:nvPr>
            <p:ph idx="1"/>
          </p:nvPr>
        </p:nvSpPr>
        <p:spPr/>
        <p:txBody>
          <a:bodyPr>
            <a:normAutofit lnSpcReduction="10000"/>
          </a:bodyPr>
          <a:lstStyle/>
          <a:p>
            <a:pPr>
              <a:buNone/>
            </a:pPr>
            <a:endParaRPr lang="pl-PL" sz="2000" dirty="0" smtClean="0">
              <a:latin typeface="Arial Unicode MS" pitchFamily="34" charset="-128"/>
              <a:ea typeface="Arial Unicode MS" pitchFamily="34" charset="-128"/>
              <a:cs typeface="Arial Unicode MS" pitchFamily="34" charset="-128"/>
            </a:endParaRPr>
          </a:p>
          <a:p>
            <a:pPr>
              <a:buNone/>
            </a:pPr>
            <a:endParaRPr lang="pl-PL" sz="2000" dirty="0">
              <a:latin typeface="Arial Unicode MS" pitchFamily="34" charset="-128"/>
              <a:ea typeface="Arial Unicode MS" pitchFamily="34" charset="-128"/>
              <a:cs typeface="Arial Unicode MS" pitchFamily="34" charset="-128"/>
            </a:endParaRPr>
          </a:p>
          <a:p>
            <a:pPr>
              <a:buNone/>
            </a:pPr>
            <a:endParaRPr lang="pl-PL" sz="2000" dirty="0" smtClean="0">
              <a:latin typeface="Arial Unicode MS" pitchFamily="34" charset="-128"/>
              <a:ea typeface="Arial Unicode MS" pitchFamily="34" charset="-128"/>
              <a:cs typeface="Arial Unicode MS" pitchFamily="34" charset="-128"/>
            </a:endParaRPr>
          </a:p>
          <a:p>
            <a:pPr>
              <a:buNone/>
            </a:pPr>
            <a:endParaRPr lang="pl-PL" sz="2000" dirty="0">
              <a:latin typeface="Arial Unicode MS" pitchFamily="34" charset="-128"/>
              <a:ea typeface="Arial Unicode MS" pitchFamily="34" charset="-128"/>
              <a:cs typeface="Arial Unicode MS" pitchFamily="34" charset="-128"/>
            </a:endParaRPr>
          </a:p>
          <a:p>
            <a:pPr>
              <a:buNone/>
            </a:pPr>
            <a:endParaRPr lang="pl-PL" sz="2000" dirty="0" smtClean="0">
              <a:latin typeface="Arial Unicode MS" pitchFamily="34" charset="-128"/>
              <a:ea typeface="Arial Unicode MS" pitchFamily="34" charset="-128"/>
              <a:cs typeface="Arial Unicode MS" pitchFamily="34" charset="-128"/>
            </a:endParaRPr>
          </a:p>
          <a:p>
            <a:pPr>
              <a:buNone/>
            </a:pPr>
            <a:endParaRPr lang="pl-PL" sz="2000" dirty="0">
              <a:latin typeface="Arial Unicode MS" pitchFamily="34" charset="-128"/>
              <a:ea typeface="Arial Unicode MS" pitchFamily="34" charset="-128"/>
              <a:cs typeface="Arial Unicode MS" pitchFamily="34" charset="-128"/>
            </a:endParaRPr>
          </a:p>
          <a:p>
            <a:pPr>
              <a:buNone/>
            </a:pPr>
            <a:endParaRPr lang="pl-PL" sz="2000" dirty="0" smtClean="0">
              <a:latin typeface="Arial Unicode MS" pitchFamily="34" charset="-128"/>
              <a:ea typeface="Arial Unicode MS" pitchFamily="34" charset="-128"/>
              <a:cs typeface="Arial Unicode MS" pitchFamily="34" charset="-128"/>
            </a:endParaRPr>
          </a:p>
          <a:p>
            <a:pPr>
              <a:buNone/>
            </a:pPr>
            <a:endParaRPr lang="pl-PL" sz="2000" dirty="0">
              <a:latin typeface="Arial Unicode MS" pitchFamily="34" charset="-128"/>
              <a:ea typeface="Arial Unicode MS" pitchFamily="34" charset="-128"/>
              <a:cs typeface="Arial Unicode MS" pitchFamily="34" charset="-128"/>
            </a:endParaRPr>
          </a:p>
          <a:p>
            <a:pPr>
              <a:buNone/>
            </a:pPr>
            <a:r>
              <a:rPr lang="en-US" sz="2000" b="1" dirty="0" smtClean="0">
                <a:latin typeface="Arial Unicode MS" pitchFamily="34" charset="-128"/>
                <a:ea typeface="Arial Unicode MS" pitchFamily="34" charset="-128"/>
                <a:cs typeface="Arial Unicode MS" pitchFamily="34" charset="-128"/>
              </a:rPr>
              <a:t>Rainforests</a:t>
            </a:r>
            <a:r>
              <a:rPr lang="en-US" sz="2000" dirty="0" smtClean="0">
                <a:latin typeface="Arial Unicode MS" pitchFamily="34" charset="-128"/>
                <a:ea typeface="Arial Unicode MS" pitchFamily="34" charset="-128"/>
                <a:cs typeface="Arial Unicode MS" pitchFamily="34" charset="-128"/>
              </a:rPr>
              <a:t> are also responsible for 28% of the world's </a:t>
            </a:r>
            <a:r>
              <a:rPr lang="en-US" sz="2000" b="1" dirty="0" smtClean="0">
                <a:latin typeface="Arial Unicode MS" pitchFamily="34" charset="-128"/>
                <a:ea typeface="Arial Unicode MS" pitchFamily="34" charset="-128"/>
                <a:cs typeface="Arial Unicode MS" pitchFamily="34" charset="-128"/>
              </a:rPr>
              <a:t>oxygen</a:t>
            </a:r>
            <a:r>
              <a:rPr lang="en-US" sz="2000" dirty="0" smtClean="0">
                <a:latin typeface="Arial Unicode MS" pitchFamily="34" charset="-128"/>
                <a:ea typeface="Arial Unicode MS" pitchFamily="34" charset="-128"/>
                <a:cs typeface="Arial Unicode MS" pitchFamily="34" charset="-128"/>
              </a:rPr>
              <a:t> turnover, sometimes misnamed </a:t>
            </a:r>
            <a:r>
              <a:rPr lang="en-US" sz="2000" b="1" dirty="0" smtClean="0">
                <a:latin typeface="Arial Unicode MS" pitchFamily="34" charset="-128"/>
                <a:ea typeface="Arial Unicode MS" pitchFamily="34" charset="-128"/>
                <a:cs typeface="Arial Unicode MS" pitchFamily="34" charset="-128"/>
              </a:rPr>
              <a:t>oxygen</a:t>
            </a:r>
            <a:r>
              <a:rPr lang="en-US" sz="2000" dirty="0" smtClean="0">
                <a:latin typeface="Arial Unicode MS" pitchFamily="34" charset="-128"/>
                <a:ea typeface="Arial Unicode MS" pitchFamily="34" charset="-128"/>
                <a:cs typeface="Arial Unicode MS" pitchFamily="34" charset="-128"/>
              </a:rPr>
              <a:t> production, processing it through photosynthesis from carbon dioxide and consuming it through respiration. The undergrowth in some areas of a </a:t>
            </a:r>
            <a:r>
              <a:rPr lang="en-US" sz="2000" b="1" dirty="0" smtClean="0">
                <a:latin typeface="Arial Unicode MS" pitchFamily="34" charset="-128"/>
                <a:ea typeface="Arial Unicode MS" pitchFamily="34" charset="-128"/>
                <a:cs typeface="Arial Unicode MS" pitchFamily="34" charset="-128"/>
              </a:rPr>
              <a:t>rainforest</a:t>
            </a:r>
            <a:r>
              <a:rPr lang="en-US" sz="2000" dirty="0" smtClean="0">
                <a:latin typeface="Arial Unicode MS" pitchFamily="34" charset="-128"/>
                <a:ea typeface="Arial Unicode MS" pitchFamily="34" charset="-128"/>
                <a:cs typeface="Arial Unicode MS" pitchFamily="34" charset="-128"/>
              </a:rPr>
              <a:t> can be restricted by poor penetration of sunlight to ground level.</a:t>
            </a:r>
            <a:endParaRPr lang="pl-PL" sz="2000" dirty="0" smtClean="0">
              <a:latin typeface="Arial Unicode MS" pitchFamily="34" charset="-128"/>
              <a:ea typeface="Arial Unicode MS" pitchFamily="34" charset="-128"/>
              <a:cs typeface="Arial Unicode MS" pitchFamily="34" charset="-128"/>
            </a:endParaRPr>
          </a:p>
          <a:p>
            <a:pPr>
              <a:buNone/>
            </a:pPr>
            <a:endParaRPr lang="pl-PL" sz="2000" dirty="0" smtClean="0">
              <a:latin typeface="Arial Unicode MS" pitchFamily="34" charset="-128"/>
              <a:ea typeface="Arial Unicode MS" pitchFamily="34" charset="-128"/>
              <a:cs typeface="Arial Unicode MS" pitchFamily="34" charset="-128"/>
            </a:endParaRPr>
          </a:p>
          <a:p>
            <a:pPr>
              <a:buNone/>
            </a:pPr>
            <a:endParaRPr lang="pl-PL" sz="2000" dirty="0">
              <a:latin typeface="Arial Unicode MS" pitchFamily="34" charset="-128"/>
              <a:ea typeface="Arial Unicode MS" pitchFamily="34" charset="-128"/>
              <a:cs typeface="Arial Unicode MS" pitchFamily="34" charset="-128"/>
            </a:endParaRPr>
          </a:p>
          <a:p>
            <a:pPr>
              <a:buNone/>
            </a:pPr>
            <a:endParaRPr lang="pl-PL" sz="2000" dirty="0" smtClean="0">
              <a:latin typeface="Arial Unicode MS" pitchFamily="34" charset="-128"/>
              <a:ea typeface="Arial Unicode MS" pitchFamily="34" charset="-128"/>
              <a:cs typeface="Arial Unicode MS" pitchFamily="34" charset="-128"/>
            </a:endParaRPr>
          </a:p>
          <a:p>
            <a:pPr>
              <a:buNone/>
            </a:pPr>
            <a:endParaRPr lang="pl-PL" sz="2000" dirty="0">
              <a:latin typeface="Arial Unicode MS" pitchFamily="34" charset="-128"/>
              <a:ea typeface="Arial Unicode MS" pitchFamily="34" charset="-128"/>
              <a:cs typeface="Arial Unicode MS" pitchFamily="34" charset="-128"/>
            </a:endParaRPr>
          </a:p>
          <a:p>
            <a:pPr>
              <a:buNone/>
            </a:pPr>
            <a:endParaRPr lang="pl-PL" sz="2000" dirty="0" smtClean="0">
              <a:latin typeface="Arial Unicode MS" pitchFamily="34" charset="-128"/>
              <a:ea typeface="Arial Unicode MS" pitchFamily="34" charset="-128"/>
              <a:cs typeface="Arial Unicode MS" pitchFamily="34" charset="-128"/>
            </a:endParaRPr>
          </a:p>
          <a:p>
            <a:pPr>
              <a:buNone/>
            </a:pPr>
            <a:endParaRPr lang="pl-PL" sz="2000" dirty="0">
              <a:latin typeface="Arial Unicode MS" pitchFamily="34" charset="-128"/>
              <a:ea typeface="Arial Unicode MS" pitchFamily="34" charset="-128"/>
              <a:cs typeface="Arial Unicode MS" pitchFamily="34" charset="-128"/>
            </a:endParaRPr>
          </a:p>
          <a:p>
            <a:pPr>
              <a:buNone/>
            </a:pPr>
            <a:endParaRPr lang="pl-PL" sz="2000" dirty="0" smtClean="0">
              <a:latin typeface="Arial Unicode MS" pitchFamily="34" charset="-128"/>
              <a:ea typeface="Arial Unicode MS" pitchFamily="34" charset="-128"/>
              <a:cs typeface="Arial Unicode MS" pitchFamily="34" charset="-128"/>
            </a:endParaRPr>
          </a:p>
          <a:p>
            <a:pPr>
              <a:buNone/>
            </a:pPr>
            <a:endParaRPr lang="pl-PL" sz="2000" dirty="0">
              <a:latin typeface="Arial Unicode MS" pitchFamily="34" charset="-128"/>
              <a:ea typeface="Arial Unicode MS" pitchFamily="34" charset="-128"/>
              <a:cs typeface="Arial Unicode MS" pitchFamily="34" charset="-128"/>
            </a:endParaRPr>
          </a:p>
          <a:p>
            <a:pPr>
              <a:buNone/>
            </a:pPr>
            <a:endParaRPr lang="pl-PL" sz="2000" dirty="0">
              <a:latin typeface="Arial Unicode MS" pitchFamily="34" charset="-128"/>
              <a:ea typeface="Arial Unicode MS" pitchFamily="34" charset="-128"/>
              <a:cs typeface="Arial Unicode MS" pitchFamily="34" charset="-128"/>
            </a:endParaRPr>
          </a:p>
        </p:txBody>
      </p:sp>
      <p:pic>
        <p:nvPicPr>
          <p:cNvPr id="4098" name="Picture 2" descr="C:\Users\Wacek\AppData\Local\Microsoft\Windows\Temporary Internet Files\Content.IE5\PJSCUGI1\Dioxygen-3D-vdW[1].png"/>
          <p:cNvPicPr>
            <a:picLocks noChangeAspect="1" noChangeArrowheads="1"/>
          </p:cNvPicPr>
          <p:nvPr/>
        </p:nvPicPr>
        <p:blipFill>
          <a:blip r:embed="rId2" cstate="print"/>
          <a:srcRect/>
          <a:stretch>
            <a:fillRect/>
          </a:stretch>
        </p:blipFill>
        <p:spPr bwMode="auto">
          <a:xfrm>
            <a:off x="2771800" y="1412776"/>
            <a:ext cx="3653138" cy="2700000"/>
          </a:xfrm>
          <a:prstGeom prst="rect">
            <a:avLst/>
          </a:prstGeom>
          <a:noFill/>
        </p:spPr>
      </p:pic>
    </p:spTree>
  </p:cSld>
  <p:clrMapOvr>
    <a:masterClrMapping/>
  </p:clrMapOvr>
  <p:transition>
    <p:cover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Forte" pitchFamily="66" charset="0"/>
              </a:rPr>
              <a:t>M</a:t>
            </a:r>
            <a:r>
              <a:rPr lang="pl-PL" dirty="0" smtClean="0">
                <a:latin typeface="Forte" pitchFamily="66" charset="0"/>
              </a:rPr>
              <a:t>edicine</a:t>
            </a:r>
            <a:endParaRPr lang="pl-PL" dirty="0">
              <a:latin typeface="Forte" pitchFamily="66" charset="0"/>
            </a:endParaRPr>
          </a:p>
        </p:txBody>
      </p:sp>
      <p:sp>
        <p:nvSpPr>
          <p:cNvPr id="3" name="Symbol zastępczy zawartości 2"/>
          <p:cNvSpPr>
            <a:spLocks noGrp="1"/>
          </p:cNvSpPr>
          <p:nvPr>
            <p:ph idx="1"/>
          </p:nvPr>
        </p:nvSpPr>
        <p:spPr/>
        <p:txBody>
          <a:bodyPr>
            <a:normAutofit/>
          </a:bodyPr>
          <a:lstStyle/>
          <a:p>
            <a:pPr>
              <a:buNone/>
            </a:pPr>
            <a:r>
              <a:rPr lang="en-US" sz="2000" dirty="0">
                <a:latin typeface="Arial Unicode MS" pitchFamily="34" charset="-128"/>
                <a:ea typeface="Arial Unicode MS" pitchFamily="34" charset="-128"/>
                <a:cs typeface="Arial Unicode MS" pitchFamily="34" charset="-128"/>
              </a:rPr>
              <a:t>For maladies ranging from nagging headaches to lethal contagions such as malaria, </a:t>
            </a:r>
            <a:r>
              <a:rPr lang="en-US" sz="2000" b="1" dirty="0">
                <a:latin typeface="Arial Unicode MS" pitchFamily="34" charset="-128"/>
                <a:ea typeface="Arial Unicode MS" pitchFamily="34" charset="-128"/>
                <a:cs typeface="Arial Unicode MS" pitchFamily="34" charset="-128"/>
              </a:rPr>
              <a:t>rainforest medicines</a:t>
            </a:r>
            <a:r>
              <a:rPr lang="en-US" sz="2000" dirty="0">
                <a:latin typeface="Arial Unicode MS" pitchFamily="34" charset="-128"/>
                <a:ea typeface="Arial Unicode MS" pitchFamily="34" charset="-128"/>
                <a:cs typeface="Arial Unicode MS" pitchFamily="34" charset="-128"/>
              </a:rPr>
              <a:t> have provided modern society with a variety of cures and pain relievers. Quinine, an aid in the cure of malaria, is an alkaloid extracted from the bark of the cinchona tree found in Latin America and </a:t>
            </a:r>
            <a:r>
              <a:rPr lang="en-US" sz="2000" dirty="0" smtClean="0">
                <a:latin typeface="Arial Unicode MS" pitchFamily="34" charset="-128"/>
                <a:ea typeface="Arial Unicode MS" pitchFamily="34" charset="-128"/>
                <a:cs typeface="Arial Unicode MS" pitchFamily="34" charset="-128"/>
              </a:rPr>
              <a:t>Afric</a:t>
            </a:r>
            <a:r>
              <a:rPr lang="pl-PL" sz="2000" dirty="0" smtClean="0">
                <a:latin typeface="Arial Unicode MS" pitchFamily="34" charset="-128"/>
                <a:ea typeface="Arial Unicode MS" pitchFamily="34" charset="-128"/>
                <a:cs typeface="Arial Unicode MS" pitchFamily="34" charset="-128"/>
              </a:rPr>
              <a:t>a.</a:t>
            </a:r>
          </a:p>
          <a:p>
            <a:pPr>
              <a:buNone/>
            </a:pPr>
            <a:r>
              <a:rPr lang="pl-PL" sz="2000" dirty="0">
                <a:latin typeface="Arial Unicode MS" pitchFamily="34" charset="-128"/>
                <a:ea typeface="Arial Unicode MS" pitchFamily="34" charset="-128"/>
                <a:cs typeface="Arial Unicode MS" pitchFamily="34" charset="-128"/>
              </a:rPr>
              <a:t> </a:t>
            </a:r>
            <a:r>
              <a:rPr lang="pl-PL" sz="2000" dirty="0" smtClean="0">
                <a:latin typeface="Arial Unicode MS" pitchFamily="34" charset="-128"/>
                <a:ea typeface="Arial Unicode MS" pitchFamily="34" charset="-128"/>
                <a:cs typeface="Arial Unicode MS" pitchFamily="34" charset="-128"/>
              </a:rPr>
              <a:t>                                                       </a:t>
            </a:r>
            <a:endParaRPr lang="pl-PL" sz="2000" dirty="0">
              <a:latin typeface="Arial Unicode MS" pitchFamily="34" charset="-128"/>
              <a:ea typeface="Arial Unicode MS" pitchFamily="34" charset="-128"/>
              <a:cs typeface="Arial Unicode MS" pitchFamily="34" charset="-128"/>
            </a:endParaRPr>
          </a:p>
        </p:txBody>
      </p:sp>
      <p:pic>
        <p:nvPicPr>
          <p:cNvPr id="5122" name="Picture 2" descr="C:\Users\Wacek\AppData\Local\Microsoft\Windows\Temporary Internet Files\Content.IE5\8AQZCLTG\Chris_Kilham_with_Chakruna_Photo_by_Zoe_Helene_HIGH_RES[1].jpg"/>
          <p:cNvPicPr>
            <a:picLocks noChangeAspect="1" noChangeArrowheads="1"/>
          </p:cNvPicPr>
          <p:nvPr/>
        </p:nvPicPr>
        <p:blipFill>
          <a:blip r:embed="rId2" cstate="print"/>
          <a:srcRect/>
          <a:stretch>
            <a:fillRect/>
          </a:stretch>
        </p:blipFill>
        <p:spPr bwMode="auto">
          <a:xfrm>
            <a:off x="611560" y="3356992"/>
            <a:ext cx="3504000" cy="2628000"/>
          </a:xfrm>
          <a:prstGeom prst="rect">
            <a:avLst/>
          </a:prstGeom>
          <a:ln>
            <a:noFill/>
          </a:ln>
          <a:effectLst>
            <a:outerShdw blurRad="292100" dist="139700" dir="2700000" algn="tl" rotWithShape="0">
              <a:srgbClr val="333333">
                <a:alpha val="65000"/>
              </a:srgbClr>
            </a:outerShdw>
          </a:effectLst>
        </p:spPr>
      </p:pic>
      <p:pic>
        <p:nvPicPr>
          <p:cNvPr id="5123" name="Picture 3" descr="C:\Users\Wacek\AppData\Local\Microsoft\Windows\Temporary Internet Files\Content.IE5\TS4NJMRD\6784847370_763d5e9c2b_b[1].jpg"/>
          <p:cNvPicPr>
            <a:picLocks noChangeAspect="1" noChangeArrowheads="1"/>
          </p:cNvPicPr>
          <p:nvPr/>
        </p:nvPicPr>
        <p:blipFill>
          <a:blip r:embed="rId3" cstate="print"/>
          <a:srcRect/>
          <a:stretch>
            <a:fillRect/>
          </a:stretch>
        </p:blipFill>
        <p:spPr bwMode="auto">
          <a:xfrm>
            <a:off x="4932040" y="3356992"/>
            <a:ext cx="3408000" cy="2556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Forte" pitchFamily="66" charset="0"/>
              </a:rPr>
              <a:t>Animals</a:t>
            </a:r>
            <a:endParaRPr lang="pl-PL" dirty="0">
              <a:latin typeface="Forte" pitchFamily="66" charset="0"/>
            </a:endParaRPr>
          </a:p>
        </p:txBody>
      </p:sp>
      <p:sp>
        <p:nvSpPr>
          <p:cNvPr id="3" name="Symbol zastępczy zawartości 2"/>
          <p:cNvSpPr>
            <a:spLocks noGrp="1"/>
          </p:cNvSpPr>
          <p:nvPr>
            <p:ph idx="1"/>
          </p:nvPr>
        </p:nvSpPr>
        <p:spPr>
          <a:xfrm>
            <a:off x="179512" y="1556792"/>
            <a:ext cx="8712968" cy="5145435"/>
          </a:xfrm>
        </p:spPr>
        <p:txBody>
          <a:bodyPr>
            <a:normAutofit/>
          </a:bodyPr>
          <a:lstStyle/>
          <a:p>
            <a:pPr>
              <a:buNone/>
            </a:pPr>
            <a:r>
              <a:rPr lang="pl-PL" sz="2400" dirty="0">
                <a:latin typeface="Arial Unicode MS" pitchFamily="34" charset="-128"/>
                <a:ea typeface="Arial Unicode MS" pitchFamily="34" charset="-128"/>
                <a:cs typeface="Arial Unicode MS" pitchFamily="34" charset="-128"/>
              </a:rPr>
              <a:t>Well-known</a:t>
            </a:r>
            <a:r>
              <a:rPr lang="pl-PL" sz="2400" dirty="0">
                <a:latin typeface="Arial Unicode MS" pitchFamily="34" charset="-128"/>
                <a:ea typeface="Arial Unicode MS" pitchFamily="34" charset="-128"/>
                <a:cs typeface="Arial Unicode MS" pitchFamily="34" charset="-128"/>
              </a:rPr>
              <a:t> </a:t>
            </a:r>
            <a:r>
              <a:rPr lang="pl-PL" sz="2400" dirty="0">
                <a:latin typeface="Arial Unicode MS" pitchFamily="34" charset="-128"/>
                <a:ea typeface="Arial Unicode MS" pitchFamily="34" charset="-128"/>
                <a:cs typeface="Arial Unicode MS" pitchFamily="34" charset="-128"/>
              </a:rPr>
              <a:t>rainforest</a:t>
            </a:r>
            <a:r>
              <a:rPr lang="pl-PL" sz="2400" dirty="0">
                <a:latin typeface="Arial Unicode MS" pitchFamily="34" charset="-128"/>
                <a:ea typeface="Arial Unicode MS" pitchFamily="34" charset="-128"/>
                <a:cs typeface="Arial Unicode MS" pitchFamily="34" charset="-128"/>
              </a:rPr>
              <a:t> </a:t>
            </a:r>
            <a:r>
              <a:rPr lang="pl-PL" sz="2400" dirty="0">
                <a:latin typeface="Arial Unicode MS" pitchFamily="34" charset="-128"/>
                <a:ea typeface="Arial Unicode MS" pitchFamily="34" charset="-128"/>
                <a:cs typeface="Arial Unicode MS" pitchFamily="34" charset="-128"/>
              </a:rPr>
              <a:t>animals</a:t>
            </a:r>
            <a:r>
              <a:rPr lang="pl-PL" sz="2400" dirty="0">
                <a:latin typeface="Arial Unicode MS" pitchFamily="34" charset="-128"/>
                <a:ea typeface="Arial Unicode MS" pitchFamily="34" charset="-128"/>
                <a:cs typeface="Arial Unicode MS" pitchFamily="34" charset="-128"/>
              </a:rPr>
              <a:t> </a:t>
            </a:r>
            <a:r>
              <a:rPr lang="pl-PL" sz="2400" dirty="0" smtClean="0">
                <a:latin typeface="Arial Unicode MS" pitchFamily="34" charset="-128"/>
                <a:ea typeface="Arial Unicode MS" pitchFamily="34" charset="-128"/>
                <a:cs typeface="Arial Unicode MS" pitchFamily="34" charset="-128"/>
              </a:rPr>
              <a:t>are</a:t>
            </a:r>
            <a:r>
              <a:rPr lang="pl-PL" sz="2400" dirty="0" smtClean="0">
                <a:latin typeface="Arial Unicode MS" pitchFamily="34" charset="-128"/>
                <a:ea typeface="Arial Unicode MS" pitchFamily="34" charset="-128"/>
                <a:cs typeface="Arial Unicode MS" pitchFamily="34" charset="-128"/>
              </a:rPr>
              <a:t>: </a:t>
            </a:r>
            <a:r>
              <a:rPr lang="pl-PL" sz="2400" b="1" dirty="0" smtClean="0">
                <a:latin typeface="Arial Unicode MS" pitchFamily="34" charset="-128"/>
                <a:ea typeface="Arial Unicode MS" pitchFamily="34" charset="-128"/>
                <a:cs typeface="Arial Unicode MS" pitchFamily="34" charset="-128"/>
              </a:rPr>
              <a:t>jaguars</a:t>
            </a:r>
            <a:r>
              <a:rPr lang="pl-PL" sz="2400" dirty="0" smtClean="0">
                <a:latin typeface="Arial Unicode MS" pitchFamily="34" charset="-128"/>
                <a:ea typeface="Arial Unicode MS" pitchFamily="34" charset="-128"/>
                <a:cs typeface="Arial Unicode MS" pitchFamily="34" charset="-128"/>
              </a:rPr>
              <a:t>, </a:t>
            </a:r>
            <a:r>
              <a:rPr lang="pl-PL" sz="2400" b="1" dirty="0" smtClean="0">
                <a:latin typeface="Arial Unicode MS" pitchFamily="34" charset="-128"/>
                <a:ea typeface="Arial Unicode MS" pitchFamily="34" charset="-128"/>
                <a:cs typeface="Arial Unicode MS" pitchFamily="34" charset="-128"/>
              </a:rPr>
              <a:t>tigers</a:t>
            </a:r>
            <a:r>
              <a:rPr lang="pl-PL" sz="2400" dirty="0" smtClean="0">
                <a:latin typeface="Arial Unicode MS" pitchFamily="34" charset="-128"/>
                <a:ea typeface="Arial Unicode MS" pitchFamily="34" charset="-128"/>
                <a:cs typeface="Arial Unicode MS" pitchFamily="34" charset="-128"/>
              </a:rPr>
              <a:t>, </a:t>
            </a:r>
            <a:r>
              <a:rPr lang="pl-PL" sz="2400" b="1" dirty="0" smtClean="0">
                <a:latin typeface="Arial Unicode MS" pitchFamily="34" charset="-128"/>
                <a:ea typeface="Arial Unicode MS" pitchFamily="34" charset="-128"/>
                <a:cs typeface="Arial Unicode MS" pitchFamily="34" charset="-128"/>
              </a:rPr>
              <a:t>howler</a:t>
            </a:r>
            <a:r>
              <a:rPr lang="pl-PL" sz="2400" b="1" dirty="0" smtClean="0">
                <a:latin typeface="Arial Unicode MS" pitchFamily="34" charset="-128"/>
                <a:ea typeface="Arial Unicode MS" pitchFamily="34" charset="-128"/>
                <a:cs typeface="Arial Unicode MS" pitchFamily="34" charset="-128"/>
              </a:rPr>
              <a:t> </a:t>
            </a:r>
            <a:r>
              <a:rPr lang="pl-PL" sz="2400" b="1" dirty="0" smtClean="0">
                <a:latin typeface="Arial Unicode MS" pitchFamily="34" charset="-128"/>
                <a:ea typeface="Arial Unicode MS" pitchFamily="34" charset="-128"/>
                <a:cs typeface="Arial Unicode MS" pitchFamily="34" charset="-128"/>
              </a:rPr>
              <a:t>monkeys</a:t>
            </a:r>
            <a:r>
              <a:rPr lang="pl-PL" sz="2400" dirty="0" smtClean="0">
                <a:latin typeface="Arial Unicode MS" pitchFamily="34" charset="-128"/>
                <a:ea typeface="Arial Unicode MS" pitchFamily="34" charset="-128"/>
                <a:cs typeface="Arial Unicode MS" pitchFamily="34" charset="-128"/>
              </a:rPr>
              <a:t>, </a:t>
            </a:r>
            <a:r>
              <a:rPr lang="pl-PL" sz="2400" b="1" dirty="0" smtClean="0">
                <a:latin typeface="Arial Unicode MS" pitchFamily="34" charset="-128"/>
                <a:ea typeface="Arial Unicode MS" pitchFamily="34" charset="-128"/>
                <a:cs typeface="Arial Unicode MS" pitchFamily="34" charset="-128"/>
              </a:rPr>
              <a:t>red – </a:t>
            </a:r>
            <a:r>
              <a:rPr lang="pl-PL" sz="2400" b="1" dirty="0" smtClean="0">
                <a:latin typeface="Arial Unicode MS" pitchFamily="34" charset="-128"/>
                <a:ea typeface="Arial Unicode MS" pitchFamily="34" charset="-128"/>
                <a:cs typeface="Arial Unicode MS" pitchFamily="34" charset="-128"/>
              </a:rPr>
              <a:t>eyed</a:t>
            </a:r>
            <a:r>
              <a:rPr lang="pl-PL" sz="2400" b="1" dirty="0" smtClean="0">
                <a:latin typeface="Arial Unicode MS" pitchFamily="34" charset="-128"/>
                <a:ea typeface="Arial Unicode MS" pitchFamily="34" charset="-128"/>
                <a:cs typeface="Arial Unicode MS" pitchFamily="34" charset="-128"/>
              </a:rPr>
              <a:t> </a:t>
            </a:r>
            <a:r>
              <a:rPr lang="pl-PL" sz="2400" b="1" dirty="0" smtClean="0">
                <a:latin typeface="Arial Unicode MS" pitchFamily="34" charset="-128"/>
                <a:ea typeface="Arial Unicode MS" pitchFamily="34" charset="-128"/>
                <a:cs typeface="Arial Unicode MS" pitchFamily="34" charset="-128"/>
              </a:rPr>
              <a:t>tree</a:t>
            </a:r>
            <a:r>
              <a:rPr lang="pl-PL" sz="2400" b="1" dirty="0" smtClean="0">
                <a:latin typeface="Arial Unicode MS" pitchFamily="34" charset="-128"/>
                <a:ea typeface="Arial Unicode MS" pitchFamily="34" charset="-128"/>
                <a:cs typeface="Arial Unicode MS" pitchFamily="34" charset="-128"/>
              </a:rPr>
              <a:t> </a:t>
            </a:r>
            <a:r>
              <a:rPr lang="pl-PL" sz="2400" b="1" dirty="0" smtClean="0">
                <a:latin typeface="Arial Unicode MS" pitchFamily="34" charset="-128"/>
                <a:ea typeface="Arial Unicode MS" pitchFamily="34" charset="-128"/>
                <a:cs typeface="Arial Unicode MS" pitchFamily="34" charset="-128"/>
              </a:rPr>
              <a:t>frogs</a:t>
            </a:r>
            <a:r>
              <a:rPr lang="pl-PL" sz="2400" dirty="0" smtClean="0">
                <a:latin typeface="Arial Unicode MS" pitchFamily="34" charset="-128"/>
                <a:ea typeface="Arial Unicode MS" pitchFamily="34" charset="-128"/>
                <a:cs typeface="Arial Unicode MS" pitchFamily="34" charset="-128"/>
              </a:rPr>
              <a:t>, </a:t>
            </a:r>
            <a:r>
              <a:rPr lang="pl-PL" sz="2400" b="1" dirty="0" smtClean="0">
                <a:latin typeface="Arial Unicode MS" pitchFamily="34" charset="-128"/>
                <a:ea typeface="Arial Unicode MS" pitchFamily="34" charset="-128"/>
                <a:cs typeface="Arial Unicode MS" pitchFamily="34" charset="-128"/>
              </a:rPr>
              <a:t>poison</a:t>
            </a:r>
            <a:r>
              <a:rPr lang="pl-PL" sz="2400" b="1" dirty="0" smtClean="0">
                <a:latin typeface="Arial Unicode MS" pitchFamily="34" charset="-128"/>
                <a:ea typeface="Arial Unicode MS" pitchFamily="34" charset="-128"/>
                <a:cs typeface="Arial Unicode MS" pitchFamily="34" charset="-128"/>
              </a:rPr>
              <a:t> </a:t>
            </a:r>
            <a:r>
              <a:rPr lang="pl-PL" sz="2400" b="1" dirty="0" smtClean="0">
                <a:latin typeface="Arial Unicode MS" pitchFamily="34" charset="-128"/>
                <a:ea typeface="Arial Unicode MS" pitchFamily="34" charset="-128"/>
                <a:cs typeface="Arial Unicode MS" pitchFamily="34" charset="-128"/>
              </a:rPr>
              <a:t>dart</a:t>
            </a:r>
            <a:r>
              <a:rPr lang="pl-PL" sz="2400" b="1" dirty="0" smtClean="0">
                <a:latin typeface="Arial Unicode MS" pitchFamily="34" charset="-128"/>
                <a:ea typeface="Arial Unicode MS" pitchFamily="34" charset="-128"/>
                <a:cs typeface="Arial Unicode MS" pitchFamily="34" charset="-128"/>
              </a:rPr>
              <a:t> </a:t>
            </a:r>
            <a:r>
              <a:rPr lang="pl-PL" sz="2400" b="1" dirty="0" smtClean="0">
                <a:latin typeface="Arial Unicode MS" pitchFamily="34" charset="-128"/>
                <a:ea typeface="Arial Unicode MS" pitchFamily="34" charset="-128"/>
                <a:cs typeface="Arial Unicode MS" pitchFamily="34" charset="-128"/>
              </a:rPr>
              <a:t>frogs</a:t>
            </a:r>
            <a:r>
              <a:rPr lang="pl-PL" sz="2400" b="1" dirty="0" smtClean="0">
                <a:latin typeface="Arial Unicode MS" pitchFamily="34" charset="-128"/>
                <a:ea typeface="Arial Unicode MS" pitchFamily="34" charset="-128"/>
                <a:cs typeface="Arial Unicode MS" pitchFamily="34" charset="-128"/>
              </a:rPr>
              <a:t> </a:t>
            </a:r>
            <a:r>
              <a:rPr lang="pl-PL" sz="2400" dirty="0" smtClean="0">
                <a:latin typeface="Arial Unicode MS" pitchFamily="34" charset="-128"/>
                <a:ea typeface="Arial Unicode MS" pitchFamily="34" charset="-128"/>
                <a:cs typeface="Arial Unicode MS" pitchFamily="34" charset="-128"/>
              </a:rPr>
              <a:t>and </a:t>
            </a:r>
            <a:r>
              <a:rPr lang="pl-PL" sz="2400" b="1" dirty="0" smtClean="0">
                <a:latin typeface="Arial Unicode MS" pitchFamily="34" charset="-128"/>
                <a:ea typeface="Arial Unicode MS" pitchFamily="34" charset="-128"/>
                <a:cs typeface="Arial Unicode MS" pitchFamily="34" charset="-128"/>
              </a:rPr>
              <a:t>green</a:t>
            </a:r>
            <a:r>
              <a:rPr lang="pl-PL" sz="2400" b="1" dirty="0" smtClean="0">
                <a:latin typeface="Arial Unicode MS" pitchFamily="34" charset="-128"/>
                <a:ea typeface="Arial Unicode MS" pitchFamily="34" charset="-128"/>
                <a:cs typeface="Arial Unicode MS" pitchFamily="34" charset="-128"/>
              </a:rPr>
              <a:t> </a:t>
            </a:r>
            <a:r>
              <a:rPr lang="pl-PL" sz="2400" b="1" dirty="0" smtClean="0">
                <a:latin typeface="Arial Unicode MS" pitchFamily="34" charset="-128"/>
                <a:ea typeface="Arial Unicode MS" pitchFamily="34" charset="-128"/>
                <a:cs typeface="Arial Unicode MS" pitchFamily="34" charset="-128"/>
              </a:rPr>
              <a:t>anacondas</a:t>
            </a:r>
            <a:r>
              <a:rPr lang="pl-PL" sz="2400" dirty="0" smtClean="0">
                <a:latin typeface="Arial Unicode MS" pitchFamily="34" charset="-128"/>
                <a:ea typeface="Arial Unicode MS" pitchFamily="34" charset="-128"/>
                <a:cs typeface="Arial Unicode MS" pitchFamily="34" charset="-128"/>
              </a:rPr>
              <a:t>. </a:t>
            </a:r>
            <a:endParaRPr lang="pl-PL" sz="2400" dirty="0">
              <a:latin typeface="Arial Unicode MS" pitchFamily="34" charset="-128"/>
              <a:ea typeface="Arial Unicode MS" pitchFamily="34" charset="-128"/>
              <a:cs typeface="Arial Unicode MS" pitchFamily="34" charset="-128"/>
            </a:endParaRPr>
          </a:p>
        </p:txBody>
      </p:sp>
      <p:pic>
        <p:nvPicPr>
          <p:cNvPr id="6146" name="Picture 2" descr="C:\Users\Wacek\AppData\Local\Microsoft\Windows\Temporary Internet Files\Content.IE5\PJSCUGI1\Jaguar_(Panthera_onca_palustris)_male_Rio_Negro[1].JPG"/>
          <p:cNvPicPr>
            <a:picLocks noChangeAspect="1" noChangeArrowheads="1"/>
          </p:cNvPicPr>
          <p:nvPr/>
        </p:nvPicPr>
        <p:blipFill>
          <a:blip r:embed="rId2" cstate="print"/>
          <a:srcRect/>
          <a:stretch>
            <a:fillRect/>
          </a:stretch>
        </p:blipFill>
        <p:spPr bwMode="auto">
          <a:xfrm>
            <a:off x="251522" y="2780929"/>
            <a:ext cx="2700300" cy="1800200"/>
          </a:xfrm>
          <a:prstGeom prst="rect">
            <a:avLst/>
          </a:prstGeom>
          <a:ln>
            <a:noFill/>
          </a:ln>
          <a:effectLst>
            <a:outerShdw blurRad="292100" dist="139700" dir="2700000" algn="tl" rotWithShape="0">
              <a:srgbClr val="333333">
                <a:alpha val="65000"/>
              </a:srgbClr>
            </a:outerShdw>
          </a:effectLst>
        </p:spPr>
      </p:pic>
      <p:pic>
        <p:nvPicPr>
          <p:cNvPr id="6147" name="Picture 3" descr="C:\Users\Wacek\AppData\Local\Microsoft\Windows\Temporary Internet Files\Content.IE5\PJSCUGI1\Alouatta_guariba_(Brown_Howler_Monkey)[1].jpg"/>
          <p:cNvPicPr>
            <a:picLocks noChangeAspect="1" noChangeArrowheads="1"/>
          </p:cNvPicPr>
          <p:nvPr/>
        </p:nvPicPr>
        <p:blipFill>
          <a:blip r:embed="rId3" cstate="print"/>
          <a:srcRect/>
          <a:stretch>
            <a:fillRect/>
          </a:stretch>
        </p:blipFill>
        <p:spPr bwMode="auto">
          <a:xfrm>
            <a:off x="3203848" y="2780928"/>
            <a:ext cx="2793014" cy="1800200"/>
          </a:xfrm>
          <a:prstGeom prst="rect">
            <a:avLst/>
          </a:prstGeom>
          <a:ln>
            <a:noFill/>
          </a:ln>
          <a:effectLst>
            <a:outerShdw blurRad="292100" dist="139700" dir="2700000" algn="tl" rotWithShape="0">
              <a:srgbClr val="333333">
                <a:alpha val="65000"/>
              </a:srgbClr>
            </a:outerShdw>
          </a:effectLst>
        </p:spPr>
      </p:pic>
      <p:pic>
        <p:nvPicPr>
          <p:cNvPr id="6148" name="Picture 4" descr="C:\Users\Wacek\AppData\Local\Microsoft\Windows\Temporary Internet Files\Content.IE5\8AQZCLTG\1071599095_84fefd4d97_b[1].jpg"/>
          <p:cNvPicPr>
            <a:picLocks noChangeAspect="1" noChangeArrowheads="1"/>
          </p:cNvPicPr>
          <p:nvPr/>
        </p:nvPicPr>
        <p:blipFill>
          <a:blip r:embed="rId4" cstate="print"/>
          <a:srcRect/>
          <a:stretch>
            <a:fillRect/>
          </a:stretch>
        </p:blipFill>
        <p:spPr bwMode="auto">
          <a:xfrm>
            <a:off x="6300192" y="2780928"/>
            <a:ext cx="2359046" cy="1800000"/>
          </a:xfrm>
          <a:prstGeom prst="rect">
            <a:avLst/>
          </a:prstGeom>
          <a:ln>
            <a:noFill/>
          </a:ln>
          <a:effectLst>
            <a:outerShdw blurRad="292100" dist="139700" dir="2700000" algn="tl" rotWithShape="0">
              <a:srgbClr val="333333">
                <a:alpha val="65000"/>
              </a:srgbClr>
            </a:outerShdw>
          </a:effectLst>
        </p:spPr>
      </p:pic>
      <p:pic>
        <p:nvPicPr>
          <p:cNvPr id="6149" name="Picture 5" descr="C:\Users\Wacek\AppData\Local\Microsoft\Windows\Temporary Internet Files\Content.IE5\7GFATHUB\Eunectes_murinus2[1].jpg"/>
          <p:cNvPicPr>
            <a:picLocks noChangeAspect="1" noChangeArrowheads="1"/>
          </p:cNvPicPr>
          <p:nvPr/>
        </p:nvPicPr>
        <p:blipFill>
          <a:blip r:embed="rId5" cstate="print"/>
          <a:srcRect/>
          <a:stretch>
            <a:fillRect/>
          </a:stretch>
        </p:blipFill>
        <p:spPr bwMode="auto">
          <a:xfrm>
            <a:off x="3347865" y="4797152"/>
            <a:ext cx="2554386" cy="1872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Forte" pitchFamily="66" charset="0"/>
              </a:rPr>
              <a:t>Extinction</a:t>
            </a:r>
            <a:endParaRPr lang="pl-PL" dirty="0">
              <a:latin typeface="Forte" pitchFamily="66" charset="0"/>
            </a:endParaRPr>
          </a:p>
        </p:txBody>
      </p:sp>
      <p:sp>
        <p:nvSpPr>
          <p:cNvPr id="3" name="Symbol zastępczy zawartości 2"/>
          <p:cNvSpPr>
            <a:spLocks noGrp="1"/>
          </p:cNvSpPr>
          <p:nvPr>
            <p:ph idx="1"/>
          </p:nvPr>
        </p:nvSpPr>
        <p:spPr>
          <a:xfrm>
            <a:off x="251520" y="1772816"/>
            <a:ext cx="8229600" cy="4525963"/>
          </a:xfrm>
        </p:spPr>
        <p:txBody>
          <a:bodyPr>
            <a:normAutofit/>
          </a:bodyPr>
          <a:lstStyle/>
          <a:p>
            <a:pPr>
              <a:buNone/>
            </a:pPr>
            <a:r>
              <a:rPr lang="en-US" sz="2000" dirty="0" smtClean="0">
                <a:latin typeface="Arial Unicode MS" pitchFamily="34" charset="-128"/>
                <a:ea typeface="Arial Unicode MS" pitchFamily="34" charset="-128"/>
                <a:cs typeface="Arial Unicode MS" pitchFamily="34" charset="-128"/>
              </a:rPr>
              <a:t>An average of 137 species of life forms are </a:t>
            </a:r>
            <a:r>
              <a:rPr lang="en-US" sz="2000" b="1" dirty="0" smtClean="0">
                <a:latin typeface="Arial Unicode MS" pitchFamily="34" charset="-128"/>
                <a:ea typeface="Arial Unicode MS" pitchFamily="34" charset="-128"/>
                <a:cs typeface="Arial Unicode MS" pitchFamily="34" charset="-128"/>
              </a:rPr>
              <a:t>driven into extinction</a:t>
            </a:r>
            <a:r>
              <a:rPr lang="en-US" sz="2000" dirty="0" smtClean="0">
                <a:latin typeface="Arial Unicode MS" pitchFamily="34" charset="-128"/>
                <a:ea typeface="Arial Unicode MS" pitchFamily="34" charset="-128"/>
                <a:cs typeface="Arial Unicode MS" pitchFamily="34" charset="-128"/>
              </a:rPr>
              <a:t> every day in the world's rainforests. The forces of destruction such as logging, cattle ranching have all contributed to the loss of millions of acres of tropical rainforest. Animals and people alike lose their homes when </a:t>
            </a:r>
            <a:r>
              <a:rPr lang="en-US" sz="2000" b="1" dirty="0" smtClean="0">
                <a:latin typeface="Arial Unicode MS" pitchFamily="34" charset="-128"/>
                <a:ea typeface="Arial Unicode MS" pitchFamily="34" charset="-128"/>
                <a:cs typeface="Arial Unicode MS" pitchFamily="34" charset="-128"/>
              </a:rPr>
              <a:t>trees are cut down</a:t>
            </a:r>
            <a:r>
              <a:rPr lang="en-US" sz="2000" dirty="0" smtClean="0">
                <a:latin typeface="Arial Unicode MS" pitchFamily="34" charset="-128"/>
                <a:ea typeface="Arial Unicode MS" pitchFamily="34" charset="-128"/>
                <a:cs typeface="Arial Unicode MS" pitchFamily="34" charset="-128"/>
              </a:rPr>
              <a:t>.</a:t>
            </a:r>
            <a:endParaRPr lang="pl-PL" sz="2000" dirty="0">
              <a:latin typeface="Arial Unicode MS" pitchFamily="34" charset="-128"/>
              <a:ea typeface="Arial Unicode MS" pitchFamily="34" charset="-128"/>
              <a:cs typeface="Arial Unicode MS" pitchFamily="34" charset="-128"/>
            </a:endParaRPr>
          </a:p>
        </p:txBody>
      </p:sp>
      <p:pic>
        <p:nvPicPr>
          <p:cNvPr id="7170" name="Picture 2" descr="C:\Users\Wacek\AppData\Local\Microsoft\Windows\Temporary Internet Files\Content.IE5\TS4NJMRD\KalyanVarma-lion-tailed-macaque-11-D08_6960[1].jpg"/>
          <p:cNvPicPr>
            <a:picLocks noChangeAspect="1" noChangeArrowheads="1"/>
          </p:cNvPicPr>
          <p:nvPr/>
        </p:nvPicPr>
        <p:blipFill>
          <a:blip r:embed="rId2" cstate="print"/>
          <a:srcRect/>
          <a:stretch>
            <a:fillRect/>
          </a:stretch>
        </p:blipFill>
        <p:spPr bwMode="auto">
          <a:xfrm>
            <a:off x="755576" y="3429000"/>
            <a:ext cx="3347864" cy="2242709"/>
          </a:xfrm>
          <a:prstGeom prst="rect">
            <a:avLst/>
          </a:prstGeom>
          <a:noFill/>
        </p:spPr>
      </p:pic>
      <p:pic>
        <p:nvPicPr>
          <p:cNvPr id="7171" name="Picture 3" descr="C:\Users\Wacek\AppData\Local\Microsoft\Windows\Temporary Internet Files\Content.IE5\8AQZCLTG\DSC02933_Tracajá[1].JPG"/>
          <p:cNvPicPr>
            <a:picLocks noChangeAspect="1" noChangeArrowheads="1"/>
          </p:cNvPicPr>
          <p:nvPr/>
        </p:nvPicPr>
        <p:blipFill>
          <a:blip r:embed="rId3" cstate="print"/>
          <a:srcRect/>
          <a:stretch>
            <a:fillRect/>
          </a:stretch>
        </p:blipFill>
        <p:spPr bwMode="auto">
          <a:xfrm>
            <a:off x="5364088" y="3429000"/>
            <a:ext cx="2968415" cy="2232248"/>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Forte" pitchFamily="66" charset="0"/>
              </a:rPr>
              <a:t>Farming</a:t>
            </a:r>
            <a:endParaRPr lang="pl-PL" dirty="0">
              <a:latin typeface="Forte" pitchFamily="66" charset="0"/>
            </a:endParaRPr>
          </a:p>
        </p:txBody>
      </p:sp>
      <p:sp>
        <p:nvSpPr>
          <p:cNvPr id="3" name="Symbol zastępczy zawartości 2"/>
          <p:cNvSpPr>
            <a:spLocks noGrp="1"/>
          </p:cNvSpPr>
          <p:nvPr>
            <p:ph idx="1"/>
          </p:nvPr>
        </p:nvSpPr>
        <p:spPr>
          <a:xfrm>
            <a:off x="323528" y="1628800"/>
            <a:ext cx="8640960" cy="4781128"/>
          </a:xfrm>
        </p:spPr>
        <p:txBody>
          <a:bodyPr>
            <a:normAutofit/>
          </a:bodyPr>
          <a:lstStyle/>
          <a:p>
            <a:pPr>
              <a:buNone/>
            </a:pPr>
            <a:endParaRPr lang="pl-PL" sz="2000" dirty="0"/>
          </a:p>
          <a:p>
            <a:pPr indent="-360000">
              <a:buNone/>
            </a:pPr>
            <a:r>
              <a:rPr lang="en-US" sz="2000" dirty="0" smtClean="0">
                <a:latin typeface="Arial Unicode MS" pitchFamily="34" charset="-128"/>
                <a:ea typeface="Arial Unicode MS" pitchFamily="34" charset="-128"/>
                <a:cs typeface="Arial Unicode MS" pitchFamily="34" charset="-128"/>
              </a:rPr>
              <a:t>When the land is suitable for agriculture, generally large single cash crops like </a:t>
            </a:r>
            <a:r>
              <a:rPr lang="en-US" sz="2000" b="1" dirty="0" smtClean="0">
                <a:latin typeface="Arial Unicode MS" pitchFamily="34" charset="-128"/>
                <a:ea typeface="Arial Unicode MS" pitchFamily="34" charset="-128"/>
                <a:cs typeface="Arial Unicode MS" pitchFamily="34" charset="-128"/>
              </a:rPr>
              <a:t>rice</a:t>
            </a:r>
            <a:r>
              <a:rPr lang="en-US" sz="2000" dirty="0" smtClean="0">
                <a:latin typeface="Arial Unicode MS" pitchFamily="34" charset="-128"/>
                <a:ea typeface="Arial Unicode MS" pitchFamily="34" charset="-128"/>
                <a:cs typeface="Arial Unicode MS" pitchFamily="34" charset="-128"/>
              </a:rPr>
              <a:t>, </a:t>
            </a:r>
            <a:r>
              <a:rPr lang="en-US" sz="2000" b="1" dirty="0" smtClean="0">
                <a:latin typeface="Arial Unicode MS" pitchFamily="34" charset="-128"/>
                <a:ea typeface="Arial Unicode MS" pitchFamily="34" charset="-128"/>
                <a:cs typeface="Arial Unicode MS" pitchFamily="34" charset="-128"/>
              </a:rPr>
              <a:t>citrus fruits</a:t>
            </a:r>
            <a:r>
              <a:rPr lang="en-US" sz="2000" dirty="0" smtClean="0">
                <a:latin typeface="Arial Unicode MS" pitchFamily="34" charset="-128"/>
                <a:ea typeface="Arial Unicode MS" pitchFamily="34" charset="-128"/>
                <a:cs typeface="Arial Unicode MS" pitchFamily="34" charset="-128"/>
              </a:rPr>
              <a:t>, </a:t>
            </a:r>
            <a:r>
              <a:rPr lang="en-US" sz="2000" b="1" dirty="0" smtClean="0">
                <a:latin typeface="Arial Unicode MS" pitchFamily="34" charset="-128"/>
                <a:ea typeface="Arial Unicode MS" pitchFamily="34" charset="-128"/>
                <a:cs typeface="Arial Unicode MS" pitchFamily="34" charset="-128"/>
              </a:rPr>
              <a:t>oil palms</a:t>
            </a:r>
            <a:r>
              <a:rPr lang="en-US" sz="2000" dirty="0" smtClean="0">
                <a:latin typeface="Arial Unicode MS" pitchFamily="34" charset="-128"/>
                <a:ea typeface="Arial Unicode MS" pitchFamily="34" charset="-128"/>
                <a:cs typeface="Arial Unicode MS" pitchFamily="34" charset="-128"/>
              </a:rPr>
              <a:t>, </a:t>
            </a:r>
            <a:r>
              <a:rPr lang="en-US" sz="2000" b="1" dirty="0" smtClean="0">
                <a:latin typeface="Arial Unicode MS" pitchFamily="34" charset="-128"/>
                <a:ea typeface="Arial Unicode MS" pitchFamily="34" charset="-128"/>
                <a:cs typeface="Arial Unicode MS" pitchFamily="34" charset="-128"/>
              </a:rPr>
              <a:t>coffee</a:t>
            </a:r>
            <a:r>
              <a:rPr lang="en-US" sz="2000" dirty="0" smtClean="0">
                <a:latin typeface="Arial Unicode MS" pitchFamily="34" charset="-128"/>
                <a:ea typeface="Arial Unicode MS" pitchFamily="34" charset="-128"/>
                <a:cs typeface="Arial Unicode MS" pitchFamily="34" charset="-128"/>
              </a:rPr>
              <a:t>, </a:t>
            </a:r>
            <a:r>
              <a:rPr lang="en-US" sz="2000" b="1" dirty="0" smtClean="0">
                <a:latin typeface="Arial Unicode MS" pitchFamily="34" charset="-128"/>
                <a:ea typeface="Arial Unicode MS" pitchFamily="34" charset="-128"/>
                <a:cs typeface="Arial Unicode MS" pitchFamily="34" charset="-128"/>
              </a:rPr>
              <a:t>coca</a:t>
            </a:r>
            <a:r>
              <a:rPr lang="en-US" sz="2000" dirty="0" smtClean="0">
                <a:latin typeface="Arial Unicode MS" pitchFamily="34" charset="-128"/>
                <a:ea typeface="Arial Unicode MS" pitchFamily="34" charset="-128"/>
                <a:cs typeface="Arial Unicode MS" pitchFamily="34" charset="-128"/>
              </a:rPr>
              <a:t>, </a:t>
            </a:r>
            <a:r>
              <a:rPr lang="en-US" sz="2000" b="1" dirty="0" smtClean="0">
                <a:latin typeface="Arial Unicode MS" pitchFamily="34" charset="-128"/>
                <a:ea typeface="Arial Unicode MS" pitchFamily="34" charset="-128"/>
                <a:cs typeface="Arial Unicode MS" pitchFamily="34" charset="-128"/>
              </a:rPr>
              <a:t>opium</a:t>
            </a:r>
            <a:r>
              <a:rPr lang="en-US" sz="2000" dirty="0" smtClean="0">
                <a:latin typeface="Arial Unicode MS" pitchFamily="34" charset="-128"/>
                <a:ea typeface="Arial Unicode MS" pitchFamily="34" charset="-128"/>
                <a:cs typeface="Arial Unicode MS" pitchFamily="34" charset="-128"/>
              </a:rPr>
              <a:t>, </a:t>
            </a:r>
            <a:r>
              <a:rPr lang="en-US" sz="2000" b="1" dirty="0" smtClean="0">
                <a:latin typeface="Arial Unicode MS" pitchFamily="34" charset="-128"/>
                <a:ea typeface="Arial Unicode MS" pitchFamily="34" charset="-128"/>
                <a:cs typeface="Arial Unicode MS" pitchFamily="34" charset="-128"/>
              </a:rPr>
              <a:t>tea</a:t>
            </a:r>
            <a:r>
              <a:rPr lang="en-US" sz="2000" dirty="0" smtClean="0">
                <a:latin typeface="Arial Unicode MS" pitchFamily="34" charset="-128"/>
                <a:ea typeface="Arial Unicode MS" pitchFamily="34" charset="-128"/>
                <a:cs typeface="Arial Unicode MS" pitchFamily="34" charset="-128"/>
              </a:rPr>
              <a:t>, </a:t>
            </a:r>
            <a:r>
              <a:rPr lang="en-US" sz="2000" b="1" dirty="0" smtClean="0">
                <a:latin typeface="Arial Unicode MS" pitchFamily="34" charset="-128"/>
                <a:ea typeface="Arial Unicode MS" pitchFamily="34" charset="-128"/>
                <a:cs typeface="Arial Unicode MS" pitchFamily="34" charset="-128"/>
              </a:rPr>
              <a:t>soybeans</a:t>
            </a:r>
            <a:r>
              <a:rPr lang="en-US" sz="2000" dirty="0" smtClean="0">
                <a:latin typeface="Arial Unicode MS" pitchFamily="34" charset="-128"/>
                <a:ea typeface="Arial Unicode MS" pitchFamily="34" charset="-128"/>
                <a:cs typeface="Arial Unicode MS" pitchFamily="34" charset="-128"/>
              </a:rPr>
              <a:t>, </a:t>
            </a:r>
            <a:r>
              <a:rPr lang="en-US" sz="2000" b="1" dirty="0" smtClean="0">
                <a:latin typeface="Arial Unicode MS" pitchFamily="34" charset="-128"/>
                <a:ea typeface="Arial Unicode MS" pitchFamily="34" charset="-128"/>
                <a:cs typeface="Arial Unicode MS" pitchFamily="34" charset="-128"/>
              </a:rPr>
              <a:t>cacao</a:t>
            </a:r>
            <a:r>
              <a:rPr lang="en-US" sz="2000" dirty="0" smtClean="0">
                <a:latin typeface="Arial Unicode MS" pitchFamily="34" charset="-128"/>
                <a:ea typeface="Arial Unicode MS" pitchFamily="34" charset="-128"/>
                <a:cs typeface="Arial Unicode MS" pitchFamily="34" charset="-128"/>
              </a:rPr>
              <a:t>, </a:t>
            </a:r>
            <a:r>
              <a:rPr lang="en-US" sz="2000" b="1" dirty="0" smtClean="0">
                <a:latin typeface="Arial Unicode MS" pitchFamily="34" charset="-128"/>
                <a:ea typeface="Arial Unicode MS" pitchFamily="34" charset="-128"/>
                <a:cs typeface="Arial Unicode MS" pitchFamily="34" charset="-128"/>
              </a:rPr>
              <a:t>rubber</a:t>
            </a:r>
            <a:r>
              <a:rPr lang="en-US" sz="2000" dirty="0" smtClean="0">
                <a:latin typeface="Arial Unicode MS" pitchFamily="34" charset="-128"/>
                <a:ea typeface="Arial Unicode MS" pitchFamily="34" charset="-128"/>
                <a:cs typeface="Arial Unicode MS" pitchFamily="34" charset="-128"/>
              </a:rPr>
              <a:t>, and </a:t>
            </a:r>
            <a:r>
              <a:rPr lang="en-US" sz="2000" b="1" dirty="0" smtClean="0">
                <a:latin typeface="Arial Unicode MS" pitchFamily="34" charset="-128"/>
                <a:ea typeface="Arial Unicode MS" pitchFamily="34" charset="-128"/>
                <a:cs typeface="Arial Unicode MS" pitchFamily="34" charset="-128"/>
              </a:rPr>
              <a:t>bananas</a:t>
            </a:r>
            <a:r>
              <a:rPr lang="en-US" sz="2000" dirty="0" smtClean="0">
                <a:latin typeface="Arial Unicode MS" pitchFamily="34" charset="-128"/>
                <a:ea typeface="Arial Unicode MS" pitchFamily="34" charset="-128"/>
                <a:cs typeface="Arial Unicode MS" pitchFamily="34" charset="-128"/>
              </a:rPr>
              <a:t> are cultivated. Some of these crops are better adapted to such conditions and last longer on cleared forest lands</a:t>
            </a:r>
            <a:r>
              <a:rPr lang="pl-PL" sz="2000" dirty="0" smtClean="0">
                <a:latin typeface="Arial Unicode MS" pitchFamily="34" charset="-128"/>
                <a:ea typeface="Arial Unicode MS" pitchFamily="34" charset="-128"/>
                <a:cs typeface="Arial Unicode MS" pitchFamily="34" charset="-128"/>
              </a:rPr>
              <a:t>.</a:t>
            </a:r>
          </a:p>
          <a:p>
            <a:pPr indent="-360000">
              <a:buNone/>
            </a:pPr>
            <a:endParaRPr lang="pl-PL" sz="2000" dirty="0"/>
          </a:p>
        </p:txBody>
      </p:sp>
      <p:pic>
        <p:nvPicPr>
          <p:cNvPr id="8194" name="Picture 2" descr="C:\Users\Wacek\AppData\Local\Microsoft\Windows\Temporary Internet Files\Content.IE5\TS4NJMRD\7841389034_520b872c43_b[1].jpg"/>
          <p:cNvPicPr>
            <a:picLocks noChangeAspect="1" noChangeArrowheads="1"/>
          </p:cNvPicPr>
          <p:nvPr/>
        </p:nvPicPr>
        <p:blipFill>
          <a:blip r:embed="rId2" cstate="print"/>
          <a:srcRect/>
          <a:stretch>
            <a:fillRect/>
          </a:stretch>
        </p:blipFill>
        <p:spPr bwMode="auto">
          <a:xfrm>
            <a:off x="827584" y="3933056"/>
            <a:ext cx="3131840" cy="2348880"/>
          </a:xfrm>
          <a:prstGeom prst="rect">
            <a:avLst/>
          </a:prstGeom>
          <a:noFill/>
        </p:spPr>
      </p:pic>
      <p:pic>
        <p:nvPicPr>
          <p:cNvPr id="8197" name="Picture 5" descr="C:\Users\Wacek\AppData\Local\Microsoft\Windows\Temporary Internet Files\Content.IE5\7GFATHUB\Elaeis_guineensis_-_African_Oil_Palm_tree_with_fruit[1].jpg"/>
          <p:cNvPicPr>
            <a:picLocks noChangeAspect="1" noChangeArrowheads="1"/>
          </p:cNvPicPr>
          <p:nvPr/>
        </p:nvPicPr>
        <p:blipFill>
          <a:blip r:embed="rId3" cstate="print"/>
          <a:srcRect/>
          <a:stretch>
            <a:fillRect/>
          </a:stretch>
        </p:blipFill>
        <p:spPr bwMode="auto">
          <a:xfrm>
            <a:off x="5148064" y="3933056"/>
            <a:ext cx="3096344" cy="2398670"/>
          </a:xfrm>
          <a:prstGeom prst="rect">
            <a:avLst/>
          </a:prstGeom>
          <a:noFill/>
        </p:spPr>
      </p:pic>
    </p:spTree>
  </p:cSld>
  <p:clrMapOvr>
    <a:masterClrMapping/>
  </p:clrMapOvr>
  <p:transition>
    <p:plus/>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177</Words>
  <Application>Microsoft Office PowerPoint</Application>
  <PresentationFormat>Pokaz na ekranie (4:3)</PresentationFormat>
  <Paragraphs>47</Paragraphs>
  <Slides>8</Slides>
  <Notes>0</Notes>
  <HiddenSlides>0</HiddenSlides>
  <MMClips>0</MMClips>
  <ScaleCrop>false</ScaleCrop>
  <HeadingPairs>
    <vt:vector size="4" baseType="variant">
      <vt:variant>
        <vt:lpstr>Motyw</vt:lpstr>
      </vt:variant>
      <vt:variant>
        <vt:i4>1</vt:i4>
      </vt:variant>
      <vt:variant>
        <vt:lpstr>Tytuły slajdów</vt:lpstr>
      </vt:variant>
      <vt:variant>
        <vt:i4>8</vt:i4>
      </vt:variant>
    </vt:vector>
  </HeadingPairs>
  <TitlesOfParts>
    <vt:vector size="9" baseType="lpstr">
      <vt:lpstr>Motyw pakietu Office</vt:lpstr>
      <vt:lpstr>Rainforests</vt:lpstr>
      <vt:lpstr>CO2</vt:lpstr>
      <vt:lpstr>Slajd 3</vt:lpstr>
      <vt:lpstr>Oxygen</vt:lpstr>
      <vt:lpstr>Medicine</vt:lpstr>
      <vt:lpstr>Animals</vt:lpstr>
      <vt:lpstr>Extinction</vt:lpstr>
      <vt:lpstr>Farming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Wacek</dc:creator>
  <cp:lastModifiedBy>Wacek</cp:lastModifiedBy>
  <cp:revision>24</cp:revision>
  <dcterms:created xsi:type="dcterms:W3CDTF">2019-10-25T17:33:24Z</dcterms:created>
  <dcterms:modified xsi:type="dcterms:W3CDTF">2019-10-26T06:16:58Z</dcterms:modified>
</cp:coreProperties>
</file>