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22"/>
    <p:restoredTop sz="94640"/>
  </p:normalViewPr>
  <p:slideViewPr>
    <p:cSldViewPr snapToGrid="0" snapToObjects="1">
      <p:cViewPr varScale="1">
        <p:scale>
          <a:sx n="99" d="100"/>
          <a:sy n="99" d="100"/>
        </p:scale>
        <p:origin x="184" y="8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
İkinci düzey
Üçüncü düzey
Dördüncü düzey
Beşinci düzey</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
İkinci düzey
Üçüncü düzey
Dördüncü düzey
Beşinci düzey</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
İkinci düzey
Üçüncü düzey
Dördüncü düzey
Beşinci düzey</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
İkinci düzey
Üçüncü düzey
Dördüncü düzey
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
İkinci düzey
Üçüncü düzey
Dördüncü düzey
Beşinci düzey</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
İkinci düzey
Üçüncü düzey
Dördüncü düzey
Beşinci düzey</a:t>
            </a:r>
            <a:endParaRPr lang="en-US" dirty="0"/>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
İkinci düzey
Üçüncü düzey
Dördüncü düzey
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
İkinci düzey
Üçüncü düzey
Dördüncü düzey
Beşinci düzey</a:t>
            </a:r>
            <a:endParaRPr lang="en-US" dirty="0"/>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
İkinci düzey
Üçüncü düzey
Dördüncü düzey
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stilini düzenlemek için tıklayın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
İkinci düzey
Üçüncü düzey
Dördüncü düzey
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
İkinci düzey
Üçüncü düzey
Dördüncü düzey
Beşinci düzey</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
İkinci düzey
Üçüncü düzey
Dördüncü düzey
Beşinci düzey</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5DD2EBB-871E-E44E-BC0E-AF93157E6E70}"/>
              </a:ext>
            </a:extLst>
          </p:cNvPr>
          <p:cNvSpPr>
            <a:spLocks noGrp="1"/>
          </p:cNvSpPr>
          <p:nvPr>
            <p:ph type="ctrTitle"/>
          </p:nvPr>
        </p:nvSpPr>
        <p:spPr>
          <a:xfrm>
            <a:off x="1507067" y="2404534"/>
            <a:ext cx="7636933" cy="1646302"/>
          </a:xfrm>
        </p:spPr>
        <p:txBody>
          <a:bodyPr/>
          <a:lstStyle/>
          <a:p>
            <a:pPr algn="ctr"/>
            <a:r>
              <a:rPr lang="tr-TR" dirty="0"/>
              <a:t>BE DIGITAL</a:t>
            </a:r>
            <a:br>
              <a:rPr lang="tr-TR" dirty="0"/>
            </a:br>
            <a:r>
              <a:rPr lang="tr-TR" dirty="0"/>
              <a:t>TEAM 3 </a:t>
            </a:r>
            <a:br>
              <a:rPr lang="tr-TR" dirty="0"/>
            </a:br>
            <a:r>
              <a:rPr lang="tr-TR" dirty="0"/>
              <a:t>ROBOT STORY </a:t>
            </a:r>
          </a:p>
        </p:txBody>
      </p:sp>
      <p:pic>
        <p:nvPicPr>
          <p:cNvPr id="4" name="Resim 3">
            <a:extLst>
              <a:ext uri="{FF2B5EF4-FFF2-40B4-BE49-F238E27FC236}">
                <a16:creationId xmlns:a16="http://schemas.microsoft.com/office/drawing/2014/main" id="{6DFF31BD-8052-564D-BEB2-A4F38DFA06A6}"/>
              </a:ext>
            </a:extLst>
          </p:cNvPr>
          <p:cNvPicPr>
            <a:picLocks noChangeAspect="1"/>
          </p:cNvPicPr>
          <p:nvPr/>
        </p:nvPicPr>
        <p:blipFill>
          <a:blip r:embed="rId2"/>
          <a:stretch>
            <a:fillRect/>
          </a:stretch>
        </p:blipFill>
        <p:spPr>
          <a:xfrm>
            <a:off x="3404829" y="3822700"/>
            <a:ext cx="3022600" cy="3035300"/>
          </a:xfrm>
          <a:prstGeom prst="rect">
            <a:avLst/>
          </a:prstGeom>
        </p:spPr>
      </p:pic>
    </p:spTree>
    <p:extLst>
      <p:ext uri="{BB962C8B-B14F-4D97-AF65-F5344CB8AC3E}">
        <p14:creationId xmlns:p14="http://schemas.microsoft.com/office/powerpoint/2010/main" val="2607416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BDE049A7-A3E6-DC47-8053-8AADDA4033C8}"/>
              </a:ext>
            </a:extLst>
          </p:cNvPr>
          <p:cNvSpPr/>
          <p:nvPr/>
        </p:nvSpPr>
        <p:spPr>
          <a:xfrm>
            <a:off x="6164826" y="1024872"/>
            <a:ext cx="2831690" cy="4746299"/>
          </a:xfrm>
          <a:prstGeom prst="rect">
            <a:avLst/>
          </a:prstGeom>
        </p:spPr>
        <p:txBody>
          <a:bodyPr wrap="square">
            <a:spAutoFit/>
          </a:bodyPr>
          <a:lstStyle/>
          <a:p>
            <a:pPr>
              <a:lnSpc>
                <a:spcPct val="115000"/>
              </a:lnSpc>
              <a:spcAft>
                <a:spcPts val="0"/>
              </a:spcAft>
            </a:pPr>
            <a:r>
              <a:rPr lang="en-GB" b="1" dirty="0">
                <a:solidFill>
                  <a:srgbClr val="FF0000"/>
                </a:solidFill>
                <a:latin typeface="Arial" panose="020B0604020202020204" pitchFamily="34" charset="0"/>
                <a:ea typeface="Arial" panose="020B0604020202020204" pitchFamily="34" charset="0"/>
              </a:rPr>
              <a:t>GALATA TOWER AND VİEW</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666666"/>
                </a:solidFill>
                <a:latin typeface="Arial" panose="020B0604020202020204" pitchFamily="34" charset="0"/>
                <a:ea typeface="Arial" panose="020B0604020202020204" pitchFamily="34" charset="0"/>
              </a:rPr>
              <a:t> </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666666"/>
                </a:solidFill>
                <a:latin typeface="Arial" panose="020B0604020202020204" pitchFamily="34" charset="0"/>
                <a:ea typeface="Arial" panose="020B0604020202020204" pitchFamily="34" charset="0"/>
              </a:rPr>
              <a:t> </a:t>
            </a:r>
            <a:endParaRPr lang="tr-TR" sz="1200" dirty="0">
              <a:latin typeface="Arial" panose="020B0604020202020204" pitchFamily="34" charset="0"/>
              <a:ea typeface="Arial" panose="020B0604020202020204" pitchFamily="34" charset="0"/>
            </a:endParaRPr>
          </a:p>
          <a:p>
            <a:pPr>
              <a:lnSpc>
                <a:spcPct val="115000"/>
              </a:lnSpc>
            </a:pPr>
            <a:r>
              <a:rPr lang="en-GB" b="1" dirty="0">
                <a:solidFill>
                  <a:srgbClr val="666666"/>
                </a:solidFill>
                <a:latin typeface="Arial" panose="020B0604020202020204" pitchFamily="34" charset="0"/>
                <a:ea typeface="Comic Sans MS" panose="030F0902030302020204" pitchFamily="66" charset="0"/>
              </a:rPr>
              <a:t>Later in the day, they crossed the Golden Horn and stepped into </a:t>
            </a:r>
            <a:r>
              <a:rPr lang="en-GB" b="1" dirty="0" err="1">
                <a:solidFill>
                  <a:srgbClr val="666666"/>
                </a:solidFill>
                <a:latin typeface="Arial" panose="020B0604020202020204" pitchFamily="34" charset="0"/>
                <a:ea typeface="Comic Sans MS" panose="030F0902030302020204" pitchFamily="66" charset="0"/>
              </a:rPr>
              <a:t>Beyoglu</a:t>
            </a:r>
            <a:r>
              <a:rPr lang="en-GB" b="1" dirty="0">
                <a:solidFill>
                  <a:srgbClr val="666666"/>
                </a:solidFill>
                <a:latin typeface="Arial" panose="020B0604020202020204" pitchFamily="34" charset="0"/>
                <a:ea typeface="Comic Sans MS" panose="030F0902030302020204" pitchFamily="66" charset="0"/>
              </a:rPr>
              <a:t>, which seems to be the lively area of Istanbul. </a:t>
            </a:r>
            <a:r>
              <a:rPr lang="en-GB" b="1" dirty="0"/>
              <a:t>They are finally at the top of Galata Tower watching the sun set over the </a:t>
            </a:r>
            <a:r>
              <a:rPr lang="en-GB" b="1" dirty="0" err="1"/>
              <a:t>Bosphorus</a:t>
            </a:r>
            <a:r>
              <a:rPr lang="en-GB" b="1" dirty="0"/>
              <a:t> and Istanbul</a:t>
            </a:r>
            <a:endParaRPr lang="tr-TR" dirty="0"/>
          </a:p>
          <a:p>
            <a:pPr>
              <a:lnSpc>
                <a:spcPct val="115000"/>
              </a:lnSpc>
              <a:spcAft>
                <a:spcPts val="0"/>
              </a:spcAft>
            </a:pPr>
            <a:endParaRPr lang="tr-TR" sz="1200" dirty="0">
              <a:effectLst/>
              <a:latin typeface="Arial" panose="020B0604020202020204" pitchFamily="34" charset="0"/>
              <a:ea typeface="Arial" panose="020B0604020202020204" pitchFamily="34" charset="0"/>
            </a:endParaRPr>
          </a:p>
        </p:txBody>
      </p:sp>
      <p:pic>
        <p:nvPicPr>
          <p:cNvPr id="3" name="Resim 2">
            <a:extLst>
              <a:ext uri="{FF2B5EF4-FFF2-40B4-BE49-F238E27FC236}">
                <a16:creationId xmlns:a16="http://schemas.microsoft.com/office/drawing/2014/main" id="{2DFD03A8-B73B-CF47-B481-AD4084049669}"/>
              </a:ext>
            </a:extLst>
          </p:cNvPr>
          <p:cNvPicPr>
            <a:picLocks noChangeAspect="1"/>
          </p:cNvPicPr>
          <p:nvPr/>
        </p:nvPicPr>
        <p:blipFill>
          <a:blip r:embed="rId2"/>
          <a:stretch>
            <a:fillRect/>
          </a:stretch>
        </p:blipFill>
        <p:spPr>
          <a:xfrm>
            <a:off x="424426" y="1600971"/>
            <a:ext cx="5740400" cy="3594100"/>
          </a:xfrm>
          <a:prstGeom prst="rect">
            <a:avLst/>
          </a:prstGeom>
        </p:spPr>
      </p:pic>
    </p:spTree>
    <p:extLst>
      <p:ext uri="{BB962C8B-B14F-4D97-AF65-F5344CB8AC3E}">
        <p14:creationId xmlns:p14="http://schemas.microsoft.com/office/powerpoint/2010/main" val="1051477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8.png">
            <a:extLst>
              <a:ext uri="{FF2B5EF4-FFF2-40B4-BE49-F238E27FC236}">
                <a16:creationId xmlns:a16="http://schemas.microsoft.com/office/drawing/2014/main" id="{6B992401-8CA9-1141-9E5F-1BB11236C9F5}"/>
              </a:ext>
            </a:extLst>
          </p:cNvPr>
          <p:cNvPicPr/>
          <p:nvPr/>
        </p:nvPicPr>
        <p:blipFill>
          <a:blip r:embed="rId2"/>
          <a:srcRect/>
          <a:stretch>
            <a:fillRect/>
          </a:stretch>
        </p:blipFill>
        <p:spPr>
          <a:xfrm>
            <a:off x="1681315" y="691738"/>
            <a:ext cx="7462684" cy="5060131"/>
          </a:xfrm>
          <a:prstGeom prst="rect">
            <a:avLst/>
          </a:prstGeom>
          <a:ln/>
        </p:spPr>
      </p:pic>
    </p:spTree>
    <p:extLst>
      <p:ext uri="{BB962C8B-B14F-4D97-AF65-F5344CB8AC3E}">
        <p14:creationId xmlns:p14="http://schemas.microsoft.com/office/powerpoint/2010/main" val="196341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A6AD0CB8-A443-7B43-96F9-7D59CEAF7246}"/>
              </a:ext>
            </a:extLst>
          </p:cNvPr>
          <p:cNvSpPr/>
          <p:nvPr/>
        </p:nvSpPr>
        <p:spPr>
          <a:xfrm>
            <a:off x="1750142" y="965960"/>
            <a:ext cx="6096000" cy="4860177"/>
          </a:xfrm>
          <a:prstGeom prst="rect">
            <a:avLst/>
          </a:prstGeom>
        </p:spPr>
        <p:txBody>
          <a:bodyPr>
            <a:spAutoFit/>
          </a:bodyPr>
          <a:lstStyle/>
          <a:p>
            <a:pPr>
              <a:lnSpc>
                <a:spcPct val="115000"/>
              </a:lnSpc>
              <a:spcAft>
                <a:spcPts val="0"/>
              </a:spcAft>
            </a:pPr>
            <a:r>
              <a:rPr lang="en-GB" b="1" dirty="0">
                <a:solidFill>
                  <a:srgbClr val="666666"/>
                </a:solidFill>
                <a:latin typeface="Arial Hebrew" pitchFamily="2" charset="-79"/>
                <a:ea typeface="Comic Sans MS" panose="030F0902030302020204" pitchFamily="66" charset="0"/>
                <a:cs typeface="Arial Hebrew" pitchFamily="2" charset="-79"/>
              </a:rPr>
              <a:t>Roby was pleasantly surprised by Istanbul. It’s not the overcrowded, noisy and polluted city as He had imagined. It was rich in monuments, remnants of a long history, which has definitely shaped the Istanbul we can see today.</a:t>
            </a:r>
            <a:endParaRPr lang="tr-TR" sz="1200" b="1" dirty="0">
              <a:latin typeface="Arial Hebrew" pitchFamily="2" charset="-79"/>
              <a:ea typeface="Arial" panose="020B0604020202020204" pitchFamily="34" charset="0"/>
              <a:cs typeface="Arial Hebrew" pitchFamily="2" charset="-79"/>
            </a:endParaRPr>
          </a:p>
          <a:p>
            <a:pPr>
              <a:lnSpc>
                <a:spcPct val="115000"/>
              </a:lnSpc>
              <a:spcAft>
                <a:spcPts val="0"/>
              </a:spcAft>
            </a:pPr>
            <a:r>
              <a:rPr lang="en-GB" b="1" dirty="0">
                <a:solidFill>
                  <a:srgbClr val="666666"/>
                </a:solidFill>
                <a:latin typeface="Arial Hebrew" pitchFamily="2" charset="-79"/>
                <a:ea typeface="Comic Sans MS" panose="030F0902030302020204" pitchFamily="66" charset="0"/>
                <a:cs typeface="Arial Hebrew" pitchFamily="2" charset="-79"/>
              </a:rPr>
              <a:t> </a:t>
            </a:r>
            <a:endParaRPr lang="tr-TR" sz="1200" b="1" dirty="0">
              <a:latin typeface="Arial Hebrew" pitchFamily="2" charset="-79"/>
              <a:ea typeface="Arial" panose="020B0604020202020204" pitchFamily="34" charset="0"/>
              <a:cs typeface="Arial Hebrew" pitchFamily="2" charset="-79"/>
            </a:endParaRPr>
          </a:p>
          <a:p>
            <a:pPr>
              <a:lnSpc>
                <a:spcPct val="115000"/>
              </a:lnSpc>
              <a:spcAft>
                <a:spcPts val="0"/>
              </a:spcAft>
            </a:pPr>
            <a:r>
              <a:rPr lang="en-GB" b="1" dirty="0">
                <a:solidFill>
                  <a:srgbClr val="666666"/>
                </a:solidFill>
                <a:latin typeface="Arial Hebrew" pitchFamily="2" charset="-79"/>
                <a:ea typeface="Comic Sans MS" panose="030F0902030302020204" pitchFamily="66" charset="0"/>
                <a:cs typeface="Arial Hebrew" pitchFamily="2" charset="-79"/>
              </a:rPr>
              <a:t>Their last place is one of the school in İstanbul </a:t>
            </a:r>
            <a:r>
              <a:rPr lang="en-GB" b="1" dirty="0" err="1">
                <a:solidFill>
                  <a:srgbClr val="666666"/>
                </a:solidFill>
                <a:latin typeface="Arial Hebrew" pitchFamily="2" charset="-79"/>
                <a:ea typeface="Comic Sans MS" panose="030F0902030302020204" pitchFamily="66" charset="0"/>
                <a:cs typeface="Arial Hebrew" pitchFamily="2" charset="-79"/>
              </a:rPr>
              <a:t>Maltepe</a:t>
            </a:r>
            <a:r>
              <a:rPr lang="en-GB" b="1" dirty="0">
                <a:solidFill>
                  <a:srgbClr val="666666"/>
                </a:solidFill>
                <a:latin typeface="Arial Hebrew" pitchFamily="2" charset="-79"/>
                <a:ea typeface="Comic Sans MS" panose="030F0902030302020204" pitchFamily="66" charset="0"/>
                <a:cs typeface="Arial Hebrew" pitchFamily="2" charset="-79"/>
              </a:rPr>
              <a:t>, İts name is ATAKÖSEOĞLU PRIMARYSCHOOL</a:t>
            </a:r>
            <a:endParaRPr lang="tr-TR" sz="1200" b="1" dirty="0">
              <a:latin typeface="Arial Hebrew" pitchFamily="2" charset="-79"/>
              <a:ea typeface="Arial" panose="020B0604020202020204" pitchFamily="34" charset="0"/>
              <a:cs typeface="Arial Hebrew" pitchFamily="2" charset="-79"/>
            </a:endParaRPr>
          </a:p>
          <a:p>
            <a:pPr>
              <a:lnSpc>
                <a:spcPct val="115000"/>
              </a:lnSpc>
              <a:spcAft>
                <a:spcPts val="0"/>
              </a:spcAft>
            </a:pPr>
            <a:r>
              <a:rPr lang="en-GB" b="1" dirty="0">
                <a:solidFill>
                  <a:srgbClr val="666666"/>
                </a:solidFill>
                <a:latin typeface="Arial Hebrew" pitchFamily="2" charset="-79"/>
                <a:ea typeface="Comic Sans MS" panose="030F0902030302020204" pitchFamily="66" charset="0"/>
                <a:cs typeface="Arial Hebrew" pitchFamily="2" charset="-79"/>
              </a:rPr>
              <a:t>Gloria met one of robot friend last year in one of project and her friend  called them to host and meet with the students.</a:t>
            </a:r>
            <a:endParaRPr lang="tr-TR" sz="1200" b="1" dirty="0">
              <a:latin typeface="Arial Hebrew" pitchFamily="2" charset="-79"/>
              <a:ea typeface="Arial" panose="020B0604020202020204" pitchFamily="34" charset="0"/>
              <a:cs typeface="Arial Hebrew" pitchFamily="2" charset="-79"/>
            </a:endParaRPr>
          </a:p>
          <a:p>
            <a:pPr>
              <a:lnSpc>
                <a:spcPct val="115000"/>
              </a:lnSpc>
              <a:spcAft>
                <a:spcPts val="0"/>
              </a:spcAft>
            </a:pPr>
            <a:r>
              <a:rPr lang="en-GB" b="1" dirty="0">
                <a:solidFill>
                  <a:srgbClr val="666666"/>
                </a:solidFill>
                <a:latin typeface="Arial Hebrew" pitchFamily="2" charset="-79"/>
                <a:ea typeface="Comic Sans MS" panose="030F0902030302020204" pitchFamily="66" charset="0"/>
                <a:cs typeface="Arial Hebrew" pitchFamily="2" charset="-79"/>
              </a:rPr>
              <a:t>The robots and students were so hospitable to </a:t>
            </a:r>
            <a:r>
              <a:rPr lang="en-GB" b="1" dirty="0" err="1">
                <a:solidFill>
                  <a:srgbClr val="666666"/>
                </a:solidFill>
                <a:latin typeface="Arial Hebrew" pitchFamily="2" charset="-79"/>
                <a:ea typeface="Comic Sans MS" panose="030F0902030302020204" pitchFamily="66" charset="0"/>
                <a:cs typeface="Arial Hebrew" pitchFamily="2" charset="-79"/>
              </a:rPr>
              <a:t>them.They</a:t>
            </a:r>
            <a:r>
              <a:rPr lang="en-GB" b="1" dirty="0">
                <a:solidFill>
                  <a:srgbClr val="666666"/>
                </a:solidFill>
                <a:latin typeface="Arial Hebrew" pitchFamily="2" charset="-79"/>
                <a:ea typeface="Comic Sans MS" panose="030F0902030302020204" pitchFamily="66" charset="0"/>
                <a:cs typeface="Arial Hebrew" pitchFamily="2" charset="-79"/>
              </a:rPr>
              <a:t> talked a lot  about </a:t>
            </a:r>
            <a:r>
              <a:rPr lang="en-GB" b="1" dirty="0" err="1">
                <a:solidFill>
                  <a:srgbClr val="666666"/>
                </a:solidFill>
                <a:latin typeface="Arial Hebrew" pitchFamily="2" charset="-79"/>
                <a:ea typeface="Comic Sans MS" panose="030F0902030302020204" pitchFamily="66" charset="0"/>
                <a:cs typeface="Arial Hebrew" pitchFamily="2" charset="-79"/>
              </a:rPr>
              <a:t>İSTANBUL.Three</a:t>
            </a:r>
            <a:r>
              <a:rPr lang="en-GB" b="1" dirty="0">
                <a:solidFill>
                  <a:srgbClr val="666666"/>
                </a:solidFill>
                <a:latin typeface="Arial Hebrew" pitchFamily="2" charset="-79"/>
                <a:ea typeface="Comic Sans MS" panose="030F0902030302020204" pitchFamily="66" charset="0"/>
                <a:cs typeface="Arial Hebrew" pitchFamily="2" charset="-79"/>
              </a:rPr>
              <a:t> days is not enough to explore this amazing city </a:t>
            </a:r>
            <a:r>
              <a:rPr lang="en-GB" b="1" dirty="0" err="1">
                <a:solidFill>
                  <a:srgbClr val="666666"/>
                </a:solidFill>
                <a:latin typeface="Arial Hebrew" pitchFamily="2" charset="-79"/>
                <a:ea typeface="Comic Sans MS" panose="030F0902030302020204" pitchFamily="66" charset="0"/>
                <a:cs typeface="Arial Hebrew" pitchFamily="2" charset="-79"/>
              </a:rPr>
              <a:t>ofcourse</a:t>
            </a:r>
            <a:r>
              <a:rPr lang="en-GB" b="1" dirty="0">
                <a:solidFill>
                  <a:srgbClr val="666666"/>
                </a:solidFill>
                <a:latin typeface="Arial Hebrew" pitchFamily="2" charset="-79"/>
                <a:ea typeface="Comic Sans MS" panose="030F0902030302020204" pitchFamily="66" charset="0"/>
                <a:cs typeface="Arial Hebrew" pitchFamily="2" charset="-79"/>
              </a:rPr>
              <a:t> but Gloria and Roby  really loved here.</a:t>
            </a:r>
            <a:endParaRPr lang="tr-TR" sz="1200" b="1" dirty="0">
              <a:effectLst/>
              <a:latin typeface="Arial Hebrew" pitchFamily="2" charset="-79"/>
              <a:ea typeface="Arial" panose="020B0604020202020204" pitchFamily="34" charset="0"/>
              <a:cs typeface="Arial Hebrew" pitchFamily="2" charset="-79"/>
            </a:endParaRPr>
          </a:p>
        </p:txBody>
      </p:sp>
    </p:spTree>
    <p:extLst>
      <p:ext uri="{BB962C8B-B14F-4D97-AF65-F5344CB8AC3E}">
        <p14:creationId xmlns:p14="http://schemas.microsoft.com/office/powerpoint/2010/main" val="443833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9.png">
            <a:extLst>
              <a:ext uri="{FF2B5EF4-FFF2-40B4-BE49-F238E27FC236}">
                <a16:creationId xmlns:a16="http://schemas.microsoft.com/office/drawing/2014/main" id="{ACF35FE0-7F7C-C440-A5DA-0032012AEFA5}"/>
              </a:ext>
            </a:extLst>
          </p:cNvPr>
          <p:cNvPicPr/>
          <p:nvPr/>
        </p:nvPicPr>
        <p:blipFill>
          <a:blip r:embed="rId2"/>
          <a:srcRect/>
          <a:stretch>
            <a:fillRect/>
          </a:stretch>
        </p:blipFill>
        <p:spPr>
          <a:xfrm>
            <a:off x="2098961" y="460856"/>
            <a:ext cx="5776677" cy="5630228"/>
          </a:xfrm>
          <a:prstGeom prst="rect">
            <a:avLst/>
          </a:prstGeom>
          <a:ln/>
        </p:spPr>
      </p:pic>
    </p:spTree>
    <p:extLst>
      <p:ext uri="{BB962C8B-B14F-4D97-AF65-F5344CB8AC3E}">
        <p14:creationId xmlns:p14="http://schemas.microsoft.com/office/powerpoint/2010/main" val="2565389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D8488A4F-0497-954E-82DD-429B53BDCE1C}"/>
              </a:ext>
            </a:extLst>
          </p:cNvPr>
          <p:cNvSpPr/>
          <p:nvPr/>
        </p:nvSpPr>
        <p:spPr>
          <a:xfrm>
            <a:off x="1838632" y="1414286"/>
            <a:ext cx="6685935" cy="3569310"/>
          </a:xfrm>
          <a:prstGeom prst="rect">
            <a:avLst/>
          </a:prstGeom>
        </p:spPr>
        <p:txBody>
          <a:bodyPr wrap="square">
            <a:spAutoFit/>
          </a:bodyPr>
          <a:lstStyle/>
          <a:p>
            <a:pPr>
              <a:lnSpc>
                <a:spcPct val="115000"/>
              </a:lnSpc>
              <a:spcAft>
                <a:spcPts val="0"/>
              </a:spcAft>
            </a:pPr>
            <a:r>
              <a:rPr lang="en-GB" b="1" dirty="0">
                <a:solidFill>
                  <a:srgbClr val="666666"/>
                </a:solidFill>
                <a:latin typeface="Arial" panose="020B0604020202020204" pitchFamily="34" charset="0"/>
                <a:ea typeface="Comic Sans MS" panose="030F0902030302020204" pitchFamily="66" charset="0"/>
              </a:rPr>
              <a:t> They are certainly more curious about Turkey and  they </a:t>
            </a:r>
            <a:r>
              <a:rPr lang="en-GB" b="1" dirty="0" err="1">
                <a:solidFill>
                  <a:srgbClr val="666666"/>
                </a:solidFill>
                <a:latin typeface="Arial" panose="020B0604020202020204" pitchFamily="34" charset="0"/>
                <a:ea typeface="Comic Sans MS" panose="030F0902030302020204" pitchFamily="66" charset="0"/>
              </a:rPr>
              <a:t>ll</a:t>
            </a:r>
            <a:r>
              <a:rPr lang="en-GB" b="1" dirty="0">
                <a:solidFill>
                  <a:srgbClr val="666666"/>
                </a:solidFill>
                <a:latin typeface="Arial" panose="020B0604020202020204" pitchFamily="34" charset="0"/>
                <a:ea typeface="Comic Sans MS" panose="030F0902030302020204" pitchFamily="66" charset="0"/>
              </a:rPr>
              <a:t> soon be coming back to explore further into the country.</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666666"/>
                </a:solidFill>
                <a:latin typeface="Arial" panose="020B0604020202020204" pitchFamily="34" charset="0"/>
                <a:ea typeface="Comic Sans MS" panose="030F0902030302020204" pitchFamily="66" charset="0"/>
              </a:rPr>
              <a:t> </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666666"/>
                </a:solidFill>
                <a:latin typeface="Arial" panose="020B0604020202020204" pitchFamily="34" charset="0"/>
                <a:ea typeface="Comic Sans MS" panose="030F0902030302020204" pitchFamily="66" charset="0"/>
              </a:rPr>
              <a:t>But Now their next city is OSMANİYE again in TURKEY.</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666666"/>
                </a:solidFill>
                <a:latin typeface="Arial" panose="020B0604020202020204" pitchFamily="34" charset="0"/>
                <a:ea typeface="Comic Sans MS" panose="030F0902030302020204" pitchFamily="66" charset="0"/>
              </a:rPr>
              <a:t> </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666666"/>
                </a:solidFill>
                <a:latin typeface="Arial" panose="020B0604020202020204" pitchFamily="34" charset="0"/>
                <a:ea typeface="Comic Sans MS" panose="030F0902030302020204" pitchFamily="66" charset="0"/>
              </a:rPr>
              <a:t>They have to hurry up because their friends are waiting them at the airport now!</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666666"/>
                </a:solidFill>
                <a:latin typeface="Arial" panose="020B0604020202020204" pitchFamily="34" charset="0"/>
                <a:ea typeface="Comic Sans MS" panose="030F0902030302020204" pitchFamily="66" charset="0"/>
              </a:rPr>
              <a:t> </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666666"/>
                </a:solidFill>
                <a:latin typeface="Arial" panose="020B0604020202020204" pitchFamily="34" charset="0"/>
                <a:ea typeface="Comic Sans MS" panose="030F0902030302020204" pitchFamily="66" charset="0"/>
              </a:rPr>
              <a:t> </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666666"/>
                </a:solidFill>
                <a:latin typeface="Arial" panose="020B0604020202020204" pitchFamily="34" charset="0"/>
                <a:ea typeface="Comic Sans MS" panose="030F0902030302020204" pitchFamily="66" charset="0"/>
              </a:rPr>
              <a:t>KADRİYE GÜVEN</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CC0000"/>
                </a:solidFill>
                <a:latin typeface="Arial" panose="020B0604020202020204" pitchFamily="34" charset="0"/>
                <a:ea typeface="Comic Sans MS" panose="030F0902030302020204" pitchFamily="66" charset="0"/>
              </a:rPr>
              <a:t> </a:t>
            </a:r>
            <a:endParaRPr lang="tr-TR" sz="1200" dirty="0">
              <a:effectLst/>
              <a:latin typeface="Arial" panose="020B0604020202020204" pitchFamily="34" charset="0"/>
              <a:ea typeface="Arial" panose="020B0604020202020204" pitchFamily="34" charset="0"/>
            </a:endParaRPr>
          </a:p>
        </p:txBody>
      </p:sp>
      <p:pic>
        <p:nvPicPr>
          <p:cNvPr id="3" name="image20.png">
            <a:extLst>
              <a:ext uri="{FF2B5EF4-FFF2-40B4-BE49-F238E27FC236}">
                <a16:creationId xmlns:a16="http://schemas.microsoft.com/office/drawing/2014/main" id="{2EAF9524-69A3-1344-81C9-A14AEC8CA77B}"/>
              </a:ext>
            </a:extLst>
          </p:cNvPr>
          <p:cNvPicPr/>
          <p:nvPr/>
        </p:nvPicPr>
        <p:blipFill>
          <a:blip r:embed="rId2"/>
          <a:srcRect/>
          <a:stretch>
            <a:fillRect/>
          </a:stretch>
        </p:blipFill>
        <p:spPr>
          <a:xfrm>
            <a:off x="3213104" y="3502374"/>
            <a:ext cx="4349115" cy="2738120"/>
          </a:xfrm>
          <a:prstGeom prst="rect">
            <a:avLst/>
          </a:prstGeom>
          <a:ln/>
        </p:spPr>
      </p:pic>
    </p:spTree>
    <p:extLst>
      <p:ext uri="{BB962C8B-B14F-4D97-AF65-F5344CB8AC3E}">
        <p14:creationId xmlns:p14="http://schemas.microsoft.com/office/powerpoint/2010/main" val="3301306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16A2307-6371-494B-B96C-2F9458A7298A}"/>
              </a:ext>
            </a:extLst>
          </p:cNvPr>
          <p:cNvSpPr txBox="1"/>
          <p:nvPr/>
        </p:nvSpPr>
        <p:spPr>
          <a:xfrm>
            <a:off x="587181" y="530895"/>
            <a:ext cx="8621213" cy="6186309"/>
          </a:xfrm>
          <a:prstGeom prst="rect">
            <a:avLst/>
          </a:prstGeom>
          <a:noFill/>
        </p:spPr>
        <p:txBody>
          <a:bodyPr wrap="square" rtlCol="0">
            <a:spAutoFit/>
          </a:bodyPr>
          <a:lstStyle/>
          <a:p>
            <a:r>
              <a:rPr lang="en-GB" b="1" dirty="0"/>
              <a:t>Once upon a time there lived a little robot. His name was Roby. He was not very happy because he was separated from his family and missed them so much. He dreamed that one day he would meet again his “parents” -students from the school , where he was created, in Ukraine.</a:t>
            </a:r>
            <a:endParaRPr lang="tr-TR" dirty="0"/>
          </a:p>
          <a:p>
            <a:r>
              <a:rPr lang="en-GB" b="1" dirty="0"/>
              <a:t>One day he went for a walk with his friend Markus, and saw a beautiful girl-robot Gloria, and fell in love with </a:t>
            </a:r>
            <a:r>
              <a:rPr lang="en-GB" b="1" dirty="0" err="1"/>
              <a:t>her.The</a:t>
            </a:r>
            <a:r>
              <a:rPr lang="en-GB" b="1" dirty="0"/>
              <a:t> next </a:t>
            </a:r>
            <a:r>
              <a:rPr lang="en-GB" b="1" dirty="0" err="1"/>
              <a:t>day,the</a:t>
            </a:r>
            <a:r>
              <a:rPr lang="en-GB" b="1" dirty="0"/>
              <a:t> robot was walking through the park and when he saw  Gloria again he offered to go out.</a:t>
            </a:r>
            <a:endParaRPr lang="tr-TR" dirty="0"/>
          </a:p>
          <a:p>
            <a:r>
              <a:rPr lang="en-GB" b="1" dirty="0"/>
              <a:t>She agreed and they spent much time talking about his time in the school with his “parents”, </a:t>
            </a:r>
            <a:r>
              <a:rPr lang="en-GB" b="1" dirty="0" err="1"/>
              <a:t>ukrainian</a:t>
            </a:r>
            <a:r>
              <a:rPr lang="en-GB" b="1" dirty="0"/>
              <a:t> students. After two weeks they became the best friends.</a:t>
            </a:r>
            <a:endParaRPr lang="tr-TR" dirty="0"/>
          </a:p>
          <a:p>
            <a:r>
              <a:rPr lang="en-GB" b="1" dirty="0"/>
              <a:t>Gloria was a volunteer in some European </a:t>
            </a:r>
            <a:r>
              <a:rPr lang="en-GB" b="1" dirty="0" err="1"/>
              <a:t>Projects..Every</a:t>
            </a:r>
            <a:r>
              <a:rPr lang="en-GB" b="1" dirty="0"/>
              <a:t> year she travels and not only see and meet new people but also do some studies about European </a:t>
            </a:r>
            <a:r>
              <a:rPr lang="en-GB" b="1" dirty="0" err="1"/>
              <a:t>Problems,different</a:t>
            </a:r>
            <a:r>
              <a:rPr lang="en-GB" b="1" dirty="0"/>
              <a:t> robots from different countries come together and find solutions to common problems for a better and </a:t>
            </a:r>
            <a:r>
              <a:rPr lang="en-GB" b="1" dirty="0" err="1"/>
              <a:t>peacefull</a:t>
            </a:r>
            <a:r>
              <a:rPr lang="en-GB" b="1" dirty="0"/>
              <a:t> Europe and World.</a:t>
            </a:r>
            <a:endParaRPr lang="tr-TR" dirty="0"/>
          </a:p>
          <a:p>
            <a:r>
              <a:rPr lang="en-GB" b="1" dirty="0"/>
              <a:t>Gloria offered Roby to participate her and travel </a:t>
            </a:r>
            <a:r>
              <a:rPr lang="en-GB" b="1" dirty="0" err="1"/>
              <a:t>together.Roby</a:t>
            </a:r>
            <a:r>
              <a:rPr lang="en-GB" b="1" dirty="0"/>
              <a:t> accepted with a big excitement.</a:t>
            </a:r>
            <a:endParaRPr lang="tr-TR" dirty="0"/>
          </a:p>
          <a:p>
            <a:r>
              <a:rPr lang="en-GB" b="1" dirty="0"/>
              <a:t>The project is about culture and let other people be aware of different countries they are going to be the ‘Cultural </a:t>
            </a:r>
            <a:r>
              <a:rPr lang="en-GB" b="1" dirty="0" err="1"/>
              <a:t>ambassadors’.They</a:t>
            </a:r>
            <a:r>
              <a:rPr lang="en-GB" b="1" dirty="0"/>
              <a:t> will visit lots of places meet lots of people and have an idea about different </a:t>
            </a:r>
            <a:r>
              <a:rPr lang="en-GB" b="1" dirty="0" err="1"/>
              <a:t>cultures.That</a:t>
            </a:r>
            <a:r>
              <a:rPr lang="en-GB" b="1" dirty="0"/>
              <a:t> really sounds </a:t>
            </a:r>
            <a:r>
              <a:rPr lang="en-GB" b="1" dirty="0" err="1"/>
              <a:t>good.They</a:t>
            </a:r>
            <a:r>
              <a:rPr lang="en-GB" b="1" dirty="0"/>
              <a:t> were excited to start their journey.</a:t>
            </a:r>
            <a:endParaRPr lang="tr-TR" dirty="0"/>
          </a:p>
          <a:p>
            <a:r>
              <a:rPr lang="en-GB" b="1" dirty="0"/>
              <a:t>The first place is </a:t>
            </a:r>
            <a:r>
              <a:rPr lang="en-GB" b="1" dirty="0" err="1"/>
              <a:t>İSTANBUL.They</a:t>
            </a:r>
            <a:r>
              <a:rPr lang="en-GB" b="1" dirty="0"/>
              <a:t> started to </a:t>
            </a:r>
            <a:r>
              <a:rPr lang="en-GB" b="1" dirty="0" err="1"/>
              <a:t>preparations,took</a:t>
            </a:r>
            <a:r>
              <a:rPr lang="en-GB" b="1" dirty="0"/>
              <a:t> their tickets and YEEEYY its time to travel in EUROPE!</a:t>
            </a:r>
            <a:endParaRPr lang="tr-TR" dirty="0"/>
          </a:p>
        </p:txBody>
      </p:sp>
    </p:spTree>
    <p:extLst>
      <p:ext uri="{BB962C8B-B14F-4D97-AF65-F5344CB8AC3E}">
        <p14:creationId xmlns:p14="http://schemas.microsoft.com/office/powerpoint/2010/main" val="1418075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77E4A06-BB03-314E-B082-4A809895DA9E}"/>
              </a:ext>
            </a:extLst>
          </p:cNvPr>
          <p:cNvSpPr txBox="1"/>
          <p:nvPr/>
        </p:nvSpPr>
        <p:spPr>
          <a:xfrm>
            <a:off x="678425" y="2477728"/>
            <a:ext cx="9763432" cy="3170099"/>
          </a:xfrm>
          <a:prstGeom prst="rect">
            <a:avLst/>
          </a:prstGeom>
          <a:noFill/>
        </p:spPr>
        <p:txBody>
          <a:bodyPr wrap="square" rtlCol="0">
            <a:spAutoFit/>
          </a:bodyPr>
          <a:lstStyle/>
          <a:p>
            <a:r>
              <a:rPr lang="en-GB" sz="2000" b="1" dirty="0">
                <a:solidFill>
                  <a:srgbClr val="C00000"/>
                </a:solidFill>
              </a:rPr>
              <a:t>THEIR FIRST DAY IN ISTANBUL  (KADRİYE GÜVEN’S PART)</a:t>
            </a:r>
            <a:endParaRPr lang="tr-TR" sz="2000" dirty="0">
              <a:solidFill>
                <a:srgbClr val="C00000"/>
              </a:solidFill>
            </a:endParaRPr>
          </a:p>
          <a:p>
            <a:r>
              <a:rPr lang="en-GB" b="1" dirty="0"/>
              <a:t>It’s 4 in the morning when they land in Ataturk airport just outside Istanbul. They haven’t had much sleep but there is certainly no time for </a:t>
            </a:r>
            <a:r>
              <a:rPr lang="en-GB" b="1" dirty="0" err="1"/>
              <a:t>this.it’s</a:t>
            </a:r>
            <a:r>
              <a:rPr lang="en-GB" b="1" dirty="0"/>
              <a:t> the best time to visit some warmer place. Istanbul will do. They </a:t>
            </a:r>
            <a:r>
              <a:rPr lang="en-GB" b="1" dirty="0" err="1"/>
              <a:t>ve</a:t>
            </a:r>
            <a:r>
              <a:rPr lang="en-GB" b="1" dirty="0"/>
              <a:t> always been curious about this city. Is it in Asia or Europe? Well, it’s on both actually. But not only geographically Istanbul shows two distinct faces, historically too. Gloria was also so excited to explore this famous city.</a:t>
            </a:r>
            <a:endParaRPr lang="tr-TR" dirty="0"/>
          </a:p>
          <a:p>
            <a:r>
              <a:rPr lang="en-GB" b="1" dirty="0"/>
              <a:t>                                       </a:t>
            </a:r>
            <a:endParaRPr lang="tr-TR" dirty="0"/>
          </a:p>
          <a:p>
            <a:r>
              <a:rPr lang="en-GB" b="1" dirty="0"/>
              <a:t>By the time they drop their bags in the hostel in the borough of </a:t>
            </a:r>
            <a:r>
              <a:rPr lang="en-GB" b="1" dirty="0" err="1"/>
              <a:t>Sultanahmet</a:t>
            </a:r>
            <a:r>
              <a:rPr lang="en-GB" b="1" dirty="0"/>
              <a:t>, the sun is rising and it’s the best time to start exploring the historic centre. A few minutes walk later, Gloria and Roby get the first glimpse at the imposing Blue Mosque.</a:t>
            </a:r>
            <a:endParaRPr lang="tr-TR" dirty="0"/>
          </a:p>
          <a:p>
            <a:r>
              <a:rPr lang="en-GB" b="1" dirty="0"/>
              <a:t> </a:t>
            </a:r>
            <a:endParaRPr lang="tr-TR" dirty="0"/>
          </a:p>
        </p:txBody>
      </p:sp>
    </p:spTree>
    <p:extLst>
      <p:ext uri="{BB962C8B-B14F-4D97-AF65-F5344CB8AC3E}">
        <p14:creationId xmlns:p14="http://schemas.microsoft.com/office/powerpoint/2010/main" val="1439235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2CB58D2-7FFB-704A-A72A-8B3C7A48D27D}"/>
              </a:ext>
            </a:extLst>
          </p:cNvPr>
          <p:cNvPicPr>
            <a:picLocks noChangeAspect="1"/>
          </p:cNvPicPr>
          <p:nvPr/>
        </p:nvPicPr>
        <p:blipFill>
          <a:blip r:embed="rId2"/>
          <a:stretch>
            <a:fillRect/>
          </a:stretch>
        </p:blipFill>
        <p:spPr>
          <a:xfrm>
            <a:off x="575239" y="324464"/>
            <a:ext cx="5029148" cy="6275308"/>
          </a:xfrm>
          <a:prstGeom prst="rect">
            <a:avLst/>
          </a:prstGeom>
        </p:spPr>
      </p:pic>
      <p:sp>
        <p:nvSpPr>
          <p:cNvPr id="3" name="Metin kutusu 2">
            <a:extLst>
              <a:ext uri="{FF2B5EF4-FFF2-40B4-BE49-F238E27FC236}">
                <a16:creationId xmlns:a16="http://schemas.microsoft.com/office/drawing/2014/main" id="{7933D7F2-DFA2-3641-9FB0-B47EC933EA0F}"/>
              </a:ext>
            </a:extLst>
          </p:cNvPr>
          <p:cNvSpPr txBox="1"/>
          <p:nvPr/>
        </p:nvSpPr>
        <p:spPr>
          <a:xfrm>
            <a:off x="5969982" y="2549602"/>
            <a:ext cx="3569110" cy="2031325"/>
          </a:xfrm>
          <a:prstGeom prst="rect">
            <a:avLst/>
          </a:prstGeom>
          <a:noFill/>
        </p:spPr>
        <p:txBody>
          <a:bodyPr wrap="square" rtlCol="0">
            <a:spAutoFit/>
          </a:bodyPr>
          <a:lstStyle/>
          <a:p>
            <a:r>
              <a:rPr lang="en-GB" b="1" dirty="0"/>
              <a:t>It was commissioned by sultan Ahmed I in 1609 and completed in 1616 with 6 </a:t>
            </a:r>
            <a:r>
              <a:rPr lang="en-GB" b="1" dirty="0" err="1"/>
              <a:t>minarets.The</a:t>
            </a:r>
            <a:r>
              <a:rPr lang="en-GB" b="1" dirty="0"/>
              <a:t> mosque was really amazing and Roby took a photo of himself with this beautiful view.</a:t>
            </a:r>
            <a:endParaRPr lang="tr-TR" dirty="0"/>
          </a:p>
        </p:txBody>
      </p:sp>
    </p:spTree>
    <p:extLst>
      <p:ext uri="{BB962C8B-B14F-4D97-AF65-F5344CB8AC3E}">
        <p14:creationId xmlns:p14="http://schemas.microsoft.com/office/powerpoint/2010/main" val="2603361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3FFBADA-322E-9944-9B65-51A139412EC9}"/>
              </a:ext>
            </a:extLst>
          </p:cNvPr>
          <p:cNvSpPr txBox="1"/>
          <p:nvPr/>
        </p:nvSpPr>
        <p:spPr>
          <a:xfrm>
            <a:off x="4967091" y="1179870"/>
            <a:ext cx="4807974" cy="4524315"/>
          </a:xfrm>
          <a:prstGeom prst="rect">
            <a:avLst/>
          </a:prstGeom>
          <a:noFill/>
        </p:spPr>
        <p:txBody>
          <a:bodyPr wrap="square" rtlCol="0">
            <a:spAutoFit/>
          </a:bodyPr>
          <a:lstStyle/>
          <a:p>
            <a:r>
              <a:rPr lang="en-GB" b="1" dirty="0"/>
              <a:t> </a:t>
            </a:r>
            <a:endParaRPr lang="tr-TR" dirty="0"/>
          </a:p>
          <a:p>
            <a:r>
              <a:rPr lang="en-GB" b="1" dirty="0"/>
              <a:t>AYA SOFYA (HAGIA SOPHIA)</a:t>
            </a:r>
            <a:endParaRPr lang="tr-TR" dirty="0"/>
          </a:p>
          <a:p>
            <a:r>
              <a:rPr lang="en-GB" b="1" dirty="0"/>
              <a:t>On the other side of </a:t>
            </a:r>
            <a:r>
              <a:rPr lang="en-GB" b="1" dirty="0" err="1"/>
              <a:t>Sultanahmet</a:t>
            </a:r>
            <a:r>
              <a:rPr lang="en-GB" b="1" dirty="0"/>
              <a:t> park is the famous </a:t>
            </a:r>
            <a:r>
              <a:rPr lang="en-GB" b="1" dirty="0" err="1"/>
              <a:t>Aya</a:t>
            </a:r>
            <a:r>
              <a:rPr lang="en-GB" b="1" dirty="0"/>
              <a:t> </a:t>
            </a:r>
            <a:r>
              <a:rPr lang="en-GB" b="1" dirty="0" err="1"/>
              <a:t>Sofya</a:t>
            </a:r>
            <a:r>
              <a:rPr lang="en-GB" b="1" dirty="0"/>
              <a:t>, greatest evidence of the city’s history. It was built as a cathedral in 537 by the </a:t>
            </a:r>
            <a:r>
              <a:rPr lang="en-GB" b="1" dirty="0" err="1"/>
              <a:t>emporor</a:t>
            </a:r>
            <a:r>
              <a:rPr lang="en-GB" b="1" dirty="0"/>
              <a:t> Justinian, got turned into a mosque in 1453 when the </a:t>
            </a:r>
            <a:r>
              <a:rPr lang="en-GB" b="1" dirty="0" err="1"/>
              <a:t>muslim</a:t>
            </a:r>
            <a:r>
              <a:rPr lang="en-GB" b="1" dirty="0"/>
              <a:t> conquered the capital and is now a museum since 1935 thanks to Mustafa Kemal Ataturk, first president of Turkey. The monument they see today is in fact the third attempt after the first two </a:t>
            </a:r>
            <a:r>
              <a:rPr lang="en-GB" b="1" dirty="0" err="1"/>
              <a:t>disappeard</a:t>
            </a:r>
            <a:r>
              <a:rPr lang="en-GB" b="1" dirty="0"/>
              <a:t> into flames in 404 and 532. It was in the 6th century, and still is today, a marvel of architecture, a </a:t>
            </a:r>
            <a:r>
              <a:rPr lang="en-GB" b="1" dirty="0" err="1"/>
              <a:t>majestuous</a:t>
            </a:r>
            <a:r>
              <a:rPr lang="en-GB" b="1" dirty="0"/>
              <a:t> an </a:t>
            </a:r>
            <a:r>
              <a:rPr lang="en-GB" b="1" dirty="0" err="1"/>
              <a:t>unrivaled</a:t>
            </a:r>
            <a:r>
              <a:rPr lang="en-GB" b="1" dirty="0"/>
              <a:t> interior.</a:t>
            </a:r>
            <a:endParaRPr lang="tr-TR" dirty="0"/>
          </a:p>
        </p:txBody>
      </p:sp>
      <p:pic>
        <p:nvPicPr>
          <p:cNvPr id="3" name="Resim 2">
            <a:extLst>
              <a:ext uri="{FF2B5EF4-FFF2-40B4-BE49-F238E27FC236}">
                <a16:creationId xmlns:a16="http://schemas.microsoft.com/office/drawing/2014/main" id="{55A62388-E75A-0741-A41A-8908168F2E71}"/>
              </a:ext>
            </a:extLst>
          </p:cNvPr>
          <p:cNvPicPr>
            <a:picLocks noChangeAspect="1"/>
          </p:cNvPicPr>
          <p:nvPr/>
        </p:nvPicPr>
        <p:blipFill>
          <a:blip r:embed="rId2"/>
          <a:stretch>
            <a:fillRect/>
          </a:stretch>
        </p:blipFill>
        <p:spPr>
          <a:xfrm>
            <a:off x="718779" y="618510"/>
            <a:ext cx="3966750" cy="5647036"/>
          </a:xfrm>
          <a:prstGeom prst="rect">
            <a:avLst/>
          </a:prstGeom>
        </p:spPr>
      </p:pic>
    </p:spTree>
    <p:extLst>
      <p:ext uri="{BB962C8B-B14F-4D97-AF65-F5344CB8AC3E}">
        <p14:creationId xmlns:p14="http://schemas.microsoft.com/office/powerpoint/2010/main" val="1516501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02D0B39A-E48C-9343-A09D-291E180176FF}"/>
              </a:ext>
            </a:extLst>
          </p:cNvPr>
          <p:cNvSpPr txBox="1"/>
          <p:nvPr/>
        </p:nvSpPr>
        <p:spPr>
          <a:xfrm>
            <a:off x="5515897" y="884903"/>
            <a:ext cx="3628103" cy="4801314"/>
          </a:xfrm>
          <a:prstGeom prst="rect">
            <a:avLst/>
          </a:prstGeom>
          <a:noFill/>
        </p:spPr>
        <p:txBody>
          <a:bodyPr wrap="square" rtlCol="0">
            <a:spAutoFit/>
          </a:bodyPr>
          <a:lstStyle/>
          <a:p>
            <a:r>
              <a:rPr lang="en-GB" b="1" dirty="0"/>
              <a:t>BISILICA CISTERN</a:t>
            </a:r>
            <a:endParaRPr lang="tr-TR" dirty="0"/>
          </a:p>
          <a:p>
            <a:r>
              <a:rPr lang="en-GB" b="1" dirty="0"/>
              <a:t>Just a few hundred meters away is the </a:t>
            </a:r>
            <a:r>
              <a:rPr lang="en-GB" b="1" dirty="0" err="1"/>
              <a:t>Bisilica</a:t>
            </a:r>
            <a:r>
              <a:rPr lang="en-GB" b="1" dirty="0"/>
              <a:t> Cistern. Also built under Emperor Justinian command in 532, the gigantic chamber, supported by 336 columns, could keep 80,000 cubic meters of water brought via an </a:t>
            </a:r>
            <a:r>
              <a:rPr lang="en-GB" b="1" dirty="0" err="1"/>
              <a:t>aquaduc</a:t>
            </a:r>
            <a:r>
              <a:rPr lang="en-GB" b="1" dirty="0"/>
              <a:t> from the Black Sea. Forgotten by the city authorities, it was rediscovered by the Ottoman only in 1545 but used as a trash dump, even to throw dead bodies. It was cleaned in 1985 so visitors could admire this underground water reservoir.</a:t>
            </a:r>
            <a:endParaRPr lang="tr-TR" dirty="0"/>
          </a:p>
        </p:txBody>
      </p:sp>
      <p:pic>
        <p:nvPicPr>
          <p:cNvPr id="3" name="Resim 2">
            <a:extLst>
              <a:ext uri="{FF2B5EF4-FFF2-40B4-BE49-F238E27FC236}">
                <a16:creationId xmlns:a16="http://schemas.microsoft.com/office/drawing/2014/main" id="{5E9CB466-F31F-0748-89DB-3963F18A8947}"/>
              </a:ext>
            </a:extLst>
          </p:cNvPr>
          <p:cNvPicPr>
            <a:picLocks noChangeAspect="1"/>
          </p:cNvPicPr>
          <p:nvPr/>
        </p:nvPicPr>
        <p:blipFill>
          <a:blip r:embed="rId2"/>
          <a:stretch>
            <a:fillRect/>
          </a:stretch>
        </p:blipFill>
        <p:spPr>
          <a:xfrm>
            <a:off x="684571" y="469490"/>
            <a:ext cx="4038600" cy="6096000"/>
          </a:xfrm>
          <a:prstGeom prst="rect">
            <a:avLst/>
          </a:prstGeom>
        </p:spPr>
      </p:pic>
    </p:spTree>
    <p:extLst>
      <p:ext uri="{BB962C8B-B14F-4D97-AF65-F5344CB8AC3E}">
        <p14:creationId xmlns:p14="http://schemas.microsoft.com/office/powerpoint/2010/main" val="1020759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3096C2E-6DD9-C247-9741-5850F73CDEB2}"/>
              </a:ext>
            </a:extLst>
          </p:cNvPr>
          <p:cNvSpPr txBox="1"/>
          <p:nvPr/>
        </p:nvSpPr>
        <p:spPr>
          <a:xfrm>
            <a:off x="6135329" y="1895782"/>
            <a:ext cx="3303638" cy="3139321"/>
          </a:xfrm>
          <a:prstGeom prst="rect">
            <a:avLst/>
          </a:prstGeom>
          <a:noFill/>
        </p:spPr>
        <p:txBody>
          <a:bodyPr wrap="square" rtlCol="0">
            <a:spAutoFit/>
          </a:bodyPr>
          <a:lstStyle/>
          <a:p>
            <a:r>
              <a:rPr lang="en-GB" b="1" dirty="0"/>
              <a:t>When  they come out, the sky hasn’t changed at all it’s cloudy and rainy. They have a bit of a walk now, since they are going to the Bazaar District to see… the Grand Bazaar, where hopefully they can get some lunch. Since they are</a:t>
            </a:r>
            <a:endParaRPr lang="tr-TR" dirty="0"/>
          </a:p>
          <a:p>
            <a:r>
              <a:rPr lang="en-GB" b="1" dirty="0"/>
              <a:t>in </a:t>
            </a:r>
            <a:r>
              <a:rPr lang="en-GB" b="1" dirty="0" err="1"/>
              <a:t>Turkey,they</a:t>
            </a:r>
            <a:r>
              <a:rPr lang="en-GB" b="1" dirty="0"/>
              <a:t> are definitely going to have a kebab. </a:t>
            </a:r>
            <a:endParaRPr lang="tr-TR" dirty="0"/>
          </a:p>
        </p:txBody>
      </p:sp>
      <p:pic>
        <p:nvPicPr>
          <p:cNvPr id="3" name="Resim 2">
            <a:extLst>
              <a:ext uri="{FF2B5EF4-FFF2-40B4-BE49-F238E27FC236}">
                <a16:creationId xmlns:a16="http://schemas.microsoft.com/office/drawing/2014/main" id="{F9126D14-E2CF-3E45-B7F3-C3531A92BA76}"/>
              </a:ext>
            </a:extLst>
          </p:cNvPr>
          <p:cNvPicPr>
            <a:picLocks noChangeAspect="1"/>
          </p:cNvPicPr>
          <p:nvPr/>
        </p:nvPicPr>
        <p:blipFill>
          <a:blip r:embed="rId2"/>
          <a:stretch>
            <a:fillRect/>
          </a:stretch>
        </p:blipFill>
        <p:spPr>
          <a:xfrm>
            <a:off x="305619" y="936911"/>
            <a:ext cx="5829710" cy="5264171"/>
          </a:xfrm>
          <a:prstGeom prst="rect">
            <a:avLst/>
          </a:prstGeom>
        </p:spPr>
      </p:pic>
    </p:spTree>
    <p:extLst>
      <p:ext uri="{BB962C8B-B14F-4D97-AF65-F5344CB8AC3E}">
        <p14:creationId xmlns:p14="http://schemas.microsoft.com/office/powerpoint/2010/main" val="3407400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12B41BEC-2420-4F48-913D-87A6A3E6A070}"/>
              </a:ext>
            </a:extLst>
          </p:cNvPr>
          <p:cNvSpPr/>
          <p:nvPr/>
        </p:nvSpPr>
        <p:spPr>
          <a:xfrm>
            <a:off x="5427405" y="1524682"/>
            <a:ext cx="4365523" cy="4109202"/>
          </a:xfrm>
          <a:prstGeom prst="rect">
            <a:avLst/>
          </a:prstGeom>
        </p:spPr>
        <p:txBody>
          <a:bodyPr wrap="square">
            <a:spAutoFit/>
          </a:bodyPr>
          <a:lstStyle/>
          <a:p>
            <a:pPr>
              <a:lnSpc>
                <a:spcPct val="115000"/>
              </a:lnSpc>
              <a:spcAft>
                <a:spcPts val="0"/>
              </a:spcAft>
            </a:pPr>
            <a:r>
              <a:rPr lang="en-GB" b="1" dirty="0">
                <a:solidFill>
                  <a:srgbClr val="535353"/>
                </a:solidFill>
                <a:latin typeface="Arial" panose="020B0604020202020204" pitchFamily="34" charset="0"/>
                <a:ea typeface="Comic Sans MS" panose="030F0902030302020204" pitchFamily="66" charset="0"/>
              </a:rPr>
              <a:t>They ate a wonderful </a:t>
            </a:r>
            <a:r>
              <a:rPr lang="en-GB" b="1" dirty="0" err="1">
                <a:solidFill>
                  <a:srgbClr val="535353"/>
                </a:solidFill>
                <a:latin typeface="Arial" panose="020B0604020202020204" pitchFamily="34" charset="0"/>
                <a:ea typeface="Comic Sans MS" panose="030F0902030302020204" pitchFamily="66" charset="0"/>
              </a:rPr>
              <a:t>kebap</a:t>
            </a:r>
            <a:r>
              <a:rPr lang="en-GB" b="1" dirty="0">
                <a:solidFill>
                  <a:srgbClr val="535353"/>
                </a:solidFill>
                <a:latin typeface="Arial" panose="020B0604020202020204" pitchFamily="34" charset="0"/>
                <a:ea typeface="Comic Sans MS" panose="030F0902030302020204" pitchFamily="66" charset="0"/>
              </a:rPr>
              <a:t> and Gloria drank 2 </a:t>
            </a:r>
            <a:r>
              <a:rPr lang="en-GB" b="1" dirty="0" err="1">
                <a:solidFill>
                  <a:srgbClr val="535353"/>
                </a:solidFill>
                <a:latin typeface="Arial" panose="020B0604020202020204" pitchFamily="34" charset="0"/>
                <a:ea typeface="Comic Sans MS" panose="030F0902030302020204" pitchFamily="66" charset="0"/>
              </a:rPr>
              <a:t>glassess</a:t>
            </a:r>
            <a:r>
              <a:rPr lang="en-GB" b="1" dirty="0">
                <a:solidFill>
                  <a:srgbClr val="535353"/>
                </a:solidFill>
                <a:latin typeface="Arial" panose="020B0604020202020204" pitchFamily="34" charset="0"/>
                <a:ea typeface="Comic Sans MS" panose="030F0902030302020204" pitchFamily="66" charset="0"/>
              </a:rPr>
              <a:t> of  AYRAN ,she really liked it.</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535353"/>
                </a:solidFill>
                <a:latin typeface="Arial" panose="020B0604020202020204" pitchFamily="34" charset="0"/>
                <a:ea typeface="Comic Sans MS" panose="030F0902030302020204" pitchFamily="66" charset="0"/>
              </a:rPr>
              <a:t>The meal was also </a:t>
            </a:r>
            <a:r>
              <a:rPr lang="en-GB" b="1" dirty="0" err="1">
                <a:solidFill>
                  <a:srgbClr val="535353"/>
                </a:solidFill>
                <a:latin typeface="Arial" panose="020B0604020202020204" pitchFamily="34" charset="0"/>
                <a:ea typeface="Comic Sans MS" panose="030F0902030302020204" pitchFamily="66" charset="0"/>
              </a:rPr>
              <a:t>delicious.They</a:t>
            </a:r>
            <a:r>
              <a:rPr lang="en-GB" b="1" dirty="0">
                <a:solidFill>
                  <a:srgbClr val="535353"/>
                </a:solidFill>
                <a:latin typeface="Arial" panose="020B0604020202020204" pitchFamily="34" charset="0"/>
                <a:ea typeface="Comic Sans MS" panose="030F0902030302020204" pitchFamily="66" charset="0"/>
              </a:rPr>
              <a:t> took lots of pictures to show their friends and parents when they go </a:t>
            </a:r>
            <a:r>
              <a:rPr lang="en-GB" b="1" dirty="0" err="1">
                <a:solidFill>
                  <a:srgbClr val="535353"/>
                </a:solidFill>
                <a:latin typeface="Arial" panose="020B0604020202020204" pitchFamily="34" charset="0"/>
                <a:ea typeface="Comic Sans MS" panose="030F0902030302020204" pitchFamily="66" charset="0"/>
              </a:rPr>
              <a:t>back.Everyone</a:t>
            </a:r>
            <a:r>
              <a:rPr lang="en-GB" b="1" dirty="0">
                <a:solidFill>
                  <a:srgbClr val="535353"/>
                </a:solidFill>
                <a:latin typeface="Arial" panose="020B0604020202020204" pitchFamily="34" charset="0"/>
                <a:ea typeface="Comic Sans MS" panose="030F0902030302020204" pitchFamily="66" charset="0"/>
              </a:rPr>
              <a:t> should see this amazing cultural foods.</a:t>
            </a:r>
          </a:p>
          <a:p>
            <a:pPr>
              <a:lnSpc>
                <a:spcPct val="115000"/>
              </a:lnSpc>
            </a:pPr>
            <a:r>
              <a:rPr lang="en-GB" b="1" dirty="0"/>
              <a:t>As they are not hungry </a:t>
            </a:r>
            <a:r>
              <a:rPr lang="en-GB" b="1" dirty="0" err="1"/>
              <a:t>anymore,Now</a:t>
            </a:r>
            <a:r>
              <a:rPr lang="en-GB" b="1" dirty="0"/>
              <a:t> the plan is to explore as much as possible of this </a:t>
            </a:r>
            <a:r>
              <a:rPr lang="en-GB" b="1" dirty="0" err="1"/>
              <a:t>labyrinth,and</a:t>
            </a:r>
            <a:r>
              <a:rPr lang="en-GB" b="1" dirty="0"/>
              <a:t> find something as a </a:t>
            </a:r>
            <a:r>
              <a:rPr lang="en-GB" b="1" dirty="0" err="1"/>
              <a:t>souvenier</a:t>
            </a:r>
            <a:r>
              <a:rPr lang="en-GB" b="1" dirty="0"/>
              <a:t>.</a:t>
            </a:r>
            <a:endParaRPr lang="tr-TR" dirty="0"/>
          </a:p>
          <a:p>
            <a:pPr>
              <a:lnSpc>
                <a:spcPct val="115000"/>
              </a:lnSpc>
              <a:spcAft>
                <a:spcPts val="0"/>
              </a:spcAft>
            </a:pPr>
            <a:endParaRPr lang="tr-TR" sz="1200" dirty="0">
              <a:effectLst/>
              <a:latin typeface="Arial" panose="020B0604020202020204" pitchFamily="34" charset="0"/>
              <a:ea typeface="Arial" panose="020B0604020202020204" pitchFamily="34" charset="0"/>
            </a:endParaRPr>
          </a:p>
        </p:txBody>
      </p:sp>
      <p:pic>
        <p:nvPicPr>
          <p:cNvPr id="3" name="image12.png">
            <a:extLst>
              <a:ext uri="{FF2B5EF4-FFF2-40B4-BE49-F238E27FC236}">
                <a16:creationId xmlns:a16="http://schemas.microsoft.com/office/drawing/2014/main" id="{D1E2CD99-CB5C-4447-99D2-8305C127BCD6}"/>
              </a:ext>
            </a:extLst>
          </p:cNvPr>
          <p:cNvPicPr/>
          <p:nvPr/>
        </p:nvPicPr>
        <p:blipFill>
          <a:blip r:embed="rId2"/>
          <a:srcRect/>
          <a:stretch>
            <a:fillRect/>
          </a:stretch>
        </p:blipFill>
        <p:spPr>
          <a:xfrm>
            <a:off x="103031" y="1430368"/>
            <a:ext cx="5324374" cy="4203516"/>
          </a:xfrm>
          <a:prstGeom prst="rect">
            <a:avLst/>
          </a:prstGeom>
          <a:ln/>
        </p:spPr>
      </p:pic>
    </p:spTree>
    <p:extLst>
      <p:ext uri="{BB962C8B-B14F-4D97-AF65-F5344CB8AC3E}">
        <p14:creationId xmlns:p14="http://schemas.microsoft.com/office/powerpoint/2010/main" val="1936664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B2B265FD-6A5B-2649-B996-077EB4B226EC}"/>
              </a:ext>
            </a:extLst>
          </p:cNvPr>
          <p:cNvSpPr/>
          <p:nvPr/>
        </p:nvSpPr>
        <p:spPr>
          <a:xfrm>
            <a:off x="5279922" y="458600"/>
            <a:ext cx="4395019" cy="5799152"/>
          </a:xfrm>
          <a:prstGeom prst="rect">
            <a:avLst/>
          </a:prstGeom>
        </p:spPr>
        <p:txBody>
          <a:bodyPr wrap="square">
            <a:spAutoFit/>
          </a:bodyPr>
          <a:lstStyle/>
          <a:p>
            <a:pPr>
              <a:lnSpc>
                <a:spcPct val="115000"/>
              </a:lnSpc>
              <a:spcAft>
                <a:spcPts val="0"/>
              </a:spcAft>
            </a:pPr>
            <a:r>
              <a:rPr lang="en-GB" b="1" dirty="0">
                <a:solidFill>
                  <a:srgbClr val="FF0000"/>
                </a:solidFill>
                <a:latin typeface="Arial" panose="020B0604020202020204" pitchFamily="34" charset="0"/>
                <a:ea typeface="Arial" panose="020B0604020202020204" pitchFamily="34" charset="0"/>
              </a:rPr>
              <a:t>TOPKAPI PALACE</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666666"/>
                </a:solidFill>
                <a:latin typeface="Arial" panose="020B0604020202020204" pitchFamily="34" charset="0"/>
                <a:ea typeface="Arial" panose="020B0604020202020204" pitchFamily="34" charset="0"/>
              </a:rPr>
              <a:t> </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666666"/>
                </a:solidFill>
                <a:latin typeface="Arial" panose="020B0604020202020204" pitchFamily="34" charset="0"/>
                <a:ea typeface="Comic Sans MS" panose="030F0902030302020204" pitchFamily="66" charset="0"/>
              </a:rPr>
              <a:t>In the following morning, the plan is to start by visiting the luxurious </a:t>
            </a:r>
            <a:r>
              <a:rPr lang="en-GB" b="1" dirty="0" err="1">
                <a:solidFill>
                  <a:srgbClr val="666666"/>
                </a:solidFill>
                <a:latin typeface="Arial" panose="020B0604020202020204" pitchFamily="34" charset="0"/>
                <a:ea typeface="Comic Sans MS" panose="030F0902030302020204" pitchFamily="66" charset="0"/>
              </a:rPr>
              <a:t>Topkapi</a:t>
            </a:r>
            <a:r>
              <a:rPr lang="en-GB" b="1" dirty="0">
                <a:solidFill>
                  <a:srgbClr val="666666"/>
                </a:solidFill>
                <a:latin typeface="Arial" panose="020B0604020202020204" pitchFamily="34" charset="0"/>
                <a:ea typeface="Comic Sans MS" panose="030F0902030302020204" pitchFamily="66" charset="0"/>
              </a:rPr>
              <a:t> palace. It is built to </a:t>
            </a:r>
            <a:r>
              <a:rPr lang="en-GB" b="1" dirty="0" err="1">
                <a:solidFill>
                  <a:srgbClr val="666666"/>
                </a:solidFill>
                <a:latin typeface="Arial" panose="020B0604020202020204" pitchFamily="34" charset="0"/>
                <a:ea typeface="Comic Sans MS" panose="030F0902030302020204" pitchFamily="66" charset="0"/>
              </a:rPr>
              <a:t>accomodate</a:t>
            </a:r>
            <a:r>
              <a:rPr lang="en-GB" b="1" dirty="0">
                <a:solidFill>
                  <a:srgbClr val="666666"/>
                </a:solidFill>
                <a:latin typeface="Arial" panose="020B0604020202020204" pitchFamily="34" charset="0"/>
                <a:ea typeface="Comic Sans MS" panose="030F0902030302020204" pitchFamily="66" charset="0"/>
              </a:rPr>
              <a:t> the Sultan, his wives and children and their thousands of servants. Every room is </a:t>
            </a:r>
            <a:r>
              <a:rPr lang="en-GB" b="1" dirty="0" err="1">
                <a:solidFill>
                  <a:srgbClr val="666666"/>
                </a:solidFill>
                <a:latin typeface="Arial" panose="020B0604020202020204" pitchFamily="34" charset="0"/>
                <a:ea typeface="Comic Sans MS" panose="030F0902030302020204" pitchFamily="66" charset="0"/>
              </a:rPr>
              <a:t>beautfilly</a:t>
            </a:r>
            <a:r>
              <a:rPr lang="en-GB" b="1" dirty="0">
                <a:solidFill>
                  <a:srgbClr val="666666"/>
                </a:solidFill>
                <a:latin typeface="Arial" panose="020B0604020202020204" pitchFamily="34" charset="0"/>
                <a:ea typeface="Comic Sans MS" panose="030F0902030302020204" pitchFamily="66" charset="0"/>
              </a:rPr>
              <a:t> decorated, from top to bottom.</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666666"/>
                </a:solidFill>
                <a:latin typeface="Arial" panose="020B0604020202020204" pitchFamily="34" charset="0"/>
                <a:ea typeface="Comic Sans MS" panose="030F0902030302020204" pitchFamily="66" charset="0"/>
              </a:rPr>
              <a:t> </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666666"/>
                </a:solidFill>
                <a:latin typeface="Arial" panose="020B0604020202020204" pitchFamily="34" charset="0"/>
                <a:ea typeface="Comic Sans MS" panose="030F0902030302020204" pitchFamily="66" charset="0"/>
              </a:rPr>
              <a:t> </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666666"/>
                </a:solidFill>
                <a:latin typeface="Arial" panose="020B0604020202020204" pitchFamily="34" charset="0"/>
                <a:ea typeface="Comic Sans MS" panose="030F0902030302020204" pitchFamily="66" charset="0"/>
              </a:rPr>
              <a:t> </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666666"/>
                </a:solidFill>
                <a:latin typeface="Arial" panose="020B0604020202020204" pitchFamily="34" charset="0"/>
                <a:ea typeface="Comic Sans MS" panose="030F0902030302020204" pitchFamily="66" charset="0"/>
              </a:rPr>
              <a:t>The private quarters of the imperial family are extremely luxurious, every single wall surface covered in colourful tiles.</a:t>
            </a:r>
            <a:endParaRPr lang="tr-TR" sz="1200" dirty="0">
              <a:latin typeface="Arial" panose="020B0604020202020204" pitchFamily="34" charset="0"/>
              <a:ea typeface="Arial" panose="020B0604020202020204" pitchFamily="34" charset="0"/>
            </a:endParaRPr>
          </a:p>
          <a:p>
            <a:pPr>
              <a:lnSpc>
                <a:spcPct val="115000"/>
              </a:lnSpc>
              <a:spcAft>
                <a:spcPts val="0"/>
              </a:spcAft>
            </a:pPr>
            <a:r>
              <a:rPr lang="en-GB" b="1" dirty="0">
                <a:solidFill>
                  <a:srgbClr val="666666"/>
                </a:solidFill>
                <a:latin typeface="Arial" panose="020B0604020202020204" pitchFamily="34" charset="0"/>
                <a:ea typeface="Comic Sans MS" panose="030F0902030302020204" pitchFamily="66" charset="0"/>
              </a:rPr>
              <a:t>Roby lied and Gloria took his entertaining  photos:)</a:t>
            </a:r>
            <a:endParaRPr lang="tr-TR" sz="1200" dirty="0">
              <a:effectLst/>
              <a:latin typeface="Arial" panose="020B0604020202020204" pitchFamily="34" charset="0"/>
              <a:ea typeface="Arial" panose="020B0604020202020204" pitchFamily="34" charset="0"/>
            </a:endParaRPr>
          </a:p>
        </p:txBody>
      </p:sp>
      <p:pic>
        <p:nvPicPr>
          <p:cNvPr id="3" name="Resim 2">
            <a:extLst>
              <a:ext uri="{FF2B5EF4-FFF2-40B4-BE49-F238E27FC236}">
                <a16:creationId xmlns:a16="http://schemas.microsoft.com/office/drawing/2014/main" id="{8F7DD667-8CEC-154A-9175-14114B0A34CA}"/>
              </a:ext>
            </a:extLst>
          </p:cNvPr>
          <p:cNvPicPr>
            <a:picLocks noChangeAspect="1"/>
          </p:cNvPicPr>
          <p:nvPr/>
        </p:nvPicPr>
        <p:blipFill>
          <a:blip r:embed="rId2"/>
          <a:stretch>
            <a:fillRect/>
          </a:stretch>
        </p:blipFill>
        <p:spPr>
          <a:xfrm>
            <a:off x="0" y="1815895"/>
            <a:ext cx="5279922" cy="4229100"/>
          </a:xfrm>
          <a:prstGeom prst="rect">
            <a:avLst/>
          </a:prstGeom>
        </p:spPr>
      </p:pic>
    </p:spTree>
    <p:extLst>
      <p:ext uri="{BB962C8B-B14F-4D97-AF65-F5344CB8AC3E}">
        <p14:creationId xmlns:p14="http://schemas.microsoft.com/office/powerpoint/2010/main" val="2856343663"/>
      </p:ext>
    </p:extLst>
  </p:cSld>
  <p:clrMapOvr>
    <a:masterClrMapping/>
  </p:clrMapOvr>
</p:sld>
</file>

<file path=ppt/theme/theme1.xml><?xml version="1.0" encoding="utf-8"?>
<a:theme xmlns:a="http://schemas.openxmlformats.org/drawingml/2006/main" name="Yüzeyler">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Yüzeyler</Template>
  <TotalTime>15</TotalTime>
  <Words>1007</Words>
  <Application>Microsoft Macintosh PowerPoint</Application>
  <PresentationFormat>Geniş ekran</PresentationFormat>
  <Paragraphs>50</Paragraphs>
  <Slides>14</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14</vt:i4>
      </vt:variant>
    </vt:vector>
  </HeadingPairs>
  <TitlesOfParts>
    <vt:vector size="20" baseType="lpstr">
      <vt:lpstr>Arial</vt:lpstr>
      <vt:lpstr>Arial Hebrew</vt:lpstr>
      <vt:lpstr>Comic Sans MS</vt:lpstr>
      <vt:lpstr>Trebuchet MS</vt:lpstr>
      <vt:lpstr>Wingdings 3</vt:lpstr>
      <vt:lpstr>Yüzeyler</vt:lpstr>
      <vt:lpstr>BE DIGITAL TEAM 3  ROBOT STORY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DIGITAL TEAM 3  ROBOT STORY </dc:title>
  <dc:creator>kadriye güven</dc:creator>
  <cp:lastModifiedBy>kadriye güven</cp:lastModifiedBy>
  <cp:revision>2</cp:revision>
  <dcterms:created xsi:type="dcterms:W3CDTF">2018-07-20T09:45:47Z</dcterms:created>
  <dcterms:modified xsi:type="dcterms:W3CDTF">2018-07-20T10:01:14Z</dcterms:modified>
</cp:coreProperties>
</file>