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77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3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0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09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926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734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952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2794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370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4882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4801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13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30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401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136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282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493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588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064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045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4591C9-0C40-40DC-92F7-D7FA88C319B4}" type="datetimeFigureOut">
              <a:rPr lang="it-IT" smtClean="0"/>
              <a:pPr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5F807E-7746-4C8C-BB53-696C659286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03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Learning </a:t>
            </a:r>
            <a:r>
              <a:rPr lang="it-IT" dirty="0" err="1" smtClean="0"/>
              <a:t>environments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23 ottobre 2018</a:t>
            </a:r>
          </a:p>
          <a:p>
            <a:r>
              <a:rPr lang="it-IT" dirty="0" err="1" smtClean="0"/>
              <a:t>Secundary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 smtClean="0"/>
          </a:p>
          <a:p>
            <a:r>
              <a:rPr lang="it-IT" dirty="0" smtClean="0"/>
              <a:t>San Martino di Lupari</a:t>
            </a:r>
          </a:p>
          <a:p>
            <a:r>
              <a:rPr lang="it-IT" dirty="0" smtClean="0"/>
              <a:t>Enrica </a:t>
            </a:r>
            <a:r>
              <a:rPr lang="it-IT" dirty="0" err="1" smtClean="0"/>
              <a:t>Zanon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61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204" y="1008089"/>
            <a:ext cx="4140408" cy="484182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476406" y="122839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building </a:t>
            </a:r>
            <a:r>
              <a:rPr lang="en-US" sz="2800" dirty="0" smtClean="0"/>
              <a:t>of a competence </a:t>
            </a:r>
            <a:r>
              <a:rPr lang="en-US" sz="2800" dirty="0" smtClean="0"/>
              <a:t>regards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not </a:t>
            </a:r>
            <a:r>
              <a:rPr lang="en-US" sz="2800" dirty="0" smtClean="0"/>
              <a:t>only knowledge and skills, because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 smtClean="0"/>
              <a:t>competence is like an iceberg </a:t>
            </a:r>
            <a:r>
              <a:rPr lang="en-US" sz="2800" dirty="0" smtClean="0"/>
              <a:t>where knowledge </a:t>
            </a:r>
            <a:r>
              <a:rPr lang="en-US" sz="2800" dirty="0" smtClean="0"/>
              <a:t>and skills </a:t>
            </a:r>
            <a:r>
              <a:rPr lang="en-US" sz="2800" dirty="0" smtClean="0"/>
              <a:t>are visible</a:t>
            </a:r>
            <a:r>
              <a:rPr lang="en-US" sz="2800" dirty="0" smtClean="0"/>
              <a:t>, but </a:t>
            </a:r>
            <a:r>
              <a:rPr lang="en-US" sz="2800" dirty="0" smtClean="0"/>
              <a:t>many other things </a:t>
            </a:r>
            <a:r>
              <a:rPr lang="en-US" sz="2800" dirty="0" smtClean="0"/>
              <a:t>are hidden under </a:t>
            </a:r>
            <a:r>
              <a:rPr lang="en-US" sz="2800" dirty="0" smtClean="0"/>
              <a:t>the surface, such as motivation, processes and so on. </a:t>
            </a:r>
          </a:p>
          <a:p>
            <a:endParaRPr lang="en-US" sz="2800" dirty="0" smtClean="0"/>
          </a:p>
          <a:p>
            <a:pPr algn="just"/>
            <a:r>
              <a:rPr lang="en-US" sz="2800" b="1" i="1" dirty="0" smtClean="0">
                <a:solidFill>
                  <a:srgbClr val="FF0000"/>
                </a:solidFill>
              </a:rPr>
              <a:t>If we </a:t>
            </a:r>
            <a:r>
              <a:rPr lang="en-US" sz="2800" b="1" i="1" dirty="0" smtClean="0">
                <a:solidFill>
                  <a:srgbClr val="FF0000"/>
                </a:solidFill>
              </a:rPr>
              <a:t>manage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to teach by competences, we can make learning more significant for our student!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1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9371" y="920621"/>
            <a:ext cx="106729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Teaching by competences means to set a problem and use all possible strategies </a:t>
            </a:r>
            <a:r>
              <a:rPr lang="en-US" sz="3200" dirty="0" smtClean="0"/>
              <a:t>to reach</a:t>
            </a:r>
            <a:r>
              <a:rPr lang="en-US" sz="3200" dirty="0" smtClean="0"/>
              <a:t> </a:t>
            </a:r>
            <a:r>
              <a:rPr lang="en-US" sz="3200" dirty="0" smtClean="0"/>
              <a:t>a positive resolution.</a:t>
            </a:r>
          </a:p>
          <a:p>
            <a:endParaRPr lang="en-US" sz="3200" dirty="0" smtClean="0"/>
          </a:p>
          <a:p>
            <a:r>
              <a:rPr lang="en-US" sz="3200" dirty="0" smtClean="0"/>
              <a:t>C</a:t>
            </a:r>
            <a:r>
              <a:rPr lang="en-US" sz="3200" dirty="0" smtClean="0"/>
              <a:t>ompetences </a:t>
            </a:r>
            <a:r>
              <a:rPr lang="en-US" sz="3200" dirty="0" smtClean="0"/>
              <a:t>must be </a:t>
            </a:r>
            <a:r>
              <a:rPr lang="en-US" sz="3200" dirty="0" smtClean="0"/>
              <a:t>understood </a:t>
            </a:r>
            <a:r>
              <a:rPr lang="en-US" sz="3200" dirty="0" smtClean="0"/>
              <a:t>as stable personal </a:t>
            </a:r>
            <a:r>
              <a:rPr lang="en-US" sz="3200" dirty="0" smtClean="0"/>
              <a:t>attitudes used to decode </a:t>
            </a:r>
            <a:r>
              <a:rPr lang="en-US" sz="3200" dirty="0" smtClean="0"/>
              <a:t>the components of reality.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0" y="388417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5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74163" y="887929"/>
            <a:ext cx="94438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 the process of learning students play a central role while the designer/teacher takes on a marginal role, </a:t>
            </a:r>
            <a:r>
              <a:rPr lang="en-US" sz="3200" dirty="0" smtClean="0"/>
              <a:t>facilitating </a:t>
            </a:r>
            <a:r>
              <a:rPr lang="en-US" sz="3200" dirty="0" smtClean="0"/>
              <a:t>the completion of the process. The teacher </a:t>
            </a:r>
            <a:r>
              <a:rPr lang="en-US" sz="3200" dirty="0" smtClean="0"/>
              <a:t>has </a:t>
            </a:r>
            <a:r>
              <a:rPr lang="en-US" sz="3200" dirty="0" smtClean="0"/>
              <a:t> </a:t>
            </a:r>
            <a:r>
              <a:rPr lang="en-US" sz="3200" dirty="0" smtClean="0"/>
              <a:t>to produce a teaching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> based on the learner.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It is essential to introduce many practical activities, simulations that stimulate creativity</a:t>
            </a:r>
            <a:endParaRPr lang="en-US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8151" y="2869841"/>
            <a:ext cx="3217654" cy="13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1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4183" y="1239879"/>
            <a:ext cx="96536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learning environment </a:t>
            </a:r>
            <a:r>
              <a:rPr lang="en-US" sz="3200" dirty="0" smtClean="0"/>
              <a:t>takes on a </a:t>
            </a:r>
            <a:r>
              <a:rPr lang="en-US" sz="3200" b="1" dirty="0" smtClean="0">
                <a:solidFill>
                  <a:srgbClr val="FF0000"/>
                </a:solidFill>
              </a:rPr>
              <a:t>new meaning</a:t>
            </a:r>
            <a:r>
              <a:rPr lang="en-US" sz="3200" dirty="0" smtClean="0"/>
              <a:t>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/>
              <a:t>I</a:t>
            </a:r>
            <a:r>
              <a:rPr lang="en-US" sz="3200" dirty="0" smtClean="0"/>
              <a:t>t becomes a laboratory where </a:t>
            </a:r>
            <a:r>
              <a:rPr lang="en-US" sz="3200" dirty="0" smtClean="0"/>
              <a:t>students</a:t>
            </a:r>
            <a:r>
              <a:rPr lang="en-US" sz="3200" dirty="0" smtClean="0"/>
              <a:t> </a:t>
            </a:r>
            <a:r>
              <a:rPr lang="en-US" sz="3200" dirty="0" smtClean="0"/>
              <a:t>learn how to </a:t>
            </a:r>
            <a:r>
              <a:rPr lang="en-US" sz="3200" dirty="0" smtClean="0"/>
              <a:t>integrate and interact with others and to promote cognitive processes for </a:t>
            </a:r>
            <a:r>
              <a:rPr lang="en-US" sz="3200" dirty="0" smtClean="0"/>
              <a:t>problem </a:t>
            </a:r>
            <a:r>
              <a:rPr lang="en-US" sz="3200" dirty="0" smtClean="0"/>
              <a:t>solving by </a:t>
            </a:r>
            <a:r>
              <a:rPr lang="en-US" sz="3200" b="1" dirty="0" smtClean="0">
                <a:solidFill>
                  <a:srgbClr val="FF0000"/>
                </a:solidFill>
              </a:rPr>
              <a:t>creativity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discussion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exchange</a:t>
            </a:r>
            <a:r>
              <a:rPr lang="en-US" sz="3200" dirty="0" smtClean="0"/>
              <a:t> of points of view.</a:t>
            </a:r>
          </a:p>
          <a:p>
            <a:pPr algn="just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4379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84420" y="1165565"/>
            <a:ext cx="104781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For </a:t>
            </a:r>
            <a:r>
              <a:rPr lang="en-US" sz="3200" dirty="0" err="1" smtClean="0"/>
              <a:t>Vigotskij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Russian School), learning </a:t>
            </a:r>
            <a:r>
              <a:rPr lang="en-US" sz="3200" dirty="0" smtClean="0"/>
              <a:t>a</a:t>
            </a:r>
            <a:r>
              <a:rPr lang="en-US" sz="3200" dirty="0" smtClean="0"/>
              <a:t>chievements </a:t>
            </a:r>
            <a:r>
              <a:rPr lang="en-US" sz="3200" dirty="0" smtClean="0"/>
              <a:t> imply a </a:t>
            </a:r>
            <a:r>
              <a:rPr lang="en-US" sz="3200" dirty="0" smtClean="0"/>
              <a:t>continuous and collaborative interaction with teachers and more experienced classmates. </a:t>
            </a:r>
          </a:p>
          <a:p>
            <a:pPr algn="just"/>
            <a:r>
              <a:rPr lang="en-US" sz="3200" dirty="0" smtClean="0"/>
              <a:t>The class becomes a harmonic context </a:t>
            </a:r>
            <a:r>
              <a:rPr lang="en-US" sz="3200" dirty="0" smtClean="0"/>
              <a:t>based on mutual confidence </a:t>
            </a:r>
            <a:r>
              <a:rPr lang="en-US" sz="3200" dirty="0" smtClean="0"/>
              <a:t>and </a:t>
            </a:r>
            <a:r>
              <a:rPr lang="en-US" sz="3200" b="1" dirty="0" smtClean="0"/>
              <a:t>this happens when all the students are involved in an interesting </a:t>
            </a:r>
            <a:r>
              <a:rPr lang="en-US" sz="3200" b="1" dirty="0" smtClean="0"/>
              <a:t>activity</a:t>
            </a:r>
            <a:r>
              <a:rPr lang="en-US" sz="3200" b="1" dirty="0" smtClean="0"/>
              <a:t> </a:t>
            </a:r>
            <a:r>
              <a:rPr lang="en-US" sz="3200" b="1" dirty="0" smtClean="0"/>
              <a:t>that </a:t>
            </a:r>
            <a:r>
              <a:rPr lang="en-US" sz="3200" b="1" dirty="0" smtClean="0"/>
              <a:t>results in outcomes</a:t>
            </a:r>
            <a:r>
              <a:rPr lang="en-US" sz="3200" b="1" dirty="0" smtClean="0"/>
              <a:t> </a:t>
            </a:r>
            <a:r>
              <a:rPr lang="en-US" sz="3200" b="1" dirty="0" smtClean="0"/>
              <a:t>of and for the class</a:t>
            </a:r>
            <a:r>
              <a:rPr lang="en-US" sz="3200" dirty="0" smtClean="0"/>
              <a:t>. 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0626" y="4463780"/>
            <a:ext cx="6254151" cy="143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0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4261" y="1366897"/>
            <a:ext cx="99084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In </a:t>
            </a:r>
            <a:r>
              <a:rPr lang="en-US" sz="3200" dirty="0" smtClean="0"/>
              <a:t>the learning </a:t>
            </a:r>
            <a:r>
              <a:rPr lang="en-US" sz="3200" dirty="0" smtClean="0"/>
              <a:t>environment students live and mature experiences that can progressively develop their skills.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In our school we try to plan our teaching by competences, with problem solving and special learning </a:t>
            </a:r>
            <a:r>
              <a:rPr lang="en-US" sz="3200" dirty="0" smtClean="0"/>
              <a:t>environments</a:t>
            </a:r>
            <a:r>
              <a:rPr lang="en-US" sz="3200" dirty="0" smtClean="0"/>
              <a:t>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</a:rPr>
              <a:t>eachers rise </a:t>
            </a:r>
            <a:r>
              <a:rPr lang="en-US" sz="3200" b="1" dirty="0" smtClean="0">
                <a:solidFill>
                  <a:srgbClr val="FF0000"/>
                </a:solidFill>
              </a:rPr>
              <a:t>to the challenge and </a:t>
            </a:r>
            <a:r>
              <a:rPr lang="en-US" sz="3200" b="1" dirty="0" smtClean="0">
                <a:solidFill>
                  <a:srgbClr val="FF0000"/>
                </a:solidFill>
              </a:rPr>
              <a:t>students </a:t>
            </a:r>
            <a:r>
              <a:rPr lang="en-US" sz="3200" b="1" dirty="0" smtClean="0">
                <a:solidFill>
                  <a:srgbClr val="FF0000"/>
                </a:solidFill>
              </a:rPr>
              <a:t>have to find a </a:t>
            </a:r>
            <a:r>
              <a:rPr lang="en-US" sz="3200" b="1" dirty="0" smtClean="0">
                <a:solidFill>
                  <a:srgbClr val="FF0000"/>
                </a:solidFill>
              </a:rPr>
              <a:t>solution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1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91890" y="1205672"/>
            <a:ext cx="9490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Explain global warming for thematic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exhibition</a:t>
            </a:r>
            <a:endParaRPr lang="it-IT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321" y="2758190"/>
            <a:ext cx="4596984" cy="34477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5855" y="1933730"/>
            <a:ext cx="4846820" cy="36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7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252" y="3500202"/>
            <a:ext cx="3048000" cy="273570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33731"/>
            <a:ext cx="3048000" cy="26382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177" y="864433"/>
            <a:ext cx="3048000" cy="2286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8764" y="747478"/>
            <a:ext cx="3228975" cy="27527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379502" y="3957403"/>
            <a:ext cx="2780675" cy="16788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i="1" dirty="0" smtClean="0"/>
              <a:t>Building </a:t>
            </a:r>
            <a:r>
              <a:rPr lang="it-IT" sz="3200" i="1" dirty="0" err="1" smtClean="0"/>
              <a:t>natural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environments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xmlns="" val="18740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3291" y="2667858"/>
            <a:ext cx="1415718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4123" y="662884"/>
            <a:ext cx="490775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of competences by 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38859" y="4339254"/>
            <a:ext cx="8662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Learning to learn</a:t>
            </a:r>
            <a:r>
              <a:rPr lang="en-US" sz="2400" i="1" dirty="0" smtClean="0"/>
              <a:t> engages learners to build on prior learning and life experiences in order to use and apply knowledge and skills in a variety of contexts: at home, at work, in education and training. Motivation and confidence are crucial to </a:t>
            </a:r>
            <a:r>
              <a:rPr lang="en-US" sz="2400" i="1" dirty="0" smtClean="0"/>
              <a:t>an </a:t>
            </a:r>
            <a:r>
              <a:rPr lang="en-US" sz="2400" i="1" dirty="0" smtClean="0"/>
              <a:t>individual's competence.</a:t>
            </a:r>
            <a:endParaRPr lang="it-IT" sz="2400" i="1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3967790"/>
              </p:ext>
            </p:extLst>
          </p:nvPr>
        </p:nvGraphicFramePr>
        <p:xfrm>
          <a:off x="819489" y="1241762"/>
          <a:ext cx="10479998" cy="1304798"/>
        </p:xfrm>
        <a:graphic>
          <a:graphicData uri="http://schemas.openxmlformats.org/drawingml/2006/table">
            <a:tbl>
              <a:tblPr firstRow="1" firstCol="1" bandRow="1"/>
              <a:tblGrid>
                <a:gridCol w="2155214"/>
                <a:gridCol w="2081196"/>
                <a:gridCol w="2081196"/>
                <a:gridCol w="2081196"/>
                <a:gridCol w="208119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intermediate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to learn</a:t>
                      </a:r>
                      <a:endParaRPr lang="it-IT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(description)</a:t>
                      </a:r>
                      <a:endParaRPr lang="it-IT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(description)</a:t>
                      </a:r>
                      <a:endParaRPr lang="it-IT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(description)</a:t>
                      </a:r>
                      <a:endParaRPr lang="it-IT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(description)</a:t>
                      </a:r>
                      <a:endParaRPr lang="it-IT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Sense</a:t>
                      </a:r>
                      <a:r>
                        <a:rPr lang="it-IT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it-IT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initiative</a:t>
                      </a:r>
                      <a:r>
                        <a:rPr lang="it-IT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entrepreneurship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(description)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(description)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(description)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(description)</a:t>
                      </a:r>
                      <a:endParaRPr lang="it-IT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3047999" y="2578057"/>
            <a:ext cx="8251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Sense of initiative and entrepreneurship refers to an individual's ability to turn ideas into action. </a:t>
            </a:r>
            <a:r>
              <a:rPr lang="en-US" sz="2400" i="1" dirty="0" smtClean="0"/>
              <a:t>It involves creativity, innovation and risk-taking, as well as the ability to plan and manage projects in order to achieve objectives. 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xmlns="" val="19448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Speaking</a:t>
            </a:r>
            <a:r>
              <a:rPr lang="it-IT" dirty="0" smtClean="0"/>
              <a:t> corner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place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can </a:t>
            </a:r>
            <a:r>
              <a:rPr lang="it-IT" dirty="0" err="1" smtClean="0"/>
              <a:t>freely</a:t>
            </a:r>
            <a:r>
              <a:rPr lang="it-IT" dirty="0" smtClean="0"/>
              <a:t> talk, </a:t>
            </a:r>
            <a:r>
              <a:rPr lang="it-IT" dirty="0" err="1" smtClean="0"/>
              <a:t>have</a:t>
            </a:r>
            <a:r>
              <a:rPr lang="it-IT" dirty="0" smtClean="0"/>
              <a:t> tea or </a:t>
            </a:r>
            <a:r>
              <a:rPr lang="it-IT" dirty="0" err="1" smtClean="0"/>
              <a:t>read</a:t>
            </a:r>
            <a:r>
              <a:rPr lang="it-IT" dirty="0" smtClean="0"/>
              <a:t> English </a:t>
            </a:r>
            <a:r>
              <a:rPr lang="it-IT" dirty="0" err="1" smtClean="0"/>
              <a:t>magazines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i="1" dirty="0" err="1" smtClean="0"/>
              <a:t>Educhange</a:t>
            </a:r>
            <a:r>
              <a:rPr lang="it-IT" i="1" dirty="0" smtClean="0"/>
              <a:t> </a:t>
            </a:r>
            <a:r>
              <a:rPr lang="it-IT" i="1" dirty="0" err="1"/>
              <a:t>v</a:t>
            </a:r>
            <a:r>
              <a:rPr lang="it-IT" i="1" dirty="0" err="1" smtClean="0"/>
              <a:t>olunteers</a:t>
            </a:r>
            <a:r>
              <a:rPr lang="it-IT" i="1" dirty="0" smtClean="0"/>
              <a:t> </a:t>
            </a:r>
            <a:r>
              <a:rPr lang="it-IT" dirty="0" err="1" smtClean="0"/>
              <a:t>arrive</a:t>
            </a:r>
            <a:r>
              <a:rPr lang="it-IT" dirty="0" smtClean="0"/>
              <a:t> in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smtClean="0"/>
              <a:t>sit </a:t>
            </a:r>
            <a:r>
              <a:rPr lang="it-IT" dirty="0" err="1" smtClean="0"/>
              <a:t>here</a:t>
            </a:r>
            <a:r>
              <a:rPr lang="it-IT" dirty="0" smtClean="0"/>
              <a:t> with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speaking</a:t>
            </a:r>
            <a:r>
              <a:rPr lang="it-IT" dirty="0" smtClean="0"/>
              <a:t> English </a:t>
            </a:r>
            <a:r>
              <a:rPr lang="it-IT" dirty="0" smtClean="0"/>
              <a:t>and</a:t>
            </a:r>
            <a:r>
              <a:rPr lang="it-IT" dirty="0" smtClean="0"/>
              <a:t> </a:t>
            </a:r>
            <a:r>
              <a:rPr lang="it-IT" dirty="0" err="1" smtClean="0"/>
              <a:t>having</a:t>
            </a:r>
            <a:r>
              <a:rPr lang="it-IT" dirty="0" smtClean="0"/>
              <a:t> a tea: </a:t>
            </a:r>
            <a:r>
              <a:rPr lang="it-IT" dirty="0" err="1" smtClean="0"/>
              <a:t>they</a:t>
            </a:r>
            <a:r>
              <a:rPr lang="it-IT" dirty="0" smtClean="0"/>
              <a:t> can </a:t>
            </a:r>
            <a:r>
              <a:rPr lang="en-US" dirty="0" smtClean="0"/>
              <a:t>learn about</a:t>
            </a:r>
            <a:r>
              <a:rPr lang="en-US" dirty="0" smtClean="0"/>
              <a:t> foreign </a:t>
            </a:r>
            <a:r>
              <a:rPr lang="en-US" dirty="0"/>
              <a:t>cultures and languages of </a:t>
            </a:r>
            <a:r>
              <a:rPr lang="en-US" dirty="0" smtClean="0"/>
              <a:t>hosted students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of the main task </a:t>
            </a:r>
            <a:r>
              <a:rPr lang="en-US" dirty="0" smtClean="0"/>
              <a:t>of </a:t>
            </a:r>
            <a:r>
              <a:rPr lang="en-US" dirty="0" err="1" smtClean="0"/>
              <a:t>Educhange</a:t>
            </a:r>
            <a:r>
              <a:rPr lang="en-US" dirty="0" smtClean="0"/>
              <a:t> students is </a:t>
            </a:r>
            <a:r>
              <a:rPr lang="en-US" dirty="0"/>
              <a:t>to </a:t>
            </a:r>
            <a:r>
              <a:rPr lang="en-US" dirty="0" smtClean="0"/>
              <a:t>showcase </a:t>
            </a:r>
            <a:r>
              <a:rPr lang="en-US" dirty="0"/>
              <a:t>his/her country's tradition/culture, </a:t>
            </a:r>
            <a:r>
              <a:rPr lang="en-US" dirty="0" smtClean="0"/>
              <a:t>national </a:t>
            </a:r>
            <a:r>
              <a:rPr lang="en-US" dirty="0"/>
              <a:t>traditions, food, geography, nature, games </a:t>
            </a:r>
            <a:r>
              <a:rPr lang="en-US" dirty="0" smtClean="0"/>
              <a:t>history, etc</a:t>
            </a:r>
            <a:r>
              <a:rPr lang="en-US" dirty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085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Competences</a:t>
            </a:r>
            <a:r>
              <a:rPr lang="it-IT" b="1" dirty="0" smtClean="0"/>
              <a:t>: the </a:t>
            </a:r>
            <a:r>
              <a:rPr lang="it-IT" b="1" dirty="0" err="1" smtClean="0"/>
              <a:t>European</a:t>
            </a:r>
            <a:r>
              <a:rPr lang="it-IT" b="1" dirty="0" smtClean="0"/>
              <a:t> </a:t>
            </a:r>
            <a:r>
              <a:rPr lang="it-IT" b="1" dirty="0" err="1" smtClean="0"/>
              <a:t>context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158584"/>
            <a:ext cx="9601195" cy="3717284"/>
          </a:xfrm>
        </p:spPr>
        <p:txBody>
          <a:bodyPr>
            <a:normAutofit/>
          </a:bodyPr>
          <a:lstStyle/>
          <a:p>
            <a:endParaRPr lang="it-IT" sz="3200" dirty="0" smtClean="0"/>
          </a:p>
          <a:p>
            <a:r>
              <a:rPr lang="it-IT" sz="3200" dirty="0" smtClean="0"/>
              <a:t>2000 </a:t>
            </a:r>
            <a:r>
              <a:rPr lang="it-IT" sz="3200" dirty="0" err="1" smtClean="0"/>
              <a:t>Lisbon</a:t>
            </a:r>
            <a:r>
              <a:rPr lang="it-IT" sz="3200" dirty="0" smtClean="0"/>
              <a:t> </a:t>
            </a:r>
            <a:r>
              <a:rPr lang="it-IT" sz="3200" dirty="0" err="1" smtClean="0"/>
              <a:t>strategy</a:t>
            </a:r>
            <a:endParaRPr lang="it-IT" sz="3200" dirty="0" smtClean="0"/>
          </a:p>
          <a:p>
            <a:r>
              <a:rPr lang="it-IT" sz="3200" dirty="0" smtClean="0"/>
              <a:t>2002 </a:t>
            </a:r>
            <a:r>
              <a:rPr lang="it-IT" sz="3200" dirty="0" err="1" smtClean="0"/>
              <a:t>CoE</a:t>
            </a:r>
            <a:r>
              <a:rPr lang="it-IT" sz="3200" dirty="0" smtClean="0"/>
              <a:t> Barcellona «by 2010…»</a:t>
            </a:r>
          </a:p>
          <a:p>
            <a:r>
              <a:rPr lang="it-IT" sz="3200" dirty="0" smtClean="0"/>
              <a:t>2006 8 </a:t>
            </a:r>
            <a:r>
              <a:rPr lang="it-IT" sz="3200" dirty="0"/>
              <a:t>B</a:t>
            </a:r>
            <a:r>
              <a:rPr lang="it-IT" sz="3200" dirty="0" smtClean="0"/>
              <a:t>asic </a:t>
            </a:r>
            <a:r>
              <a:rPr lang="it-IT" sz="3200" dirty="0" err="1" smtClean="0"/>
              <a:t>competences</a:t>
            </a:r>
            <a:r>
              <a:rPr lang="it-IT" sz="3200" dirty="0" smtClean="0"/>
              <a:t> </a:t>
            </a:r>
            <a:r>
              <a:rPr lang="it-IT" sz="3200" dirty="0" err="1" smtClean="0"/>
              <a:t>defined</a:t>
            </a:r>
            <a:r>
              <a:rPr lang="it-IT" sz="3200" dirty="0" smtClean="0"/>
              <a:t> by </a:t>
            </a:r>
            <a:r>
              <a:rPr lang="it-IT" sz="3200" dirty="0" err="1" smtClean="0"/>
              <a:t>CoE</a:t>
            </a:r>
            <a:endParaRPr lang="it-IT" sz="3200" dirty="0" smtClean="0"/>
          </a:p>
          <a:p>
            <a:r>
              <a:rPr lang="it-IT" sz="3200" dirty="0" smtClean="0"/>
              <a:t>2018 New </a:t>
            </a:r>
            <a:r>
              <a:rPr lang="it-IT" sz="3200" dirty="0" err="1" smtClean="0"/>
              <a:t>definition</a:t>
            </a:r>
            <a:r>
              <a:rPr lang="it-IT" sz="3200" dirty="0" smtClean="0"/>
              <a:t> of </a:t>
            </a:r>
            <a:r>
              <a:rPr lang="it-IT" sz="3200" dirty="0" err="1" smtClean="0"/>
              <a:t>basic</a:t>
            </a:r>
            <a:r>
              <a:rPr lang="it-IT" sz="3200" dirty="0" smtClean="0"/>
              <a:t> </a:t>
            </a:r>
            <a:r>
              <a:rPr lang="it-IT" sz="3200" dirty="0" err="1" smtClean="0"/>
              <a:t>competences</a:t>
            </a:r>
            <a:r>
              <a:rPr lang="it-IT" sz="3200" dirty="0" smtClean="0"/>
              <a:t> by </a:t>
            </a:r>
            <a:r>
              <a:rPr lang="it-IT" sz="3200" dirty="0" err="1" smtClean="0"/>
              <a:t>CoE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29252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4406" y="3392488"/>
            <a:ext cx="10608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ROLE </a:t>
            </a:r>
            <a:r>
              <a:rPr lang="it-IT" sz="2400" b="1" dirty="0" smtClean="0"/>
              <a:t>PLAYING FOR STUDENTS</a:t>
            </a:r>
            <a:endParaRPr lang="it-IT" sz="2400" b="1" dirty="0"/>
          </a:p>
          <a:p>
            <a:pPr algn="ctr"/>
            <a:r>
              <a:rPr lang="it-IT" sz="2400" dirty="0" err="1" smtClean="0"/>
              <a:t>Simulating</a:t>
            </a:r>
            <a:r>
              <a:rPr lang="it-IT" sz="2400" dirty="0" smtClean="0"/>
              <a:t> </a:t>
            </a:r>
            <a:r>
              <a:rPr lang="it-IT" sz="2400" dirty="0" err="1" smtClean="0"/>
              <a:t>roles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teachers</a:t>
            </a:r>
            <a:r>
              <a:rPr lang="it-IT" sz="2400" dirty="0" smtClean="0"/>
              <a:t> </a:t>
            </a:r>
            <a:r>
              <a:rPr lang="it-IT" sz="2400" dirty="0" err="1" smtClean="0"/>
              <a:t>gives</a:t>
            </a:r>
            <a:r>
              <a:rPr lang="it-IT" sz="2400" dirty="0" smtClean="0"/>
              <a:t> </a:t>
            </a:r>
            <a:r>
              <a:rPr lang="it-IT" sz="2400" dirty="0" err="1" smtClean="0"/>
              <a:t>them</a:t>
            </a:r>
            <a:r>
              <a:rPr lang="it-IT" sz="2400" dirty="0" smtClean="0"/>
              <a:t> </a:t>
            </a:r>
          </a:p>
          <a:p>
            <a:pPr algn="ctr"/>
            <a:r>
              <a:rPr lang="it-IT" sz="2400" dirty="0" err="1" smtClean="0"/>
              <a:t>Behaving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in </a:t>
            </a:r>
            <a:r>
              <a:rPr lang="it-IT" sz="2400" dirty="0" err="1" smtClean="0"/>
              <a:t>real</a:t>
            </a:r>
            <a:r>
              <a:rPr lang="it-IT" sz="2400" dirty="0" smtClean="0"/>
              <a:t> </a:t>
            </a:r>
            <a:r>
              <a:rPr lang="it-IT" sz="2400" dirty="0" smtClean="0"/>
              <a:t>life</a:t>
            </a:r>
          </a:p>
          <a:p>
            <a:pPr algn="ctr"/>
            <a:r>
              <a:rPr lang="it-IT" sz="2400" dirty="0" err="1" smtClean="0"/>
              <a:t>Taking</a:t>
            </a:r>
            <a:r>
              <a:rPr lang="it-IT" sz="2400" dirty="0" smtClean="0"/>
              <a:t> on </a:t>
            </a:r>
            <a:r>
              <a:rPr lang="it-IT" sz="2400" dirty="0" smtClean="0"/>
              <a:t>a </a:t>
            </a:r>
            <a:r>
              <a:rPr lang="it-IT" sz="2400" dirty="0" err="1" smtClean="0"/>
              <a:t>role</a:t>
            </a:r>
            <a:endParaRPr lang="it-IT" sz="2400" dirty="0" smtClean="0"/>
          </a:p>
          <a:p>
            <a:pPr algn="ctr"/>
            <a:r>
              <a:rPr lang="it-IT" sz="2400" dirty="0" err="1" smtClean="0"/>
              <a:t>Fully</a:t>
            </a:r>
            <a:r>
              <a:rPr lang="it-IT" sz="2400" dirty="0" smtClean="0"/>
              <a:t> </a:t>
            </a:r>
            <a:r>
              <a:rPr lang="it-IT" sz="2400" dirty="0" err="1" smtClean="0"/>
              <a:t>understanding</a:t>
            </a:r>
            <a:r>
              <a:rPr lang="it-IT" sz="2400" dirty="0" smtClean="0"/>
              <a:t> </a:t>
            </a:r>
            <a:r>
              <a:rPr lang="it-IT" sz="2400" dirty="0" err="1" smtClean="0"/>
              <a:t>what</a:t>
            </a:r>
            <a:r>
              <a:rPr lang="it-IT" sz="2400" dirty="0" smtClean="0"/>
              <a:t> a </a:t>
            </a:r>
            <a:r>
              <a:rPr lang="it-IT" sz="2400" dirty="0" err="1" smtClean="0"/>
              <a:t>specific</a:t>
            </a:r>
            <a:r>
              <a:rPr lang="it-IT" sz="2400" dirty="0" smtClean="0"/>
              <a:t> </a:t>
            </a:r>
            <a:r>
              <a:rPr lang="it-IT" sz="2400" dirty="0" err="1" smtClean="0"/>
              <a:t>role</a:t>
            </a:r>
            <a:r>
              <a:rPr lang="it-IT" sz="2400" dirty="0" smtClean="0"/>
              <a:t> </a:t>
            </a:r>
            <a:r>
              <a:rPr lang="it-IT" sz="2400" dirty="0" err="1" smtClean="0"/>
              <a:t>requires</a:t>
            </a:r>
            <a:endParaRPr lang="it-IT" sz="24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9766" y="667523"/>
            <a:ext cx="4659443" cy="24520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577" y="4407108"/>
            <a:ext cx="2445894" cy="18344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2558" y="4715008"/>
            <a:ext cx="2039804" cy="15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3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58977" y="3105835"/>
            <a:ext cx="9323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/>
              <a:t>“Insanity is doing the same thing over and over again and expecting different results</a:t>
            </a:r>
            <a:r>
              <a:rPr lang="en-US" sz="3600" b="1" i="1" dirty="0" smtClean="0"/>
              <a:t>.”</a:t>
            </a:r>
          </a:p>
          <a:p>
            <a:pPr algn="r"/>
            <a:r>
              <a:rPr lang="en-US" sz="3600" b="1" i="1" dirty="0" smtClean="0"/>
              <a:t>(Einstein)</a:t>
            </a:r>
            <a:endParaRPr lang="it-IT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4700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006" y="670018"/>
            <a:ext cx="9099029" cy="55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69" y="629587"/>
            <a:ext cx="10628025" cy="5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2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79290" y="965829"/>
            <a:ext cx="10088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In Italy compulsory education </a:t>
            </a:r>
            <a:r>
              <a:rPr lang="en-US" sz="4000" dirty="0" smtClean="0"/>
              <a:t>lasts </a:t>
            </a:r>
            <a:r>
              <a:rPr lang="en-US" sz="4000" dirty="0" smtClean="0"/>
              <a:t>ten years:</a:t>
            </a:r>
            <a:endParaRPr lang="it-IT" sz="4000" dirty="0"/>
          </a:p>
        </p:txBody>
      </p:sp>
      <p:sp>
        <p:nvSpPr>
          <p:cNvPr id="8" name="Rettangolo 7"/>
          <p:cNvSpPr/>
          <p:nvPr/>
        </p:nvSpPr>
        <p:spPr>
          <a:xfrm>
            <a:off x="1279161" y="2382719"/>
            <a:ext cx="7235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6-10   Primary School</a:t>
            </a:r>
          </a:p>
          <a:p>
            <a:r>
              <a:rPr lang="en-US" sz="4000" dirty="0" smtClean="0"/>
              <a:t>11-14 Secondary School (1^ level)*</a:t>
            </a:r>
          </a:p>
          <a:p>
            <a:r>
              <a:rPr lang="en-US" sz="4000" dirty="0" smtClean="0"/>
              <a:t>15-16 Secondary School (2^ level)</a:t>
            </a:r>
            <a:endParaRPr lang="en-US" sz="4000" dirty="0"/>
          </a:p>
        </p:txBody>
      </p:sp>
      <p:sp>
        <p:nvSpPr>
          <p:cNvPr id="9" name="Parentesi graffa chiusa 8"/>
          <p:cNvSpPr/>
          <p:nvPr/>
        </p:nvSpPr>
        <p:spPr>
          <a:xfrm>
            <a:off x="8514413" y="2382719"/>
            <a:ext cx="254000" cy="22192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9346923" y="2233534"/>
            <a:ext cx="1820748" cy="2368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Compulsory</a:t>
            </a:r>
            <a:r>
              <a:rPr lang="it-IT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lang="it-IT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it-IT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endParaRPr lang="it-IT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577679" y="5030715"/>
            <a:ext cx="403629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*State Exam at the end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2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54243" y="1166842"/>
            <a:ext cx="96386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Several passages of the </a:t>
            </a:r>
            <a:r>
              <a:rPr lang="en-US" sz="3200" b="1" dirty="0" smtClean="0"/>
              <a:t>Italian educational system law </a:t>
            </a:r>
            <a:r>
              <a:rPr lang="en-US" sz="3200" dirty="0" smtClean="0"/>
              <a:t>represent essential indications </a:t>
            </a:r>
            <a:r>
              <a:rPr lang="en-US" sz="3200" dirty="0" smtClean="0"/>
              <a:t>for methodology </a:t>
            </a:r>
            <a:r>
              <a:rPr lang="en-US" sz="3200" dirty="0" smtClean="0"/>
              <a:t>and didactic actions as well as for </a:t>
            </a:r>
            <a:r>
              <a:rPr lang="en-US" sz="3200" dirty="0" smtClean="0"/>
              <a:t> evaluation </a:t>
            </a:r>
            <a:r>
              <a:rPr lang="en-US" sz="3200" dirty="0" smtClean="0"/>
              <a:t>researches:</a:t>
            </a:r>
          </a:p>
          <a:p>
            <a:pPr algn="just"/>
            <a:r>
              <a:rPr lang="en-US" sz="3200" b="1" dirty="0" smtClean="0"/>
              <a:t>National Indicators for the curriculum </a:t>
            </a:r>
          </a:p>
          <a:p>
            <a:pPr algn="just"/>
            <a:r>
              <a:rPr lang="en-US" sz="3200" dirty="0" smtClean="0"/>
              <a:t>(</a:t>
            </a:r>
            <a:r>
              <a:rPr lang="en-US" sz="3200" dirty="0" err="1" smtClean="0"/>
              <a:t>Indicazioni</a:t>
            </a:r>
            <a:r>
              <a:rPr lang="en-US" sz="3200" dirty="0" smtClean="0"/>
              <a:t> </a:t>
            </a:r>
            <a:r>
              <a:rPr lang="en-US" sz="3200" dirty="0" err="1" smtClean="0"/>
              <a:t>nazionali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r>
              <a:rPr lang="en-US" sz="3200" dirty="0" smtClean="0"/>
              <a:t>	</a:t>
            </a:r>
            <a:r>
              <a:rPr lang="en-US" sz="3200" dirty="0" err="1" smtClean="0"/>
              <a:t>Dlgs</a:t>
            </a:r>
            <a:r>
              <a:rPr lang="en-US" sz="3200" dirty="0" smtClean="0"/>
              <a:t> 59/2004; </a:t>
            </a:r>
          </a:p>
          <a:p>
            <a:r>
              <a:rPr lang="en-US" sz="3200" dirty="0" smtClean="0"/>
              <a:t>	D.M. 139 2007 </a:t>
            </a:r>
          </a:p>
          <a:p>
            <a:r>
              <a:rPr lang="en-US" sz="3200" dirty="0" smtClean="0"/>
              <a:t>	D.M. 594 2012</a:t>
            </a:r>
          </a:p>
          <a:p>
            <a:r>
              <a:rPr lang="en-US" sz="3200" dirty="0" smtClean="0"/>
              <a:t>	D.M. 742/2017 (certification model)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380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36819" y="738506"/>
            <a:ext cx="101183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At the centre of didactic, formative and pedagogical actions there is a </a:t>
            </a:r>
            <a:r>
              <a:rPr lang="en-US" sz="3200" b="1" dirty="0" smtClean="0"/>
              <a:t>new definition of Competence</a:t>
            </a:r>
            <a:r>
              <a:rPr lang="en-US" sz="3200" dirty="0" smtClean="0"/>
              <a:t>: the European Parliament’s Recommendation of 18th December 2006 (revised by a new Recommendation on 22nd May 2018), with its </a:t>
            </a:r>
            <a:r>
              <a:rPr lang="en-US" sz="3200" b="1" dirty="0" smtClean="0"/>
              <a:t>eight key competences </a:t>
            </a:r>
            <a:r>
              <a:rPr lang="en-US" sz="3200" dirty="0" smtClean="0"/>
              <a:t>regarding </a:t>
            </a:r>
            <a:r>
              <a:rPr lang="en-US" sz="3200" dirty="0" smtClean="0"/>
              <a:t>lifelong</a:t>
            </a:r>
            <a:r>
              <a:rPr lang="en-US" sz="3200" dirty="0" smtClean="0"/>
              <a:t> </a:t>
            </a:r>
            <a:r>
              <a:rPr lang="en-US" sz="3200" dirty="0" smtClean="0"/>
              <a:t>learning, has </a:t>
            </a:r>
            <a:r>
              <a:rPr lang="en-US" sz="3200" dirty="0" smtClean="0"/>
              <a:t>redefined </a:t>
            </a:r>
            <a:r>
              <a:rPr lang="en-US" sz="3200" dirty="0" smtClean="0"/>
              <a:t>structures and </a:t>
            </a:r>
            <a:r>
              <a:rPr lang="en-US" sz="3200" dirty="0" smtClean="0"/>
              <a:t>indicators for </a:t>
            </a:r>
            <a:endParaRPr lang="en-US" sz="3200" dirty="0" smtClean="0"/>
          </a:p>
          <a:p>
            <a:pPr marL="457200" indent="-457200" algn="just">
              <a:buFontTx/>
              <a:buChar char="-"/>
            </a:pPr>
            <a:r>
              <a:rPr lang="en-US" sz="3200" b="1" dirty="0" smtClean="0"/>
              <a:t>educational </a:t>
            </a:r>
            <a:r>
              <a:rPr lang="en-US" sz="3200" b="1" dirty="0" smtClean="0"/>
              <a:t>planning</a:t>
            </a:r>
            <a:r>
              <a:rPr lang="en-US" sz="3200" dirty="0" smtClean="0"/>
              <a:t>, 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smtClean="0"/>
              <a:t>methodological </a:t>
            </a:r>
            <a:r>
              <a:rPr lang="en-US" sz="3200" b="1" dirty="0" smtClean="0"/>
              <a:t>and evaluative research 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smtClean="0"/>
              <a:t>didactic  </a:t>
            </a:r>
            <a:r>
              <a:rPr lang="en-US" sz="3200" b="1" dirty="0" smtClean="0"/>
              <a:t>mediation of competences and their certification.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586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0169" y="1786700"/>
            <a:ext cx="96986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COMPETENCE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Not only theory</a:t>
            </a:r>
          </a:p>
          <a:p>
            <a:pPr algn="ctr"/>
            <a:r>
              <a:rPr lang="en-US" sz="3200" dirty="0" smtClean="0"/>
              <a:t>Not only know how</a:t>
            </a:r>
          </a:p>
          <a:p>
            <a:pPr algn="ctr"/>
            <a:r>
              <a:rPr lang="en-US" sz="3200" dirty="0" smtClean="0"/>
              <a:t>Applying </a:t>
            </a:r>
            <a:r>
              <a:rPr lang="en-US" sz="3200" dirty="0"/>
              <a:t>knowledge and skills to solve a real problem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40202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04144" y="1378377"/>
            <a:ext cx="9683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We have to change our teaching </a:t>
            </a:r>
            <a:r>
              <a:rPr lang="en-US" sz="3200" dirty="0" smtClean="0"/>
              <a:t>aiming at a</a:t>
            </a:r>
            <a:r>
              <a:rPr lang="en-US" sz="3200" dirty="0" smtClean="0"/>
              <a:t> </a:t>
            </a:r>
            <a:r>
              <a:rPr lang="en-US" sz="3200" dirty="0" smtClean="0"/>
              <a:t>Certification of Competences </a:t>
            </a:r>
            <a:r>
              <a:rPr lang="en-US" sz="3200" dirty="0" smtClean="0"/>
              <a:t>and </a:t>
            </a:r>
            <a:r>
              <a:rPr lang="en-US" sz="3200" dirty="0" smtClean="0"/>
              <a:t>constructive evaluation. 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We cannot teach if our students are </a:t>
            </a:r>
            <a:r>
              <a:rPr lang="en-US" sz="3200" b="1" dirty="0" smtClean="0"/>
              <a:t>demotivated.</a:t>
            </a:r>
            <a:endParaRPr lang="it-IT" sz="3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2688" y="406631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6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778</Words>
  <Application>Microsoft Office PowerPoint</Application>
  <PresentationFormat>Personalizzato</PresentationFormat>
  <Paragraphs>95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Organico</vt:lpstr>
      <vt:lpstr>Learning environments</vt:lpstr>
      <vt:lpstr>Competences: the European context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Speaking corner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envinroments</dc:title>
  <dc:creator>enrica zanon</dc:creator>
  <cp:lastModifiedBy>giovanna</cp:lastModifiedBy>
  <cp:revision>24</cp:revision>
  <dcterms:created xsi:type="dcterms:W3CDTF">2018-10-22T20:39:42Z</dcterms:created>
  <dcterms:modified xsi:type="dcterms:W3CDTF">2019-02-10T11:34:09Z</dcterms:modified>
</cp:coreProperties>
</file>