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9"/>
  </p:notesMasterIdLst>
  <p:sldIdLst>
    <p:sldId id="256" r:id="rId2"/>
    <p:sldId id="257" r:id="rId3"/>
    <p:sldId id="258" r:id="rId4"/>
    <p:sldId id="259" r:id="rId5"/>
    <p:sldId id="261" r:id="rId6"/>
    <p:sldId id="262" r:id="rId7"/>
    <p:sldId id="263"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99FF"/>
    <a:srgbClr val="FA2AB5"/>
    <a:srgbClr val="E21EBD"/>
    <a:srgbClr val="FBE229"/>
    <a:srgbClr val="CC3399"/>
    <a:srgbClr val="492FA9"/>
    <a:srgbClr val="004C48"/>
    <a:srgbClr val="9D7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150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15A213-00E8-4986-BFDB-B8705C890459}" type="datetimeFigureOut">
              <a:rPr lang="it-IT" smtClean="0"/>
              <a:pPr/>
              <a:t>21/10/2018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78393-F09B-4986-AFED-566C719AC9DB}"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a:lstStyle/>
          <a:p>
            <a:fld id="{B007B441-5312-499D-93C3-6E37886527FA}" type="slidenum">
              <a:rPr lang="it-IT" smtClean="0"/>
              <a:pPr/>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transition spd="slow" advClick="0" advTm="0">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advClick="0" advTm="0">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advClick="0" advTm="0">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advClick="0" advTm="0">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transition spd="slow" advClick="0" advTm="0">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advClick="0" advTm="0">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advClick="0" advTm="0">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advClick="0" advTm="0">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advClick="0" advTm="0">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advClick="0" advTm="0">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21/10/2018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transition spd="slow" advClick="0" advTm="0">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B6055F8-1D02-4417-9241-55C834FD9970}" type="datetimeFigureOut">
              <a:rPr lang="it-IT" smtClean="0"/>
              <a:pPr/>
              <a:t>21/10/2018</a:t>
            </a:fld>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007B441-5312-499D-93C3-6E37886527F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Click="0" advTm="0">
    <p:newsflash/>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F:\san%20martino%20di%20lupari\BSO%20-%20Piratas%20del%20Caribe%20-%2015%20-%20He's%20A%20Pirate.mp3"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SO - Piratas del Caribe - 15 - He's A Pirate.mp3">
            <a:hlinkClick r:id="" action="ppaction://media"/>
          </p:cNvPr>
          <p:cNvPicPr>
            <a:picLocks noRot="1" noChangeAspect="1"/>
          </p:cNvPicPr>
          <p:nvPr>
            <a:audioFile r:link="rId1"/>
          </p:nvPr>
        </p:nvPicPr>
        <p:blipFill>
          <a:blip r:embed="rId3"/>
          <a:stretch>
            <a:fillRect/>
          </a:stretch>
        </p:blipFill>
        <p:spPr>
          <a:xfrm>
            <a:off x="8839200" y="6553200"/>
            <a:ext cx="304800" cy="304800"/>
          </a:xfrm>
          <a:prstGeom prst="rect">
            <a:avLst/>
          </a:prstGeom>
        </p:spPr>
      </p:pic>
      <p:pic>
        <p:nvPicPr>
          <p:cNvPr id="11" name="Immagine 10" descr="0012.jpg"/>
          <p:cNvPicPr>
            <a:picLocks noChangeAspect="1"/>
          </p:cNvPicPr>
          <p:nvPr/>
        </p:nvPicPr>
        <p:blipFill>
          <a:blip r:embed="rId4"/>
          <a:stretch>
            <a:fillRect/>
          </a:stretch>
        </p:blipFill>
        <p:spPr>
          <a:xfrm>
            <a:off x="-1" y="0"/>
            <a:ext cx="9254953" cy="6858000"/>
          </a:xfrm>
          <a:prstGeom prst="rect">
            <a:avLst/>
          </a:prstGeom>
        </p:spPr>
      </p:pic>
      <p:sp>
        <p:nvSpPr>
          <p:cNvPr id="3" name="Rettangolo 2"/>
          <p:cNvSpPr/>
          <p:nvPr/>
        </p:nvSpPr>
        <p:spPr>
          <a:xfrm>
            <a:off x="1714480" y="714356"/>
            <a:ext cx="5857884" cy="92333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it-IT" sz="5400" b="1" cap="none" spc="0" dirty="0"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San Martino di </a:t>
            </a:r>
            <a:r>
              <a:rPr lang="it-IT" sz="5400" b="1" cap="none" spc="0" dirty="0" err="1"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Lupari</a:t>
            </a:r>
            <a:endParaRPr lang="it-IT" sz="5400" b="1" cap="none" spc="0" dirty="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par>
                          <p:cTn id="13" fill="hold">
                            <p:stCondLst>
                              <p:cond delay="2000"/>
                            </p:stCondLst>
                            <p:childTnLst>
                              <p:par>
                                <p:cTn id="14" presetID="1" presetClass="mediacall" presetSubtype="0" fill="hold" nodeType="afterEffect">
                                  <p:stCondLst>
                                    <p:cond delay="0"/>
                                  </p:stCondLst>
                                  <p:childTnLst>
                                    <p:cmd type="call" cmd="playFrom(0.0)">
                                      <p:cBhvr>
                                        <p:cTn id="15"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6"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571480"/>
            <a:ext cx="5643570" cy="1200329"/>
          </a:xfrm>
          <a:prstGeom prst="rect">
            <a:avLst/>
          </a:prstGeom>
        </p:spPr>
        <p:txBody>
          <a:bodyPr wrap="square">
            <a:spAutoFit/>
          </a:bodyPr>
          <a:lstStyle/>
          <a:p>
            <a:r>
              <a:rPr lang="en-US" sz="2400" dirty="0" smtClean="0">
                <a:solidFill>
                  <a:schemeClr val="tx2">
                    <a:lumMod val="60000"/>
                    <a:lumOff val="40000"/>
                  </a:schemeClr>
                </a:solidFill>
                <a:latin typeface="Bernard MT Condensed" pitchFamily="18" charset="0"/>
                <a:cs typeface="Times New Roman" pitchFamily="18" charset="0"/>
              </a:rPr>
              <a:t>The name of San Martino </a:t>
            </a:r>
            <a:r>
              <a:rPr lang="en-US" sz="2400" dirty="0" err="1" smtClean="0">
                <a:solidFill>
                  <a:schemeClr val="tx2">
                    <a:lumMod val="60000"/>
                    <a:lumOff val="40000"/>
                  </a:schemeClr>
                </a:solidFill>
                <a:latin typeface="Bernard MT Condensed" pitchFamily="18" charset="0"/>
                <a:cs typeface="Times New Roman" pitchFamily="18" charset="0"/>
              </a:rPr>
              <a:t>di</a:t>
            </a:r>
            <a:r>
              <a:rPr lang="en-US" sz="2400" dirty="0" smtClean="0">
                <a:solidFill>
                  <a:schemeClr val="tx2">
                    <a:lumMod val="60000"/>
                    <a:lumOff val="40000"/>
                  </a:schemeClr>
                </a:solidFill>
                <a:latin typeface="Bernard MT Condensed" pitchFamily="18" charset="0"/>
                <a:cs typeface="Times New Roman" pitchFamily="18" charset="0"/>
              </a:rPr>
              <a:t> </a:t>
            </a:r>
            <a:r>
              <a:rPr lang="en-US" sz="2400" dirty="0" err="1" smtClean="0">
                <a:solidFill>
                  <a:schemeClr val="tx2">
                    <a:lumMod val="60000"/>
                    <a:lumOff val="40000"/>
                  </a:schemeClr>
                </a:solidFill>
                <a:latin typeface="Bernard MT Condensed" pitchFamily="18" charset="0"/>
                <a:cs typeface="Times New Roman" pitchFamily="18" charset="0"/>
              </a:rPr>
              <a:t>Lupari</a:t>
            </a:r>
            <a:r>
              <a:rPr lang="en-US" sz="2400" dirty="0" smtClean="0">
                <a:solidFill>
                  <a:schemeClr val="tx2">
                    <a:lumMod val="60000"/>
                    <a:lumOff val="40000"/>
                  </a:schemeClr>
                </a:solidFill>
                <a:latin typeface="Bernard MT Condensed" pitchFamily="18" charset="0"/>
                <a:cs typeface="Times New Roman" pitchFamily="18" charset="0"/>
              </a:rPr>
              <a:t> come from San Martino a </a:t>
            </a:r>
            <a:r>
              <a:rPr lang="en-US" sz="2400" dirty="0" err="1" smtClean="0">
                <a:solidFill>
                  <a:schemeClr val="tx2">
                    <a:lumMod val="60000"/>
                    <a:lumOff val="40000"/>
                  </a:schemeClr>
                </a:solidFill>
                <a:latin typeface="Bernard MT Condensed" pitchFamily="18" charset="0"/>
                <a:cs typeface="Times New Roman" pitchFamily="18" charset="0"/>
              </a:rPr>
              <a:t>Luparo</a:t>
            </a:r>
            <a:r>
              <a:rPr lang="en-US" sz="2400" dirty="0" smtClean="0">
                <a:solidFill>
                  <a:schemeClr val="tx2">
                    <a:lumMod val="60000"/>
                    <a:lumOff val="40000"/>
                  </a:schemeClr>
                </a:solidFill>
                <a:latin typeface="Bernard MT Condensed" pitchFamily="18" charset="0"/>
                <a:cs typeface="Times New Roman" pitchFamily="18" charset="0"/>
              </a:rPr>
              <a:t> referring to the wolves who lived in these areas.</a:t>
            </a:r>
            <a:endParaRPr lang="it-IT" sz="2400" dirty="0">
              <a:solidFill>
                <a:schemeClr val="tx2">
                  <a:lumMod val="60000"/>
                  <a:lumOff val="40000"/>
                </a:schemeClr>
              </a:solidFill>
              <a:latin typeface="Bernard MT Condensed" pitchFamily="18" charset="0"/>
              <a:cs typeface="Times New Roman" pitchFamily="18" charset="0"/>
            </a:endParaRPr>
          </a:p>
        </p:txBody>
      </p:sp>
      <p:pic>
        <p:nvPicPr>
          <p:cNvPr id="4" name="Immagine 3" descr="logo_-SML-806x1024.png"/>
          <p:cNvPicPr>
            <a:picLocks noChangeAspect="1"/>
          </p:cNvPicPr>
          <p:nvPr/>
        </p:nvPicPr>
        <p:blipFill>
          <a:blip r:embed="rId2" cstate="print"/>
          <a:stretch>
            <a:fillRect/>
          </a:stretch>
        </p:blipFill>
        <p:spPr>
          <a:xfrm>
            <a:off x="3214678" y="1428736"/>
            <a:ext cx="2474099" cy="3143272"/>
          </a:xfrm>
          <a:prstGeom prst="rect">
            <a:avLst/>
          </a:prstGeom>
        </p:spPr>
      </p:pic>
      <p:sp>
        <p:nvSpPr>
          <p:cNvPr id="5" name="Rettangolo 4"/>
          <p:cNvSpPr/>
          <p:nvPr/>
        </p:nvSpPr>
        <p:spPr>
          <a:xfrm>
            <a:off x="0" y="1714488"/>
            <a:ext cx="3549626" cy="2308324"/>
          </a:xfrm>
          <a:prstGeom prst="rect">
            <a:avLst/>
          </a:prstGeom>
        </p:spPr>
        <p:txBody>
          <a:bodyPr wrap="none">
            <a:spAutoFit/>
          </a:bodyPr>
          <a:lstStyle/>
          <a:p>
            <a:r>
              <a:rPr lang="en-US" sz="2400" dirty="0" smtClean="0">
                <a:solidFill>
                  <a:schemeClr val="tx2">
                    <a:lumMod val="60000"/>
                    <a:lumOff val="40000"/>
                  </a:schemeClr>
                </a:solidFill>
                <a:latin typeface="Bernard MT Condensed" pitchFamily="18" charset="0"/>
              </a:rPr>
              <a:t>The villages of the town are:</a:t>
            </a:r>
          </a:p>
          <a:p>
            <a:r>
              <a:rPr lang="en-US" sz="2400" dirty="0" smtClean="0">
                <a:solidFill>
                  <a:schemeClr val="tx2">
                    <a:lumMod val="60000"/>
                    <a:lumOff val="40000"/>
                  </a:schemeClr>
                </a:solidFill>
                <a:latin typeface="Bernard MT Condensed" pitchFamily="18" charset="0"/>
              </a:rPr>
              <a:t>-</a:t>
            </a:r>
            <a:r>
              <a:rPr lang="en-US" sz="2400" dirty="0" err="1" smtClean="0">
                <a:solidFill>
                  <a:schemeClr val="tx2">
                    <a:lumMod val="60000"/>
                    <a:lumOff val="40000"/>
                  </a:schemeClr>
                </a:solidFill>
                <a:latin typeface="Bernard MT Condensed" pitchFamily="18" charset="0"/>
              </a:rPr>
              <a:t>Borghetto</a:t>
            </a:r>
            <a:r>
              <a:rPr lang="en-US" sz="2400" dirty="0" smtClean="0">
                <a:solidFill>
                  <a:schemeClr val="tx2">
                    <a:lumMod val="60000"/>
                    <a:lumOff val="40000"/>
                  </a:schemeClr>
                </a:solidFill>
                <a:latin typeface="Bernard MT Condensed" pitchFamily="18" charset="0"/>
              </a:rPr>
              <a:t>;</a:t>
            </a:r>
          </a:p>
          <a:p>
            <a:r>
              <a:rPr lang="en-US" sz="2400" dirty="0" smtClean="0">
                <a:solidFill>
                  <a:schemeClr val="tx2">
                    <a:lumMod val="60000"/>
                    <a:lumOff val="40000"/>
                  </a:schemeClr>
                </a:solidFill>
                <a:latin typeface="Bernard MT Condensed" pitchFamily="18" charset="0"/>
              </a:rPr>
              <a:t>-</a:t>
            </a:r>
            <a:r>
              <a:rPr lang="en-US" sz="2400" dirty="0" err="1" smtClean="0">
                <a:solidFill>
                  <a:schemeClr val="tx2">
                    <a:lumMod val="60000"/>
                    <a:lumOff val="40000"/>
                  </a:schemeClr>
                </a:solidFill>
                <a:latin typeface="Bernard MT Condensed" pitchFamily="18" charset="0"/>
              </a:rPr>
              <a:t>Campagnalta</a:t>
            </a:r>
            <a:r>
              <a:rPr lang="en-US" sz="2400" dirty="0" smtClean="0">
                <a:solidFill>
                  <a:schemeClr val="tx2">
                    <a:lumMod val="60000"/>
                    <a:lumOff val="40000"/>
                  </a:schemeClr>
                </a:solidFill>
                <a:latin typeface="Bernard MT Condensed" pitchFamily="18" charset="0"/>
              </a:rPr>
              <a:t>;</a:t>
            </a:r>
          </a:p>
          <a:p>
            <a:r>
              <a:rPr lang="en-US" sz="2400" dirty="0" smtClean="0">
                <a:solidFill>
                  <a:schemeClr val="tx2">
                    <a:lumMod val="60000"/>
                    <a:lumOff val="40000"/>
                  </a:schemeClr>
                </a:solidFill>
                <a:latin typeface="Bernard MT Condensed" pitchFamily="18" charset="0"/>
              </a:rPr>
              <a:t>-</a:t>
            </a:r>
            <a:r>
              <a:rPr lang="en-US" sz="2400" dirty="0" err="1" smtClean="0">
                <a:solidFill>
                  <a:schemeClr val="tx2">
                    <a:lumMod val="60000"/>
                    <a:lumOff val="40000"/>
                  </a:schemeClr>
                </a:solidFill>
                <a:latin typeface="Bernard MT Condensed" pitchFamily="18" charset="0"/>
              </a:rPr>
              <a:t>Lovari</a:t>
            </a:r>
            <a:r>
              <a:rPr lang="en-US" sz="2400" dirty="0" smtClean="0">
                <a:solidFill>
                  <a:schemeClr val="tx2">
                    <a:lumMod val="60000"/>
                    <a:lumOff val="40000"/>
                  </a:schemeClr>
                </a:solidFill>
                <a:latin typeface="Bernard MT Condensed" pitchFamily="18" charset="0"/>
              </a:rPr>
              <a:t>;</a:t>
            </a:r>
          </a:p>
          <a:p>
            <a:r>
              <a:rPr lang="en-US" sz="2400" dirty="0" smtClean="0">
                <a:solidFill>
                  <a:schemeClr val="tx2">
                    <a:lumMod val="60000"/>
                    <a:lumOff val="40000"/>
                  </a:schemeClr>
                </a:solidFill>
                <a:latin typeface="Bernard MT Condensed" pitchFamily="18" charset="0"/>
              </a:rPr>
              <a:t>-</a:t>
            </a:r>
            <a:r>
              <a:rPr lang="en-US" sz="2400" dirty="0" err="1" smtClean="0">
                <a:solidFill>
                  <a:schemeClr val="tx2">
                    <a:lumMod val="60000"/>
                    <a:lumOff val="40000"/>
                  </a:schemeClr>
                </a:solidFill>
                <a:latin typeface="Bernard MT Condensed" pitchFamily="18" charset="0"/>
              </a:rPr>
              <a:t>Monastiero</a:t>
            </a:r>
            <a:r>
              <a:rPr lang="en-US" sz="2400" dirty="0" smtClean="0">
                <a:solidFill>
                  <a:schemeClr val="tx2">
                    <a:lumMod val="60000"/>
                    <a:lumOff val="40000"/>
                  </a:schemeClr>
                </a:solidFill>
                <a:latin typeface="Bernard MT Condensed" pitchFamily="18" charset="0"/>
              </a:rPr>
              <a:t>;</a:t>
            </a:r>
          </a:p>
          <a:p>
            <a:r>
              <a:rPr lang="en-US" sz="2400" dirty="0" smtClean="0">
                <a:solidFill>
                  <a:schemeClr val="tx2">
                    <a:lumMod val="60000"/>
                    <a:lumOff val="40000"/>
                  </a:schemeClr>
                </a:solidFill>
                <a:latin typeface="Bernard MT Condensed" pitchFamily="18" charset="0"/>
              </a:rPr>
              <a:t>-</a:t>
            </a:r>
            <a:r>
              <a:rPr lang="en-US" sz="2400" dirty="0" err="1" smtClean="0">
                <a:solidFill>
                  <a:schemeClr val="tx2">
                    <a:lumMod val="60000"/>
                    <a:lumOff val="40000"/>
                  </a:schemeClr>
                </a:solidFill>
                <a:latin typeface="Bernard MT Condensed" pitchFamily="18" charset="0"/>
              </a:rPr>
              <a:t>Campretto</a:t>
            </a:r>
            <a:r>
              <a:rPr lang="en-US" sz="2400" dirty="0" smtClean="0">
                <a:solidFill>
                  <a:schemeClr val="tx2">
                    <a:lumMod val="60000"/>
                    <a:lumOff val="40000"/>
                  </a:schemeClr>
                </a:solidFill>
                <a:latin typeface="Bernard MT Condensed" pitchFamily="18" charset="0"/>
              </a:rPr>
              <a:t>.</a:t>
            </a:r>
          </a:p>
        </p:txBody>
      </p:sp>
      <p:sp>
        <p:nvSpPr>
          <p:cNvPr id="6" name="Rettangolo 5"/>
          <p:cNvSpPr/>
          <p:nvPr/>
        </p:nvSpPr>
        <p:spPr>
          <a:xfrm>
            <a:off x="0" y="3929066"/>
            <a:ext cx="3597973" cy="461665"/>
          </a:xfrm>
          <a:prstGeom prst="rect">
            <a:avLst/>
          </a:prstGeom>
        </p:spPr>
        <p:txBody>
          <a:bodyPr wrap="none">
            <a:spAutoFit/>
          </a:bodyPr>
          <a:lstStyle/>
          <a:p>
            <a:r>
              <a:rPr lang="it-IT" sz="2400" dirty="0" err="1" smtClean="0">
                <a:solidFill>
                  <a:schemeClr val="tx2">
                    <a:lumMod val="60000"/>
                    <a:lumOff val="40000"/>
                  </a:schemeClr>
                </a:solidFill>
                <a:latin typeface="Bernard MT Condensed" pitchFamily="18" charset="0"/>
              </a:rPr>
              <a:t>There</a:t>
            </a:r>
            <a:r>
              <a:rPr lang="it-IT" sz="2400" dirty="0" smtClean="0">
                <a:solidFill>
                  <a:schemeClr val="tx2">
                    <a:lumMod val="60000"/>
                    <a:lumOff val="40000"/>
                  </a:schemeClr>
                </a:solidFill>
                <a:latin typeface="Bernard MT Condensed" pitchFamily="18" charset="0"/>
              </a:rPr>
              <a:t> are 13000 </a:t>
            </a:r>
            <a:r>
              <a:rPr lang="it-IT" sz="2400" dirty="0" err="1" smtClean="0">
                <a:solidFill>
                  <a:schemeClr val="tx2">
                    <a:lumMod val="60000"/>
                    <a:lumOff val="40000"/>
                  </a:schemeClr>
                </a:solidFill>
                <a:latin typeface="Bernard MT Condensed" pitchFamily="18" charset="0"/>
              </a:rPr>
              <a:t>inhabitants</a:t>
            </a:r>
            <a:r>
              <a:rPr lang="it-IT" sz="2400" dirty="0" smtClean="0">
                <a:solidFill>
                  <a:schemeClr val="tx2">
                    <a:lumMod val="60000"/>
                    <a:lumOff val="40000"/>
                  </a:schemeClr>
                </a:solidFill>
                <a:latin typeface="Bernard MT Condensed" pitchFamily="18" charset="0"/>
              </a:rPr>
              <a:t>.</a:t>
            </a:r>
            <a:endParaRPr lang="it-IT" sz="2400" dirty="0">
              <a:solidFill>
                <a:schemeClr val="tx2">
                  <a:lumMod val="60000"/>
                  <a:lumOff val="40000"/>
                </a:schemeClr>
              </a:solidFill>
              <a:latin typeface="Bernard MT Condensed" pitchFamily="18" charset="0"/>
            </a:endParaRPr>
          </a:p>
        </p:txBody>
      </p:sp>
      <p:sp>
        <p:nvSpPr>
          <p:cNvPr id="7" name="Rettangolo 6"/>
          <p:cNvSpPr/>
          <p:nvPr/>
        </p:nvSpPr>
        <p:spPr>
          <a:xfrm>
            <a:off x="0" y="4286256"/>
            <a:ext cx="2935419" cy="461665"/>
          </a:xfrm>
          <a:prstGeom prst="rect">
            <a:avLst/>
          </a:prstGeom>
        </p:spPr>
        <p:txBody>
          <a:bodyPr wrap="none">
            <a:spAutoFit/>
          </a:bodyPr>
          <a:lstStyle/>
          <a:p>
            <a:r>
              <a:rPr lang="en-US" sz="2400" dirty="0" smtClean="0">
                <a:solidFill>
                  <a:schemeClr val="tx2">
                    <a:lumMod val="60000"/>
                    <a:lumOff val="40000"/>
                  </a:schemeClr>
                </a:solidFill>
                <a:latin typeface="Bernard MT Condensed" pitchFamily="18" charset="0"/>
              </a:rPr>
              <a:t>Its surface is 24.3 km2.</a:t>
            </a:r>
            <a:endParaRPr lang="it-IT" sz="2400" dirty="0">
              <a:solidFill>
                <a:schemeClr val="tx2">
                  <a:lumMod val="60000"/>
                  <a:lumOff val="40000"/>
                </a:schemeClr>
              </a:solidFill>
              <a:latin typeface="Bernard MT Condensed" pitchFamily="18" charset="0"/>
            </a:endParaRPr>
          </a:p>
        </p:txBody>
      </p:sp>
      <p:sp>
        <p:nvSpPr>
          <p:cNvPr id="8" name="Rettangolo 7"/>
          <p:cNvSpPr/>
          <p:nvPr/>
        </p:nvSpPr>
        <p:spPr>
          <a:xfrm>
            <a:off x="0" y="4643446"/>
            <a:ext cx="5357818" cy="1569660"/>
          </a:xfrm>
          <a:prstGeom prst="rect">
            <a:avLst/>
          </a:prstGeom>
        </p:spPr>
        <p:txBody>
          <a:bodyPr wrap="square">
            <a:spAutoFit/>
          </a:bodyPr>
          <a:lstStyle/>
          <a:p>
            <a:r>
              <a:rPr lang="en-US" sz="2400" dirty="0" smtClean="0">
                <a:solidFill>
                  <a:schemeClr val="tx2">
                    <a:lumMod val="60000"/>
                    <a:lumOff val="40000"/>
                  </a:schemeClr>
                </a:solidFill>
                <a:latin typeface="Bernard MT Condensed" pitchFamily="18" charset="0"/>
              </a:rPr>
              <a:t>There are many industries in San Martino: </a:t>
            </a:r>
            <a:r>
              <a:rPr lang="en-US" sz="2400" dirty="0" err="1" smtClean="0">
                <a:solidFill>
                  <a:schemeClr val="tx2">
                    <a:lumMod val="60000"/>
                    <a:lumOff val="40000"/>
                  </a:schemeClr>
                </a:solidFill>
                <a:latin typeface="Bernard MT Condensed" pitchFamily="18" charset="0"/>
              </a:rPr>
              <a:t>Pettenon</a:t>
            </a:r>
            <a:r>
              <a:rPr lang="en-US" sz="2400" dirty="0" smtClean="0">
                <a:solidFill>
                  <a:schemeClr val="tx2">
                    <a:lumMod val="60000"/>
                    <a:lumOff val="40000"/>
                  </a:schemeClr>
                </a:solidFill>
                <a:latin typeface="Bernard MT Condensed" pitchFamily="18" charset="0"/>
              </a:rPr>
              <a:t> cosmetics, Liking </a:t>
            </a:r>
            <a:r>
              <a:rPr lang="en-US" sz="2400" dirty="0" err="1" smtClean="0">
                <a:solidFill>
                  <a:schemeClr val="tx2">
                    <a:lumMod val="60000"/>
                    <a:lumOff val="40000"/>
                  </a:schemeClr>
                </a:solidFill>
                <a:latin typeface="Bernard MT Condensed" pitchFamily="18" charset="0"/>
              </a:rPr>
              <a:t>sweets,Fila,Sidea</a:t>
            </a:r>
            <a:r>
              <a:rPr lang="en-US" sz="2400" dirty="0" smtClean="0">
                <a:solidFill>
                  <a:schemeClr val="tx2">
                    <a:lumMod val="60000"/>
                    <a:lumOff val="40000"/>
                  </a:schemeClr>
                </a:solidFill>
                <a:latin typeface="Bernard MT Condensed" pitchFamily="18" charset="0"/>
              </a:rPr>
              <a:t> (a world leader in spices) and there are many fields where corn and soy are grown</a:t>
            </a:r>
            <a:endParaRPr lang="it-IT" sz="2400" dirty="0">
              <a:solidFill>
                <a:schemeClr val="tx2">
                  <a:lumMod val="60000"/>
                  <a:lumOff val="40000"/>
                </a:schemeClr>
              </a:solidFill>
              <a:latin typeface="Bernard MT Condensed" pitchFamily="18" charset="0"/>
            </a:endParaRPr>
          </a:p>
        </p:txBody>
      </p:sp>
      <p:pic>
        <p:nvPicPr>
          <p:cNvPr id="9" name="Immagine 8" descr="2016-01-26_01-22-30.jpg"/>
          <p:cNvPicPr>
            <a:picLocks noChangeAspect="1"/>
          </p:cNvPicPr>
          <p:nvPr/>
        </p:nvPicPr>
        <p:blipFill>
          <a:blip r:embed="rId3" cstate="print"/>
          <a:stretch>
            <a:fillRect/>
          </a:stretch>
        </p:blipFill>
        <p:spPr>
          <a:xfrm>
            <a:off x="5715008" y="1285860"/>
            <a:ext cx="3157016" cy="4214842"/>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20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additive="base">
                                        <p:cTn id="4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 calcmode="lin" valueType="num">
                                      <p:cBhvr additive="base">
                                        <p:cTn id="4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 calcmode="lin" valueType="num">
                                      <p:cBhvr additive="base">
                                        <p:cTn id="5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 calcmode="lin" valueType="num">
                                      <p:cBhvr additive="base">
                                        <p:cTn id="6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5" end="5"/>
                                            </p:txEl>
                                          </p:spTgt>
                                        </p:tgtEl>
                                        <p:attrNameLst>
                                          <p:attrName>style.visibility</p:attrName>
                                        </p:attrNameLst>
                                      </p:cBhvr>
                                      <p:to>
                                        <p:strVal val="visible"/>
                                      </p:to>
                                    </p:set>
                                    <p:anim calcmode="lin" valueType="num">
                                      <p:cBhvr additive="base">
                                        <p:cTn id="6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P spid="6" grpId="0" build="p"/>
      <p:bldP spid="7"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S-Martino-Di-Lupari-B-n.jpg"/>
          <p:cNvPicPr>
            <a:picLocks noChangeAspect="1"/>
          </p:cNvPicPr>
          <p:nvPr/>
        </p:nvPicPr>
        <p:blipFill>
          <a:blip r:embed="rId2"/>
          <a:stretch>
            <a:fillRect/>
          </a:stretch>
        </p:blipFill>
        <p:spPr>
          <a:xfrm>
            <a:off x="2857488" y="4000504"/>
            <a:ext cx="3814636" cy="2660708"/>
          </a:xfrm>
          <a:prstGeom prst="rect">
            <a:avLst/>
          </a:prstGeom>
        </p:spPr>
      </p:pic>
      <p:sp>
        <p:nvSpPr>
          <p:cNvPr id="2" name="Rettangolo 1"/>
          <p:cNvSpPr/>
          <p:nvPr/>
        </p:nvSpPr>
        <p:spPr>
          <a:xfrm>
            <a:off x="1428728" y="0"/>
            <a:ext cx="6357982" cy="92333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it-IT" sz="5400" b="1" cap="none" spc="0" dirty="0"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The </a:t>
            </a:r>
            <a:r>
              <a:rPr lang="it-IT" sz="5400" b="1" cap="none" spc="0" dirty="0" err="1"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history</a:t>
            </a:r>
            <a:r>
              <a:rPr lang="it-IT" sz="5400" b="1" cap="none" spc="0" dirty="0"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 </a:t>
            </a:r>
            <a:r>
              <a:rPr lang="it-IT" sz="5400" b="1" cap="none" spc="0" dirty="0" err="1"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of</a:t>
            </a:r>
            <a:r>
              <a:rPr lang="it-IT" sz="5400" b="1" cap="none" spc="0" dirty="0"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 the city</a:t>
            </a:r>
            <a:endParaRPr lang="it-IT" sz="5400" b="1" cap="none" spc="0" dirty="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endParaRPr>
          </a:p>
        </p:txBody>
      </p:sp>
      <p:sp>
        <p:nvSpPr>
          <p:cNvPr id="3" name="Rettangolo 2"/>
          <p:cNvSpPr/>
          <p:nvPr/>
        </p:nvSpPr>
        <p:spPr>
          <a:xfrm>
            <a:off x="0" y="928670"/>
            <a:ext cx="8929718" cy="1938992"/>
          </a:xfrm>
          <a:prstGeom prst="rect">
            <a:avLst/>
          </a:prstGeom>
        </p:spPr>
        <p:txBody>
          <a:bodyPr wrap="square">
            <a:spAutoFit/>
          </a:bodyPr>
          <a:lstStyle/>
          <a:p>
            <a:r>
              <a:rPr lang="en-US" sz="2400" dirty="0" smtClean="0">
                <a:solidFill>
                  <a:schemeClr val="tx2">
                    <a:lumMod val="60000"/>
                    <a:lumOff val="40000"/>
                  </a:schemeClr>
                </a:solidFill>
                <a:latin typeface="Bernard MT Condensed" pitchFamily="18" charset="0"/>
              </a:rPr>
              <a:t>In </a:t>
            </a:r>
            <a:r>
              <a:rPr lang="en-US" sz="2400" dirty="0" err="1" smtClean="0">
                <a:solidFill>
                  <a:schemeClr val="tx2">
                    <a:lumMod val="60000"/>
                    <a:lumOff val="40000"/>
                  </a:schemeClr>
                </a:solidFill>
                <a:latin typeface="Bernard MT Condensed" pitchFamily="18" charset="0"/>
              </a:rPr>
              <a:t>Borghetto</a:t>
            </a:r>
            <a:r>
              <a:rPr lang="en-US" sz="2400" dirty="0" smtClean="0">
                <a:solidFill>
                  <a:schemeClr val="tx2">
                    <a:lumMod val="60000"/>
                    <a:lumOff val="40000"/>
                  </a:schemeClr>
                </a:solidFill>
                <a:latin typeface="Bernard MT Condensed" pitchFamily="18" charset="0"/>
              </a:rPr>
              <a:t> there is a Roman church; in the Middle Ages churches rose on all the villages.</a:t>
            </a:r>
            <a:br>
              <a:rPr lang="en-US" sz="2400" dirty="0" smtClean="0">
                <a:solidFill>
                  <a:schemeClr val="tx2">
                    <a:lumMod val="60000"/>
                    <a:lumOff val="40000"/>
                  </a:schemeClr>
                </a:solidFill>
                <a:latin typeface="Bernard MT Condensed" pitchFamily="18" charset="0"/>
              </a:rPr>
            </a:br>
            <a:r>
              <a:rPr lang="en-US" sz="2400" dirty="0" smtClean="0">
                <a:solidFill>
                  <a:schemeClr val="tx2">
                    <a:lumMod val="60000"/>
                    <a:lumOff val="40000"/>
                  </a:schemeClr>
                </a:solidFill>
                <a:latin typeface="Bernard MT Condensed" pitchFamily="18" charset="0"/>
              </a:rPr>
              <a:t>The municipality was founded in the Napoleonic times and in the nineteenth </a:t>
            </a:r>
            <a:r>
              <a:rPr lang="en-US" sz="2400" dirty="0" smtClean="0">
                <a:solidFill>
                  <a:schemeClr val="tx2">
                    <a:lumMod val="60000"/>
                    <a:lumOff val="40000"/>
                  </a:schemeClr>
                </a:solidFill>
                <a:latin typeface="Bernard MT Condensed" pitchFamily="18" charset="0"/>
              </a:rPr>
              <a:t>century there were </a:t>
            </a:r>
            <a:r>
              <a:rPr lang="en-US" sz="2400" dirty="0" smtClean="0">
                <a:solidFill>
                  <a:schemeClr val="tx2">
                    <a:lumMod val="60000"/>
                    <a:lumOff val="40000"/>
                  </a:schemeClr>
                </a:solidFill>
                <a:latin typeface="Bernard MT Condensed" pitchFamily="18" charset="0"/>
              </a:rPr>
              <a:t>industrialized producing fur, furniture, shoes, timber and more .</a:t>
            </a:r>
            <a:endParaRPr lang="en-US" sz="2400" dirty="0">
              <a:solidFill>
                <a:schemeClr val="tx2">
                  <a:lumMod val="60000"/>
                  <a:lumOff val="40000"/>
                </a:schemeClr>
              </a:solidFill>
              <a:latin typeface="Bernard MT Condensed" pitchFamily="18" charset="0"/>
            </a:endParaRPr>
          </a:p>
        </p:txBody>
      </p:sp>
      <p:sp>
        <p:nvSpPr>
          <p:cNvPr id="6" name="Rettangolo 5"/>
          <p:cNvSpPr/>
          <p:nvPr/>
        </p:nvSpPr>
        <p:spPr>
          <a:xfrm>
            <a:off x="0" y="2714620"/>
            <a:ext cx="8929718" cy="1200329"/>
          </a:xfrm>
          <a:prstGeom prst="rect">
            <a:avLst/>
          </a:prstGeom>
        </p:spPr>
        <p:txBody>
          <a:bodyPr wrap="square">
            <a:spAutoFit/>
          </a:bodyPr>
          <a:lstStyle/>
          <a:p>
            <a:r>
              <a:rPr lang="en-US" sz="2400" dirty="0" smtClean="0">
                <a:solidFill>
                  <a:schemeClr val="accent3">
                    <a:lumMod val="20000"/>
                    <a:lumOff val="80000"/>
                  </a:schemeClr>
                </a:solidFill>
                <a:latin typeface="Bernard MT Condensed" pitchFamily="18" charset="0"/>
              </a:rPr>
              <a:t>In 1914 the </a:t>
            </a:r>
            <a:r>
              <a:rPr lang="en-US" sz="2400" dirty="0" err="1" smtClean="0">
                <a:solidFill>
                  <a:schemeClr val="accent3">
                    <a:lumMod val="20000"/>
                    <a:lumOff val="80000"/>
                  </a:schemeClr>
                </a:solidFill>
                <a:latin typeface="Bernard MT Condensed" pitchFamily="18" charset="0"/>
              </a:rPr>
              <a:t>italian</a:t>
            </a:r>
            <a:r>
              <a:rPr lang="en-US" sz="2400" dirty="0" smtClean="0">
                <a:solidFill>
                  <a:schemeClr val="accent3">
                    <a:lumMod val="20000"/>
                    <a:lumOff val="80000"/>
                  </a:schemeClr>
                </a:solidFill>
                <a:latin typeface="Bernard MT Condensed" pitchFamily="18" charset="0"/>
              </a:rPr>
              <a:t>  people </a:t>
            </a:r>
            <a:r>
              <a:rPr lang="en-US" sz="2400" dirty="0" smtClean="0">
                <a:solidFill>
                  <a:schemeClr val="accent3">
                    <a:lumMod val="20000"/>
                    <a:lumOff val="80000"/>
                  </a:schemeClr>
                </a:solidFill>
                <a:latin typeface="Bernard MT Condensed" pitchFamily="18" charset="0"/>
              </a:rPr>
              <a:t>on exhibition</a:t>
            </a:r>
            <a:r>
              <a:rPr lang="en-US" sz="2400" dirty="0" smtClean="0">
                <a:solidFill>
                  <a:schemeClr val="accent3">
                    <a:lumMod val="20000"/>
                    <a:lumOff val="80000"/>
                  </a:schemeClr>
                </a:solidFill>
                <a:latin typeface="Bernard MT Condensed" pitchFamily="18" charset="0"/>
              </a:rPr>
              <a:t> </a:t>
            </a:r>
            <a:r>
              <a:rPr lang="en-US" sz="2400" dirty="0" smtClean="0">
                <a:solidFill>
                  <a:schemeClr val="accent3">
                    <a:lumMod val="20000"/>
                    <a:lumOff val="80000"/>
                  </a:schemeClr>
                </a:solidFill>
                <a:latin typeface="Bernard MT Condensed" pitchFamily="18" charset="0"/>
              </a:rPr>
              <a:t>along streets and squares because </a:t>
            </a:r>
            <a:r>
              <a:rPr lang="en-US" sz="2400" dirty="0" err="1" smtClean="0">
                <a:solidFill>
                  <a:schemeClr val="accent3">
                    <a:lumMod val="20000"/>
                    <a:lumOff val="80000"/>
                  </a:schemeClr>
                </a:solidFill>
                <a:latin typeface="Bernard MT Condensed" pitchFamily="18" charset="0"/>
              </a:rPr>
              <a:t>austrian</a:t>
            </a:r>
            <a:r>
              <a:rPr lang="en-US" sz="2400" dirty="0" smtClean="0">
                <a:solidFill>
                  <a:schemeClr val="accent3">
                    <a:lumMod val="20000"/>
                    <a:lumOff val="80000"/>
                  </a:schemeClr>
                </a:solidFill>
                <a:latin typeface="Bernard MT Condensed" pitchFamily="18" charset="0"/>
              </a:rPr>
              <a:t> military troops invaded the town.  </a:t>
            </a:r>
          </a:p>
          <a:p>
            <a:r>
              <a:rPr lang="en-US" sz="2400" dirty="0" smtClean="0">
                <a:solidFill>
                  <a:schemeClr val="accent3">
                    <a:lumMod val="20000"/>
                    <a:lumOff val="80000"/>
                  </a:schemeClr>
                </a:solidFill>
                <a:latin typeface="Bernard MT Condensed" pitchFamily="18" charset="0"/>
              </a:rPr>
              <a:t>In 1915 the </a:t>
            </a:r>
            <a:r>
              <a:rPr lang="en-US" sz="2400" dirty="0" err="1" smtClean="0">
                <a:solidFill>
                  <a:schemeClr val="accent3">
                    <a:lumMod val="20000"/>
                    <a:lumOff val="80000"/>
                  </a:schemeClr>
                </a:solidFill>
                <a:latin typeface="Bernard MT Condensed" pitchFamily="18" charset="0"/>
              </a:rPr>
              <a:t>italian</a:t>
            </a:r>
            <a:r>
              <a:rPr lang="en-US" sz="2400" dirty="0" smtClean="0">
                <a:solidFill>
                  <a:schemeClr val="accent3">
                    <a:lumMod val="20000"/>
                    <a:lumOff val="80000"/>
                  </a:schemeClr>
                </a:solidFill>
                <a:latin typeface="Bernard MT Condensed" pitchFamily="18" charset="0"/>
              </a:rPr>
              <a:t> troops encamped on the streets of the city.</a:t>
            </a:r>
            <a:endParaRPr lang="it-IT" sz="2400" dirty="0">
              <a:solidFill>
                <a:schemeClr val="accent3">
                  <a:lumMod val="20000"/>
                  <a:lumOff val="80000"/>
                </a:schemeClr>
              </a:solidFill>
              <a:latin typeface="Bernard MT Condensed"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20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785794"/>
            <a:ext cx="9144000" cy="3046988"/>
          </a:xfrm>
          <a:prstGeom prst="rect">
            <a:avLst/>
          </a:prstGeom>
        </p:spPr>
        <p:txBody>
          <a:bodyPr wrap="square">
            <a:spAutoFit/>
          </a:bodyPr>
          <a:lstStyle/>
          <a:p>
            <a:r>
              <a:rPr lang="en-US" sz="2400" dirty="0" smtClean="0">
                <a:solidFill>
                  <a:schemeClr val="tx2">
                    <a:lumMod val="60000"/>
                    <a:lumOff val="40000"/>
                  </a:schemeClr>
                </a:solidFill>
                <a:latin typeface="Bernard MT Condensed" pitchFamily="18" charset="0"/>
              </a:rPr>
              <a:t>-the Civic Museum of Contemporary Art,</a:t>
            </a:r>
            <a:br>
              <a:rPr lang="en-US" sz="2400" dirty="0" smtClean="0">
                <a:solidFill>
                  <a:schemeClr val="tx2">
                    <a:lumMod val="60000"/>
                    <a:lumOff val="40000"/>
                  </a:schemeClr>
                </a:solidFill>
                <a:latin typeface="Bernard MT Condensed" pitchFamily="18" charset="0"/>
              </a:rPr>
            </a:br>
            <a:r>
              <a:rPr lang="en-US" sz="2400" dirty="0" smtClean="0">
                <a:solidFill>
                  <a:schemeClr val="tx2">
                    <a:lumMod val="60000"/>
                    <a:lumOff val="40000"/>
                  </a:schemeClr>
                </a:solidFill>
                <a:latin typeface="Bernard MT Condensed" pitchFamily="18" charset="0"/>
              </a:rPr>
              <a:t>- Permanent civic museum of contemporary   art “</a:t>
            </a:r>
            <a:r>
              <a:rPr lang="en-US" sz="2400" dirty="0" err="1" smtClean="0">
                <a:solidFill>
                  <a:schemeClr val="tx2">
                    <a:lumMod val="60000"/>
                    <a:lumOff val="40000"/>
                  </a:schemeClr>
                </a:solidFill>
                <a:latin typeface="Bernard MT Condensed" pitchFamily="18" charset="0"/>
              </a:rPr>
              <a:t>Umbro</a:t>
            </a:r>
            <a:r>
              <a:rPr lang="en-US" sz="2400" dirty="0" smtClean="0">
                <a:solidFill>
                  <a:schemeClr val="tx2">
                    <a:lumMod val="60000"/>
                    <a:lumOff val="40000"/>
                  </a:schemeClr>
                </a:solidFill>
                <a:latin typeface="Bernard MT Condensed" pitchFamily="18" charset="0"/>
              </a:rPr>
              <a:t> </a:t>
            </a:r>
            <a:r>
              <a:rPr lang="en-US" sz="2400" dirty="0" err="1" smtClean="0">
                <a:solidFill>
                  <a:schemeClr val="tx2">
                    <a:lumMod val="60000"/>
                    <a:lumOff val="40000"/>
                  </a:schemeClr>
                </a:solidFill>
                <a:latin typeface="Bernard MT Condensed" pitchFamily="18" charset="0"/>
              </a:rPr>
              <a:t>Apollonio</a:t>
            </a:r>
            <a:r>
              <a:rPr lang="en-US" sz="2400" dirty="0" smtClean="0">
                <a:solidFill>
                  <a:schemeClr val="tx2">
                    <a:lumMod val="60000"/>
                    <a:lumOff val="40000"/>
                  </a:schemeClr>
                </a:solidFill>
                <a:latin typeface="Bernard MT Condensed" pitchFamily="18" charset="0"/>
              </a:rPr>
              <a:t> ”                   exhibition of paintings, unique in Italy</a:t>
            </a:r>
            <a:br>
              <a:rPr lang="en-US" sz="2400" dirty="0" smtClean="0">
                <a:solidFill>
                  <a:schemeClr val="tx2">
                    <a:lumMod val="60000"/>
                    <a:lumOff val="40000"/>
                  </a:schemeClr>
                </a:solidFill>
                <a:latin typeface="Bernard MT Condensed" pitchFamily="18" charset="0"/>
              </a:rPr>
            </a:br>
            <a:r>
              <a:rPr lang="en-US" sz="2400" dirty="0" smtClean="0">
                <a:solidFill>
                  <a:schemeClr val="tx2">
                    <a:lumMod val="60000"/>
                    <a:lumOff val="40000"/>
                  </a:schemeClr>
                </a:solidFill>
                <a:latin typeface="Bernard MT Condensed" pitchFamily="18" charset="0"/>
              </a:rPr>
              <a:t>- the </a:t>
            </a:r>
            <a:r>
              <a:rPr lang="en-US" sz="2400" dirty="0" err="1" smtClean="0">
                <a:solidFill>
                  <a:schemeClr val="tx2">
                    <a:lumMod val="60000"/>
                    <a:lumOff val="40000"/>
                  </a:schemeClr>
                </a:solidFill>
                <a:latin typeface="Bernard MT Condensed" pitchFamily="18" charset="0"/>
              </a:rPr>
              <a:t>Vae</a:t>
            </a:r>
            <a:r>
              <a:rPr lang="en-US" sz="2400" dirty="0" smtClean="0">
                <a:solidFill>
                  <a:schemeClr val="tx2">
                    <a:lumMod val="60000"/>
                    <a:lumOff val="40000"/>
                  </a:schemeClr>
                </a:solidFill>
                <a:latin typeface="Bernard MT Condensed" pitchFamily="18" charset="0"/>
              </a:rPr>
              <a:t> of </a:t>
            </a:r>
            <a:r>
              <a:rPr lang="en-US" sz="2400" dirty="0" err="1" smtClean="0">
                <a:solidFill>
                  <a:schemeClr val="tx2">
                    <a:lumMod val="60000"/>
                    <a:lumOff val="40000"/>
                  </a:schemeClr>
                </a:solidFill>
                <a:latin typeface="Bernard MT Condensed" pitchFamily="18" charset="0"/>
              </a:rPr>
              <a:t>Campretto</a:t>
            </a:r>
            <a:r>
              <a:rPr lang="en-US" sz="2400" dirty="0" smtClean="0">
                <a:solidFill>
                  <a:schemeClr val="tx2">
                    <a:lumMod val="60000"/>
                    <a:lumOff val="40000"/>
                  </a:schemeClr>
                </a:solidFill>
                <a:latin typeface="Bernard MT Condensed" pitchFamily="18" charset="0"/>
              </a:rPr>
              <a:t> and,</a:t>
            </a:r>
            <a:br>
              <a:rPr lang="en-US" sz="2400" dirty="0" smtClean="0">
                <a:solidFill>
                  <a:schemeClr val="tx2">
                    <a:lumMod val="60000"/>
                    <a:lumOff val="40000"/>
                  </a:schemeClr>
                </a:solidFill>
                <a:latin typeface="Bernard MT Condensed" pitchFamily="18" charset="0"/>
              </a:rPr>
            </a:br>
            <a:r>
              <a:rPr lang="en-US" sz="2400" dirty="0" smtClean="0">
                <a:solidFill>
                  <a:schemeClr val="tx2">
                    <a:lumMod val="60000"/>
                    <a:lumOff val="40000"/>
                  </a:schemeClr>
                </a:solidFill>
                <a:latin typeface="Bernard MT Condensed" pitchFamily="18" charset="0"/>
              </a:rPr>
              <a:t>- the </a:t>
            </a:r>
            <a:r>
              <a:rPr lang="en-US" sz="2400" dirty="0" err="1" smtClean="0">
                <a:solidFill>
                  <a:schemeClr val="tx2">
                    <a:lumMod val="60000"/>
                    <a:lumOff val="40000"/>
                  </a:schemeClr>
                </a:solidFill>
                <a:latin typeface="Bernard MT Condensed" pitchFamily="18" charset="0"/>
              </a:rPr>
              <a:t>Motte</a:t>
            </a:r>
            <a:endParaRPr lang="en-US" sz="2400" dirty="0" smtClean="0">
              <a:solidFill>
                <a:schemeClr val="tx2">
                  <a:lumMod val="60000"/>
                  <a:lumOff val="40000"/>
                </a:schemeClr>
              </a:solidFill>
              <a:latin typeface="Bernard MT Condensed" pitchFamily="18" charset="0"/>
            </a:endParaRPr>
          </a:p>
          <a:p>
            <a:endParaRPr lang="en-US" sz="2400" dirty="0" smtClean="0">
              <a:solidFill>
                <a:schemeClr val="bg2">
                  <a:lumMod val="20000"/>
                  <a:lumOff val="80000"/>
                </a:schemeClr>
              </a:solidFill>
              <a:latin typeface="Bernard MT Condensed" pitchFamily="18" charset="0"/>
            </a:endParaRPr>
          </a:p>
          <a:p>
            <a:endParaRPr lang="en-US" sz="2400" dirty="0" smtClean="0">
              <a:solidFill>
                <a:schemeClr val="bg2">
                  <a:lumMod val="20000"/>
                  <a:lumOff val="80000"/>
                </a:schemeClr>
              </a:solidFill>
              <a:latin typeface="Bernard MT Condensed" pitchFamily="18" charset="0"/>
            </a:endParaRPr>
          </a:p>
          <a:p>
            <a:r>
              <a:rPr lang="en-US" sz="2400" dirty="0" smtClean="0">
                <a:solidFill>
                  <a:schemeClr val="bg2">
                    <a:lumMod val="20000"/>
                    <a:lumOff val="80000"/>
                  </a:schemeClr>
                </a:solidFill>
                <a:latin typeface="Bernard MT Condensed" pitchFamily="18" charset="0"/>
              </a:rPr>
              <a:t> </a:t>
            </a:r>
            <a:endParaRPr lang="en-US" sz="2400" dirty="0">
              <a:solidFill>
                <a:schemeClr val="bg2">
                  <a:lumMod val="20000"/>
                  <a:lumOff val="80000"/>
                </a:schemeClr>
              </a:solidFill>
              <a:latin typeface="Bernard MT Condensed" pitchFamily="18" charset="0"/>
            </a:endParaRPr>
          </a:p>
        </p:txBody>
      </p:sp>
      <p:sp>
        <p:nvSpPr>
          <p:cNvPr id="7" name="Rettangolo 6"/>
          <p:cNvSpPr/>
          <p:nvPr/>
        </p:nvSpPr>
        <p:spPr>
          <a:xfrm>
            <a:off x="1428728" y="0"/>
            <a:ext cx="6357982" cy="92333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it-IT" sz="5400" b="1" cap="none" spc="0" dirty="0" err="1"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Places</a:t>
            </a:r>
            <a:r>
              <a:rPr lang="it-IT" sz="5400" b="1" cap="none" spc="0" dirty="0"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 </a:t>
            </a:r>
            <a:r>
              <a:rPr lang="it-IT" sz="5400" b="1" cap="none" spc="0" dirty="0" err="1"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of</a:t>
            </a:r>
            <a:r>
              <a:rPr lang="it-IT" sz="5400" b="1" cap="none" spc="0" dirty="0"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 interest</a:t>
            </a:r>
            <a:endParaRPr lang="it-IT" sz="5400" b="1" cap="none" spc="0" dirty="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endParaRPr>
          </a:p>
        </p:txBody>
      </p:sp>
      <p:pic>
        <p:nvPicPr>
          <p:cNvPr id="6" name="Immagine 5" descr="anni-60.jpg"/>
          <p:cNvPicPr>
            <a:picLocks noChangeAspect="1"/>
          </p:cNvPicPr>
          <p:nvPr/>
        </p:nvPicPr>
        <p:blipFill>
          <a:blip r:embed="rId2"/>
          <a:stretch>
            <a:fillRect/>
          </a:stretch>
        </p:blipFill>
        <p:spPr>
          <a:xfrm>
            <a:off x="1714480" y="2786058"/>
            <a:ext cx="6096000" cy="3876675"/>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714356"/>
            <a:ext cx="9144000" cy="1938992"/>
          </a:xfrm>
          <a:prstGeom prst="rect">
            <a:avLst/>
          </a:prstGeom>
        </p:spPr>
        <p:txBody>
          <a:bodyPr wrap="square">
            <a:spAutoFit/>
          </a:bodyPr>
          <a:lstStyle/>
          <a:p>
            <a:r>
              <a:rPr lang="en-US" sz="2000" dirty="0" smtClean="0">
                <a:solidFill>
                  <a:schemeClr val="tx2">
                    <a:lumMod val="60000"/>
                    <a:lumOff val="40000"/>
                  </a:schemeClr>
                </a:solidFill>
                <a:latin typeface="Bernard MT Condensed" pitchFamily="18" charset="0"/>
              </a:rPr>
              <a:t>An embankment that rises for three to four meters in height from a flat campaign colonized by a small wood, the inside a basin of cultivated fields and an old house. This is what we can observe at the '</a:t>
            </a:r>
            <a:r>
              <a:rPr lang="en-US" sz="2000" dirty="0" err="1" smtClean="0">
                <a:solidFill>
                  <a:schemeClr val="tx2">
                    <a:lumMod val="60000"/>
                    <a:lumOff val="40000"/>
                  </a:schemeClr>
                </a:solidFill>
                <a:latin typeface="Bernard MT Condensed" pitchFamily="18" charset="0"/>
              </a:rPr>
              <a:t>Motte</a:t>
            </a:r>
            <a:r>
              <a:rPr lang="en-US" sz="2000" dirty="0" smtClean="0">
                <a:solidFill>
                  <a:schemeClr val="tx2">
                    <a:lumMod val="60000"/>
                    <a:lumOff val="40000"/>
                  </a:schemeClr>
                </a:solidFill>
                <a:latin typeface="Bernard MT Condensed" pitchFamily="18" charset="0"/>
              </a:rPr>
              <a:t>'.</a:t>
            </a:r>
            <a:br>
              <a:rPr lang="en-US" sz="2000" dirty="0" smtClean="0">
                <a:solidFill>
                  <a:schemeClr val="tx2">
                    <a:lumMod val="60000"/>
                    <a:lumOff val="40000"/>
                  </a:schemeClr>
                </a:solidFill>
                <a:latin typeface="Bernard MT Condensed" pitchFamily="18" charset="0"/>
              </a:rPr>
            </a:br>
            <a:r>
              <a:rPr lang="en-US" sz="2000" dirty="0" smtClean="0">
                <a:solidFill>
                  <a:schemeClr val="tx2">
                    <a:lumMod val="60000"/>
                    <a:lumOff val="40000"/>
                  </a:schemeClr>
                </a:solidFill>
                <a:latin typeface="Bernard MT Condensed" pitchFamily="18" charset="0"/>
              </a:rPr>
              <a:t>It is a human settlement with at least thirty centuries of history. The earliest finds date back to the Bronze Age, the final form, of which we now see the trace, is due to a Roman encampment.</a:t>
            </a:r>
            <a:endParaRPr lang="it-IT" sz="2000" dirty="0">
              <a:solidFill>
                <a:schemeClr val="tx2">
                  <a:lumMod val="60000"/>
                  <a:lumOff val="40000"/>
                </a:schemeClr>
              </a:solidFill>
              <a:latin typeface="Bernard MT Condensed" pitchFamily="18" charset="0"/>
            </a:endParaRPr>
          </a:p>
        </p:txBody>
      </p:sp>
      <p:sp>
        <p:nvSpPr>
          <p:cNvPr id="4" name="Rettangolo 3"/>
          <p:cNvSpPr/>
          <p:nvPr/>
        </p:nvSpPr>
        <p:spPr>
          <a:xfrm>
            <a:off x="1428728" y="0"/>
            <a:ext cx="6357982" cy="92333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it-IT" sz="5400" b="1" dirty="0"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The </a:t>
            </a:r>
            <a:r>
              <a:rPr lang="it-IT" sz="5400" b="1" dirty="0" err="1"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Motte</a:t>
            </a:r>
            <a:endParaRPr lang="it-IT" sz="5400" b="1" cap="none" spc="0" dirty="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endParaRPr>
          </a:p>
        </p:txBody>
      </p:sp>
      <p:pic>
        <p:nvPicPr>
          <p:cNvPr id="5" name="Immagine 4" descr="Pista-Ciclabile-Sentieri-degli-Ezzelini-Foto-18.jpg"/>
          <p:cNvPicPr>
            <a:picLocks noChangeAspect="1"/>
          </p:cNvPicPr>
          <p:nvPr/>
        </p:nvPicPr>
        <p:blipFill>
          <a:blip r:embed="rId2"/>
          <a:stretch>
            <a:fillRect/>
          </a:stretch>
        </p:blipFill>
        <p:spPr>
          <a:xfrm>
            <a:off x="2143108" y="2643182"/>
            <a:ext cx="5286412" cy="3524275"/>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000108"/>
            <a:ext cx="4071934" cy="4524315"/>
          </a:xfrm>
          <a:prstGeom prst="rect">
            <a:avLst/>
          </a:prstGeom>
        </p:spPr>
        <p:txBody>
          <a:bodyPr wrap="square">
            <a:spAutoFit/>
          </a:bodyPr>
          <a:lstStyle/>
          <a:p>
            <a:r>
              <a:rPr lang="en-US" sz="2400" dirty="0" smtClean="0">
                <a:solidFill>
                  <a:schemeClr val="tx1">
                    <a:lumMod val="20000"/>
                    <a:lumOff val="80000"/>
                  </a:schemeClr>
                </a:solidFill>
                <a:latin typeface="Bernard MT Condensed" pitchFamily="18" charset="0"/>
              </a:rPr>
              <a:t>Opened in 1981 by the will of the municipal administrator who bought the works (paintings and sculptures) of Italian and foreign artists who had established themselves at the Biennial of Contemporary Art organized in San Martino. The collection has 77 Italian, </a:t>
            </a:r>
            <a:r>
              <a:rPr lang="en-US" sz="2400" dirty="0" err="1" smtClean="0">
                <a:solidFill>
                  <a:schemeClr val="tx1">
                    <a:lumMod val="20000"/>
                    <a:lumOff val="80000"/>
                  </a:schemeClr>
                </a:solidFill>
                <a:latin typeface="Bernard MT Condensed" pitchFamily="18" charset="0"/>
              </a:rPr>
              <a:t>Argentinian</a:t>
            </a:r>
            <a:r>
              <a:rPr lang="en-US" sz="2400" dirty="0" smtClean="0">
                <a:solidFill>
                  <a:schemeClr val="tx1">
                    <a:lumMod val="20000"/>
                    <a:lumOff val="80000"/>
                  </a:schemeClr>
                </a:solidFill>
                <a:latin typeface="Bernard MT Condensed" pitchFamily="18" charset="0"/>
              </a:rPr>
              <a:t>, French, Swiss and Spanish artists and is located in the Council Chamber of the Town Hall.</a:t>
            </a:r>
            <a:endParaRPr lang="it-IT" sz="2400" dirty="0">
              <a:solidFill>
                <a:schemeClr val="tx1">
                  <a:lumMod val="20000"/>
                  <a:lumOff val="80000"/>
                </a:schemeClr>
              </a:solidFill>
              <a:latin typeface="Bernard MT Condensed" pitchFamily="18" charset="0"/>
            </a:endParaRPr>
          </a:p>
        </p:txBody>
      </p:sp>
      <p:sp>
        <p:nvSpPr>
          <p:cNvPr id="3" name="Rettangolo 2"/>
          <p:cNvSpPr/>
          <p:nvPr/>
        </p:nvSpPr>
        <p:spPr>
          <a:xfrm>
            <a:off x="1428728" y="0"/>
            <a:ext cx="6357982" cy="92333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it-IT" sz="5400" b="1" dirty="0" err="1" smtClean="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rPr>
              <a:t>Museum</a:t>
            </a:r>
            <a:endParaRPr lang="it-IT" sz="5400" b="1" cap="none" spc="0" dirty="0">
              <a:ln w="17780" cmpd="sng">
                <a:solidFill>
                  <a:srgbClr val="FFFFFF"/>
                </a:solidFill>
                <a:prstDash val="solid"/>
                <a:miter lim="800000"/>
              </a:ln>
              <a:solidFill>
                <a:srgbClr val="002060"/>
              </a:solidFill>
              <a:effectLst>
                <a:outerShdw blurRad="50800" dist="38100" dir="10800000" algn="r" rotWithShape="0">
                  <a:prstClr val="black">
                    <a:alpha val="40000"/>
                  </a:prstClr>
                </a:outerShdw>
              </a:effectLst>
              <a:latin typeface="Bernard MT Condensed" pitchFamily="18" charset="0"/>
            </a:endParaRPr>
          </a:p>
        </p:txBody>
      </p:sp>
      <p:pic>
        <p:nvPicPr>
          <p:cNvPr id="1030" name="Picture 6" descr="Visualizza immagine di origine"/>
          <p:cNvPicPr>
            <a:picLocks noChangeAspect="1" noChangeArrowheads="1"/>
          </p:cNvPicPr>
          <p:nvPr/>
        </p:nvPicPr>
        <p:blipFill>
          <a:blip r:embed="rId2" cstate="print"/>
          <a:srcRect/>
          <a:stretch>
            <a:fillRect/>
          </a:stretch>
        </p:blipFill>
        <p:spPr bwMode="auto">
          <a:xfrm>
            <a:off x="4000496" y="1071546"/>
            <a:ext cx="4857784" cy="4643470"/>
          </a:xfrm>
          <a:prstGeom prst="rect">
            <a:avLst/>
          </a:prstGeom>
          <a:noFill/>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0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85852" y="2928934"/>
            <a:ext cx="6994222" cy="923330"/>
          </a:xfrm>
          <a:prstGeom prst="rect">
            <a:avLst/>
          </a:prstGeom>
          <a:noFill/>
        </p:spPr>
        <p:txBody>
          <a:bodyPr wrap="none" lIns="91440" tIns="45720" rIns="91440" bIns="45720">
            <a:prstTxWarp prst="textCanUp">
              <a:avLst/>
            </a:prstTxWarp>
            <a:spAutoFit/>
            <a:scene3d>
              <a:camera prst="orthographicFront">
                <a:rot lat="0" lon="0" rev="0"/>
              </a:camera>
              <a:lightRig rig="contrasting" dir="t">
                <a:rot lat="0" lon="0" rev="4500000"/>
              </a:lightRig>
            </a:scene3d>
            <a:sp3d extrusionH="57150" contourW="6350" prstMaterial="metal">
              <a:bevelT w="127000" h="31750" prst="cross"/>
              <a:contourClr>
                <a:schemeClr val="accent1">
                  <a:shade val="75000"/>
                </a:schemeClr>
              </a:contourClr>
            </a:sp3d>
          </a:bodyPr>
          <a:lstStyle/>
          <a:p>
            <a:pPr algn="ctr"/>
            <a:r>
              <a:rPr lang="it-IT" sz="8000" b="1" cap="all" spc="0" dirty="0" smtClean="0">
                <a:ln w="0"/>
                <a:solidFill>
                  <a:schemeClr val="tx2">
                    <a:lumMod val="60000"/>
                    <a:lumOff val="40000"/>
                  </a:schemeClr>
                </a:solidFill>
                <a:effectLst>
                  <a:glow rad="228600">
                    <a:schemeClr val="accent4">
                      <a:satMod val="175000"/>
                      <a:alpha val="40000"/>
                    </a:schemeClr>
                  </a:glow>
                  <a:outerShdw blurRad="60007" dist="200025" dir="15000000" sy="30000" kx="-1800000" algn="bl" rotWithShape="0">
                    <a:prstClr val="black">
                      <a:alpha val="32000"/>
                    </a:prstClr>
                  </a:outerShdw>
                  <a:reflection blurRad="12700" stA="50000" endPos="50000" dist="5000" dir="5400000" sy="-100000" rotWithShape="0"/>
                </a:effectLst>
              </a:rPr>
              <a:t>ENJOY</a:t>
            </a:r>
            <a:r>
              <a:rPr lang="it-IT" sz="6000" b="1" cap="all" spc="0" dirty="0" smtClean="0">
                <a:ln w="0"/>
                <a:solidFill>
                  <a:schemeClr val="tx2">
                    <a:lumMod val="60000"/>
                    <a:lumOff val="40000"/>
                  </a:schemeClr>
                </a:solidFill>
                <a:effectLst>
                  <a:glow rad="228600">
                    <a:schemeClr val="accent4">
                      <a:satMod val="175000"/>
                      <a:alpha val="40000"/>
                    </a:schemeClr>
                  </a:glow>
                  <a:outerShdw blurRad="60007" dist="200025" dir="15000000" sy="30000" kx="-1800000" algn="bl" rotWithShape="0">
                    <a:prstClr val="black">
                      <a:alpha val="32000"/>
                    </a:prstClr>
                  </a:outerShdw>
                  <a:reflection blurRad="12700" stA="50000" endPos="50000" dist="5000" dir="5400000" sy="-100000" rotWithShape="0"/>
                </a:effectLst>
              </a:rPr>
              <a:t> YOUR WEEK</a:t>
            </a:r>
            <a:endParaRPr lang="it-IT" sz="6000" b="1" cap="all" spc="0" dirty="0">
              <a:ln w="0"/>
              <a:solidFill>
                <a:schemeClr val="tx2">
                  <a:lumMod val="60000"/>
                  <a:lumOff val="40000"/>
                </a:schemeClr>
              </a:solidFill>
              <a:effectLst>
                <a:glow rad="228600">
                  <a:schemeClr val="accent4">
                    <a:satMod val="175000"/>
                    <a:alpha val="40000"/>
                  </a:schemeClr>
                </a:glow>
                <a:outerShdw blurRad="60007" dist="200025" dir="15000000" sy="30000" kx="-1800000" algn="bl" rotWithShape="0">
                  <a:prstClr val="black">
                    <a:alpha val="32000"/>
                  </a:prstClr>
                </a:outerShdw>
                <a:reflection blurRad="12700" stA="50000" endPos="50000" dist="5000" dir="5400000" sy="-100000" rotWithShape="0"/>
              </a:effectLst>
            </a:endParaRPr>
          </a:p>
        </p:txBody>
      </p:sp>
    </p:spTree>
  </p:cSld>
  <p:clrMapOvr>
    <a:masterClrMapping/>
  </p:clrMapOvr>
  <p:transition spd="slow" advClick="0" advTm="0">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tice">
  <a:themeElements>
    <a:clrScheme name="Personalizzato 1">
      <a:dk1>
        <a:srgbClr val="365BB0"/>
      </a:dk1>
      <a:lt1>
        <a:srgbClr val="372970"/>
      </a:lt1>
      <a:dk2>
        <a:srgbClr val="365BB0"/>
      </a:dk2>
      <a:lt2>
        <a:srgbClr val="A2B5E2"/>
      </a:lt2>
      <a:accent1>
        <a:srgbClr val="0C0C0C"/>
      </a:accent1>
      <a:accent2>
        <a:srgbClr val="C7AED6"/>
      </a:accent2>
      <a:accent3>
        <a:srgbClr val="243C75"/>
      </a:accent3>
      <a:accent4>
        <a:srgbClr val="A6D0DE"/>
      </a:accent4>
      <a:accent5>
        <a:srgbClr val="B1A6DE"/>
      </a:accent5>
      <a:accent6>
        <a:srgbClr val="DEDAE3"/>
      </a:accent6>
      <a:hlink>
        <a:srgbClr val="9688A5"/>
      </a:hlink>
      <a:folHlink>
        <a:srgbClr val="7E6BC9"/>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539</TotalTime>
  <Words>272</Words>
  <PresentationFormat>Presentazione su schermo (4:3)</PresentationFormat>
  <Paragraphs>25</Paragraphs>
  <Slides>7</Slides>
  <Notes>0</Notes>
  <HiddenSlides>0</HiddenSlides>
  <MMClips>1</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Vertice</vt:lpstr>
      <vt:lpstr>Diapositiva 1</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matteo antonello</dc:creator>
  <cp:lastModifiedBy>matteo antonello</cp:lastModifiedBy>
  <cp:revision>65</cp:revision>
  <dcterms:created xsi:type="dcterms:W3CDTF">2018-10-02T13:29:56Z</dcterms:created>
  <dcterms:modified xsi:type="dcterms:W3CDTF">2018-10-21T17:38:34Z</dcterms:modified>
</cp:coreProperties>
</file>