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31.01.2020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wiselearning.org/spring-2018-climate-action-projec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jesuit.com/the-entry-into-force-of-the-paris-agreement-in-cop22-marrakech/984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25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C07FE0A7-5BD5-419F-BBF2-698981040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8722" y="2376288"/>
            <a:ext cx="3988806" cy="3284369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>
                <a:solidFill>
                  <a:srgbClr val="FFFFFF"/>
                </a:solidFill>
                <a:latin typeface="Cambria"/>
                <a:cs typeface="Calibri Light"/>
              </a:rPr>
              <a:t>EXPLANATION:</a:t>
            </a:r>
            <a:r>
              <a:rPr lang="en-US" sz="260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600">
                <a:solidFill>
                  <a:srgbClr val="FFFFFF"/>
                </a:solidFill>
                <a:latin typeface="Cambria"/>
                <a:cs typeface="Calibri Light"/>
              </a:rPr>
              <a:t>Taking urgent action to tackle change and its impact</a:t>
            </a:r>
            <a:endParaRPr lang="en-US" sz="2600" kern="1200">
              <a:solidFill>
                <a:srgbClr val="FFFFFF"/>
              </a:solidFill>
              <a:latin typeface="Cambria"/>
              <a:cs typeface="+mj-cs"/>
            </a:endParaRPr>
          </a:p>
        </p:txBody>
      </p:sp>
      <p:pic>
        <p:nvPicPr>
          <p:cNvPr id="6" name="Immagine 6" descr="Immagine che contiene stanza&#10;&#10;Descrizione generata con affidabilità molto elevata">
            <a:extLst>
              <a:ext uri="{FF2B5EF4-FFF2-40B4-BE49-F238E27FC236}">
                <a16:creationId xmlns:a16="http://schemas.microsoft.com/office/drawing/2014/main" id="{C0E5A9EE-E539-4E18-BE54-3683706A4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3101" b="1"/>
          <a:stretch/>
        </p:blipFill>
        <p:spPr>
          <a:xfrm>
            <a:off x="1320755" y="875548"/>
            <a:ext cx="4285020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AB43FA-2481-4CED-8445-20D07D8F3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927" y="-2207317"/>
            <a:ext cx="6324978" cy="3352538"/>
          </a:xfrm>
        </p:spPr>
        <p:txBody>
          <a:bodyPr>
            <a:normAutofit/>
          </a:bodyPr>
          <a:lstStyle/>
          <a:p>
            <a:pPr algn="l"/>
            <a:r>
              <a:rPr lang="it-IT" sz="2600" b="1">
                <a:latin typeface="Cambria"/>
                <a:cs typeface="Calibri Light"/>
              </a:rPr>
              <a:t>WHAT SHOULD BE DONE INTERNATIONALLY?</a:t>
            </a:r>
            <a:endParaRPr lang="it-IT" sz="2600" b="1">
              <a:latin typeface="Cambria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83E5C4-3673-4814-8153-00BFBA333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928" y="1226228"/>
            <a:ext cx="4959128" cy="489096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it-IT" sz="2000" dirty="0">
                <a:latin typeface="Cambria"/>
                <a:ea typeface="+mn-lt"/>
                <a:cs typeface="+mn-lt"/>
              </a:rPr>
              <a:t>Much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is</a:t>
            </a:r>
            <a:r>
              <a:rPr lang="it-IT" sz="2000" dirty="0">
                <a:latin typeface="Cambria"/>
                <a:ea typeface="+mn-lt"/>
                <a:cs typeface="+mn-lt"/>
              </a:rPr>
              <a:t> happening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around</a:t>
            </a:r>
            <a:r>
              <a:rPr lang="it-IT" sz="2000" dirty="0">
                <a:latin typeface="Cambria"/>
                <a:ea typeface="+mn-lt"/>
                <a:cs typeface="+mn-lt"/>
              </a:rPr>
              <a:t> the world – investments in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renewable</a:t>
            </a:r>
            <a:r>
              <a:rPr lang="it-IT" sz="2000" dirty="0">
                <a:latin typeface="Cambria"/>
                <a:ea typeface="+mn-lt"/>
                <a:cs typeface="+mn-lt"/>
              </a:rPr>
              <a:t> energy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have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soared</a:t>
            </a:r>
            <a:r>
              <a:rPr lang="it-IT" sz="2000" dirty="0">
                <a:latin typeface="Cambria"/>
                <a:ea typeface="+mn-lt"/>
                <a:cs typeface="+mn-lt"/>
              </a:rPr>
              <a:t>.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But</a:t>
            </a:r>
            <a:r>
              <a:rPr lang="it-IT" sz="2000" dirty="0">
                <a:latin typeface="Cambria"/>
                <a:ea typeface="+mn-lt"/>
                <a:cs typeface="+mn-lt"/>
              </a:rPr>
              <a:t> so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much</a:t>
            </a:r>
            <a:r>
              <a:rPr lang="it-IT" sz="2000" dirty="0">
                <a:latin typeface="Cambria"/>
                <a:ea typeface="+mn-lt"/>
                <a:cs typeface="+mn-lt"/>
              </a:rPr>
              <a:t> more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needs</a:t>
            </a:r>
            <a:r>
              <a:rPr lang="it-IT" sz="2000" dirty="0">
                <a:latin typeface="Cambria"/>
                <a:ea typeface="+mn-lt"/>
                <a:cs typeface="+mn-lt"/>
              </a:rPr>
              <a:t> to be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done</a:t>
            </a:r>
            <a:r>
              <a:rPr lang="it-IT" sz="2000" dirty="0">
                <a:latin typeface="Cambria"/>
                <a:ea typeface="+mn-lt"/>
                <a:cs typeface="+mn-lt"/>
              </a:rPr>
              <a:t>. </a:t>
            </a:r>
          </a:p>
          <a:p>
            <a:pPr algn="l"/>
            <a:r>
              <a:rPr lang="it-IT" sz="2000" dirty="0">
                <a:latin typeface="Cambria"/>
                <a:ea typeface="+mn-lt"/>
                <a:cs typeface="+mn-lt"/>
              </a:rPr>
              <a:t>The world must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transform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its</a:t>
            </a:r>
            <a:r>
              <a:rPr lang="it-IT" sz="2000" dirty="0">
                <a:latin typeface="Cambria"/>
                <a:ea typeface="+mn-lt"/>
                <a:cs typeface="+mn-lt"/>
              </a:rPr>
              <a:t> energy,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industry</a:t>
            </a:r>
            <a:r>
              <a:rPr lang="it-IT" sz="2000" dirty="0">
                <a:latin typeface="Cambria"/>
                <a:ea typeface="+mn-lt"/>
                <a:cs typeface="+mn-lt"/>
              </a:rPr>
              <a:t>,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transport</a:t>
            </a:r>
            <a:r>
              <a:rPr lang="it-IT" sz="2000" dirty="0">
                <a:latin typeface="Cambria"/>
                <a:ea typeface="+mn-lt"/>
                <a:cs typeface="+mn-lt"/>
              </a:rPr>
              <a:t>, food,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agriculture</a:t>
            </a:r>
            <a:r>
              <a:rPr lang="it-IT" sz="2000" dirty="0">
                <a:latin typeface="Cambria"/>
                <a:ea typeface="+mn-lt"/>
                <a:cs typeface="+mn-lt"/>
              </a:rPr>
              <a:t> and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forestry</a:t>
            </a:r>
            <a:r>
              <a:rPr lang="it-IT" sz="2000" dirty="0">
                <a:latin typeface="Cambria"/>
                <a:ea typeface="+mn-lt"/>
                <a:cs typeface="+mn-lt"/>
              </a:rPr>
              <a:t> systems to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ensure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that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we</a:t>
            </a:r>
            <a:r>
              <a:rPr lang="it-IT" sz="2000" dirty="0">
                <a:latin typeface="Cambria"/>
                <a:ea typeface="+mn-lt"/>
                <a:cs typeface="+mn-lt"/>
              </a:rPr>
              <a:t> can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limit</a:t>
            </a:r>
            <a:r>
              <a:rPr lang="it-IT" sz="2000" dirty="0">
                <a:latin typeface="Cambria"/>
                <a:ea typeface="+mn-lt"/>
                <a:cs typeface="+mn-lt"/>
              </a:rPr>
              <a:t> global temperature rise to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well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below</a:t>
            </a:r>
            <a:r>
              <a:rPr lang="it-IT" sz="2000" dirty="0">
                <a:latin typeface="Cambria"/>
                <a:ea typeface="+mn-lt"/>
                <a:cs typeface="+mn-lt"/>
              </a:rPr>
              <a:t> 2°C,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maybe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even</a:t>
            </a:r>
            <a:r>
              <a:rPr lang="it-IT" sz="2000" dirty="0">
                <a:latin typeface="Cambria"/>
                <a:ea typeface="+mn-lt"/>
                <a:cs typeface="+mn-lt"/>
              </a:rPr>
              <a:t> 1.5°C. </a:t>
            </a:r>
          </a:p>
          <a:p>
            <a:pPr algn="l"/>
            <a:r>
              <a:rPr lang="it-IT" sz="2000" dirty="0">
                <a:latin typeface="Cambria"/>
                <a:ea typeface="+mn-lt"/>
                <a:cs typeface="+mn-lt"/>
              </a:rPr>
              <a:t>In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December</a:t>
            </a:r>
            <a:r>
              <a:rPr lang="it-IT" sz="2000" dirty="0">
                <a:latin typeface="Cambria"/>
                <a:ea typeface="+mn-lt"/>
                <a:cs typeface="+mn-lt"/>
              </a:rPr>
              <a:t> 2015, the world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took</a:t>
            </a:r>
            <a:r>
              <a:rPr lang="it-IT" sz="2000" dirty="0">
                <a:latin typeface="Cambria"/>
                <a:ea typeface="+mn-lt"/>
                <a:cs typeface="+mn-lt"/>
              </a:rPr>
              <a:t> a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significant</a:t>
            </a:r>
            <a:r>
              <a:rPr lang="it-IT" sz="2000" dirty="0">
                <a:latin typeface="Cambria"/>
                <a:ea typeface="+mn-lt"/>
                <a:cs typeface="+mn-lt"/>
              </a:rPr>
              <a:t> first step by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adopting</a:t>
            </a:r>
            <a:r>
              <a:rPr lang="it-IT" sz="2000" dirty="0">
                <a:latin typeface="Cambria"/>
                <a:ea typeface="+mn-lt"/>
                <a:cs typeface="+mn-lt"/>
              </a:rPr>
              <a:t> the Paris Agreement, in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which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all</a:t>
            </a:r>
            <a:r>
              <a:rPr lang="it-IT" sz="2000" dirty="0">
                <a:latin typeface="Cambria"/>
                <a:ea typeface="+mn-lt"/>
                <a:cs typeface="+mn-lt"/>
              </a:rPr>
              <a:t> countries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committed</a:t>
            </a:r>
            <a:r>
              <a:rPr lang="it-IT" sz="2000" dirty="0">
                <a:latin typeface="Cambria"/>
                <a:ea typeface="+mn-lt"/>
                <a:cs typeface="+mn-lt"/>
              </a:rPr>
              <a:t> to take action to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address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climate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change</a:t>
            </a:r>
            <a:r>
              <a:rPr lang="it-IT" sz="2000" dirty="0">
                <a:latin typeface="Cambria"/>
                <a:ea typeface="+mn-lt"/>
                <a:cs typeface="+mn-lt"/>
              </a:rPr>
              <a:t>. </a:t>
            </a:r>
          </a:p>
          <a:p>
            <a:pPr algn="l"/>
            <a:r>
              <a:rPr lang="it-IT" sz="2000" dirty="0" err="1">
                <a:latin typeface="Cambria"/>
                <a:ea typeface="+mn-lt"/>
                <a:cs typeface="+mn-lt"/>
              </a:rPr>
              <a:t>Many</a:t>
            </a:r>
            <a:r>
              <a:rPr lang="it-IT" sz="2000" dirty="0">
                <a:latin typeface="Cambria"/>
                <a:ea typeface="+mn-lt"/>
                <a:cs typeface="+mn-lt"/>
              </a:rPr>
              <a:t> businesses and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investors</a:t>
            </a:r>
            <a:r>
              <a:rPr lang="it-IT" sz="2000" dirty="0">
                <a:latin typeface="Cambria"/>
                <a:ea typeface="+mn-lt"/>
                <a:cs typeface="+mn-lt"/>
              </a:rPr>
              <a:t> are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also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committing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themselves</a:t>
            </a:r>
            <a:r>
              <a:rPr lang="it-IT" sz="2000" dirty="0">
                <a:latin typeface="Cambria"/>
                <a:ea typeface="+mn-lt"/>
                <a:cs typeface="+mn-lt"/>
              </a:rPr>
              <a:t> to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lower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their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emissions</a:t>
            </a:r>
            <a:r>
              <a:rPr lang="it-IT" sz="2000" dirty="0">
                <a:latin typeface="Cambria"/>
                <a:ea typeface="+mn-lt"/>
                <a:cs typeface="+mn-lt"/>
              </a:rPr>
              <a:t>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towards</a:t>
            </a:r>
            <a:r>
              <a:rPr lang="it-IT" sz="2000" dirty="0">
                <a:latin typeface="Cambria"/>
                <a:ea typeface="+mn-lt"/>
                <a:cs typeface="+mn-lt"/>
              </a:rPr>
              <a:t> Green </a:t>
            </a:r>
            <a:r>
              <a:rPr lang="it-IT" sz="2000" dirty="0" err="1">
                <a:latin typeface="Cambria"/>
                <a:ea typeface="+mn-lt"/>
                <a:cs typeface="+mn-lt"/>
              </a:rPr>
              <a:t>Econmy</a:t>
            </a:r>
            <a:r>
              <a:rPr lang="it-IT" sz="2000" dirty="0">
                <a:latin typeface="Cambria"/>
                <a:ea typeface="+mn-lt"/>
                <a:cs typeface="+mn-lt"/>
              </a:rPr>
              <a:t>. </a:t>
            </a: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id="{A00F2B9B-3C43-4638-A70E-36EBFD0BC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44042" y="1325869"/>
            <a:ext cx="6315099" cy="420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5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7201941" cy="2241951"/>
          </a:xfrm>
          <a:prstGeom prst="rect">
            <a:avLst/>
          </a:prstGeom>
          <a:solidFill>
            <a:srgbClr val="46654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593ED67-530F-40F2-9848-AFB6A5902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6586812" cy="16824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>
                <a:solidFill>
                  <a:srgbClr val="FFFFFF"/>
                </a:solidFill>
                <a:latin typeface="Cambria"/>
              </a:rPr>
              <a:t>WHY IS IT IMPORTANT?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C9EBB804-1E1F-4759-8DB9-8D4486D95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0" r="4" b="5900"/>
          <a:stretch/>
        </p:blipFill>
        <p:spPr>
          <a:xfrm>
            <a:off x="466343" y="2862599"/>
            <a:ext cx="5153415" cy="3536477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8243" y="2862599"/>
            <a:ext cx="1880041" cy="1693147"/>
          </a:xfrm>
          <a:prstGeom prst="rect">
            <a:avLst/>
          </a:prstGeom>
          <a:solidFill>
            <a:srgbClr val="43743A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9098" y="4731653"/>
            <a:ext cx="1879186" cy="1667425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1"/>
            <a:ext cx="3887324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E14017-D485-470F-AB9D-E8E1C2672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1477" y="220454"/>
            <a:ext cx="3877747" cy="6238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800" dirty="0">
                <a:latin typeface="Cambria"/>
              </a:rPr>
              <a:t>As greenhouse gas levels continue to increase, climate change is </a:t>
            </a:r>
            <a:r>
              <a:rPr lang="en-US" sz="1800" dirty="0" err="1">
                <a:latin typeface="Cambria"/>
              </a:rPr>
              <a:t>occuring</a:t>
            </a:r>
            <a:r>
              <a:rPr lang="en-US" sz="1800" dirty="0">
                <a:latin typeface="Cambria"/>
              </a:rPr>
              <a:t> at much higher rates than anticipated and its effects are evident worldwide. Weather patterns are changing, sea levels are increasing and weather events are becoming more extreme. </a:t>
            </a:r>
            <a:endParaRPr lang="it-IT" sz="1800" dirty="0">
              <a:latin typeface="Cambria"/>
            </a:endParaRPr>
          </a:p>
          <a:p>
            <a:pPr algn="l"/>
            <a:r>
              <a:rPr lang="en-US" sz="1800" dirty="0">
                <a:latin typeface="Cambria"/>
              </a:rPr>
              <a:t>It is disrupting national economies and affecting lives, costing people, communities and countries today and even more tomorrow. Without action the world's average surface is likely to surpass 3 degrees centigrade this century, which will adversely affect every ecosystem. </a:t>
            </a:r>
            <a:endParaRPr lang="en-US" sz="1800" dirty="0">
              <a:latin typeface="Cambria"/>
              <a:cs typeface="Calibri" panose="020F0502020204030204"/>
            </a:endParaRPr>
          </a:p>
          <a:p>
            <a:pPr algn="l"/>
            <a:r>
              <a:rPr lang="en-US" sz="1800" dirty="0">
                <a:latin typeface="Cambria"/>
              </a:rPr>
              <a:t>In 2018 global temperatures already set at new record of around 1.1°C above the pre-industrial period.</a:t>
            </a:r>
            <a:endParaRPr lang="en-US" sz="1800" dirty="0">
              <a:latin typeface="Cambria"/>
              <a:cs typeface="Calibri" panose="020F0502020204030204"/>
            </a:endParaRPr>
          </a:p>
          <a:p>
            <a:pPr algn="l"/>
            <a:r>
              <a:rPr lang="en-US" sz="1800" dirty="0">
                <a:latin typeface="Cambria"/>
              </a:rPr>
              <a:t>The extent of global sea ice fell to 4.14 million square kilometers in 2016 and CO2 levels reached 400 parts per million.</a:t>
            </a:r>
            <a:endParaRPr lang="en-US" sz="1800" dirty="0">
              <a:latin typeface="Cambri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11518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F4BD04-B3C1-4FAA-9547-5E3A516D5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  <a:latin typeface="Cambria"/>
              </a:rPr>
              <a:t>WHAT CAN WE DO IN OUR EVERYDAY LIFE?</a:t>
            </a:r>
          </a:p>
        </p:txBody>
      </p:sp>
      <p:pic>
        <p:nvPicPr>
          <p:cNvPr id="12" name="Immagine 12" descr="Immagine che contiene edificio, esterni, persona, via&#10;&#10;Descrizione generata con affidabilità molto elevata">
            <a:extLst>
              <a:ext uri="{FF2B5EF4-FFF2-40B4-BE49-F238E27FC236}">
                <a16:creationId xmlns:a16="http://schemas.microsoft.com/office/drawing/2014/main" id="{F78E58B0-D5D4-4718-958B-AE0EFC9C0C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6" r="8624" b="-1"/>
          <a:stretch/>
        </p:blipFill>
        <p:spPr>
          <a:xfrm>
            <a:off x="841248" y="2276857"/>
            <a:ext cx="5015484" cy="3900106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62E7C28F-C3D5-4054-A2AD-C59C5AD62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276856"/>
            <a:ext cx="5921257" cy="450395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mbria"/>
              </a:rPr>
              <a:t>Change must start within us so here there are some daily actions we must adopt in order to live a more sustainable lifestyle: 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-Drive less. Walk, cycle, take public transport or car pool;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-Take re-useable bags to the store;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-Air dry. Let your hair and clothes dry naturally; 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-Maintain your car. A well-maintained car emits fewer toxic fumes;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-Avoid driving in peak-hour traffic;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-Organize to plant new trees every year. Trees give oxygen and take in carbon dioxide;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-Unplug TVs, computers and other electronics when not in use;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-Spread awareness about ways to stop global warming;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-Compost food scraps;</a:t>
            </a:r>
            <a:br>
              <a:rPr lang="en-US" sz="1800" dirty="0">
                <a:latin typeface="Cambria"/>
              </a:rPr>
            </a:br>
            <a:r>
              <a:rPr lang="en-US" sz="1800" dirty="0">
                <a:latin typeface="Cambria"/>
              </a:rPr>
              <a:t>-Only buy what you need. 20-50% of the food we buy ends up in landfill.</a:t>
            </a:r>
            <a:br>
              <a:rPr lang="en-US" sz="1800" dirty="0"/>
            </a:br>
            <a:endParaRPr lang="en-US" sz="1500" dirty="0"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49362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di Office</vt:lpstr>
      <vt:lpstr>EXPLANATION: Taking urgent action to tackle change and its impact</vt:lpstr>
      <vt:lpstr>WHAT SHOULD BE DONE INTERNATIONALLY?</vt:lpstr>
      <vt:lpstr>WHY IS IT IMPORTANT?</vt:lpstr>
      <vt:lpstr>WHAT CAN WE DO IN OUR EVERYDAY LIFE?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Claudia Fontana</cp:lastModifiedBy>
  <cp:revision>4</cp:revision>
  <dcterms:created xsi:type="dcterms:W3CDTF">2020-01-26T21:40:48Z</dcterms:created>
  <dcterms:modified xsi:type="dcterms:W3CDTF">2020-01-31T09:32:12Z</dcterms:modified>
</cp:coreProperties>
</file>