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59" r:id="rId4"/>
    <p:sldId id="260" r:id="rId5"/>
    <p:sldId id="268" r:id="rId6"/>
    <p:sldId id="264" r:id="rId7"/>
    <p:sldId id="262" r:id="rId8"/>
    <p:sldId id="269" r:id="rId9"/>
    <p:sldId id="274" r:id="rId10"/>
    <p:sldId id="272" r:id="rId11"/>
    <p:sldId id="273"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7C5D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9BD43-CA6D-D4A9-A9A9-AA04AF95D56E}" v="1315" dt="2021-01-19T16:28:07.797"/>
    <p1510:client id="{4397A919-AF5A-8222-7E54-2BF8D532E7A1}" v="150" dt="2021-01-18T13:26:35.799"/>
    <p1510:client id="{BEE5E22F-EF7D-5193-93B4-437E5969DF60}" v="144" dt="2021-01-19T17:25:08.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15" autoAdjust="0"/>
    <p:restoredTop sz="94660"/>
  </p:normalViewPr>
  <p:slideViewPr>
    <p:cSldViewPr snapToGrid="0">
      <p:cViewPr varScale="1">
        <p:scale>
          <a:sx n="70" d="100"/>
          <a:sy n="70" d="100"/>
        </p:scale>
        <p:origin x="-82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11B7911-00B1-4312-BF65-D39BC2E0071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CA4B17F2-96B6-43F1-933F-EDC62BC5AC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780D1002-F240-417F-AF2E-E0954085061A}"/>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5" name="Segnaposto piè di pagina 4">
            <a:extLst>
              <a:ext uri="{FF2B5EF4-FFF2-40B4-BE49-F238E27FC236}">
                <a16:creationId xmlns="" xmlns:a16="http://schemas.microsoft.com/office/drawing/2014/main" id="{FEAA9290-DC71-44A2-A3E4-F08D155115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3548E513-2923-43DF-AD84-DDB45330C5A7}"/>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3744600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53C7B25-182A-4C09-8EBC-C00F9BA43B3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55D5A420-81F1-4FB1-86FE-B6E4BE53DF0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AECC8883-7C7C-4A74-8400-A6CE24F19ED1}"/>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5" name="Segnaposto piè di pagina 4">
            <a:extLst>
              <a:ext uri="{FF2B5EF4-FFF2-40B4-BE49-F238E27FC236}">
                <a16:creationId xmlns="" xmlns:a16="http://schemas.microsoft.com/office/drawing/2014/main" id="{5AF2CC3D-E08E-4721-B16E-4B458EF150D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E06FEAA-7786-463C-BAEA-B4D582D65B48}"/>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195413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6E4429C2-572C-44C5-81E1-394383672D6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12D47C4F-8965-4118-93A9-B04E8949D360}"/>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6CCD76A4-E3F3-4867-86E1-6412D803EF6F}"/>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5" name="Segnaposto piè di pagina 4">
            <a:extLst>
              <a:ext uri="{FF2B5EF4-FFF2-40B4-BE49-F238E27FC236}">
                <a16:creationId xmlns="" xmlns:a16="http://schemas.microsoft.com/office/drawing/2014/main" id="{5A1B77D8-525F-46BA-8C63-FEBE230933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5575D05-AA1E-41EE-9A0D-784576644A92}"/>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141557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0F1FD85-EF5B-4079-BE81-CFE6AE6E29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FD2B7D3A-E7F8-4A37-8481-ED4B16386F8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9B7483B8-6820-473F-A6AA-D4BC18B6C710}"/>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5" name="Segnaposto piè di pagina 4">
            <a:extLst>
              <a:ext uri="{FF2B5EF4-FFF2-40B4-BE49-F238E27FC236}">
                <a16:creationId xmlns="" xmlns:a16="http://schemas.microsoft.com/office/drawing/2014/main" id="{1F1669BA-E34A-41CC-972D-1394A624A1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F824EE00-C05E-4995-BA23-D32F1942CF0E}"/>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5870217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687F558-425C-4D8C-A178-992952F809C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B6558393-EC41-4A45-B791-528D420720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20815825-D077-48A5-81B1-49D8FB5824E0}"/>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5" name="Segnaposto piè di pagina 4">
            <a:extLst>
              <a:ext uri="{FF2B5EF4-FFF2-40B4-BE49-F238E27FC236}">
                <a16:creationId xmlns="" xmlns:a16="http://schemas.microsoft.com/office/drawing/2014/main" id="{6E4C69EB-EA39-471A-9A5A-E7614697DAD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DB768042-0D03-43EA-B846-21E359C2F055}"/>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91602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5AC2A26-FA96-48BC-B74A-671D82A14D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9F5DFF6D-CC0F-4B18-928E-E4203FFF97D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23AB9440-72EF-4B92-8C2B-99222C9F89D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EF8BF4E1-0831-44F5-BE48-AD30EABEFF04}"/>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6" name="Segnaposto piè di pagina 5">
            <a:extLst>
              <a:ext uri="{FF2B5EF4-FFF2-40B4-BE49-F238E27FC236}">
                <a16:creationId xmlns="" xmlns:a16="http://schemas.microsoft.com/office/drawing/2014/main" id="{7D26D0CD-CB0F-48C3-8349-B2D5813BE9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B633518C-0C6E-459E-98A1-C95AA188FB50}"/>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412043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762DF88-C79C-489C-97AD-B037BC9DBF9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FB2D1F06-FA1A-4846-8903-7BE91D49C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C1AB75E0-9651-4FF2-AD4D-CFA4B1EA90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437A4E93-13E6-4F40-BAB0-8B3254C6E9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21CE148B-4834-48DB-A834-1C5B059D331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E944BFF7-3A08-4B54-BDC5-D7C186D8972E}"/>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8" name="Segnaposto piè di pagina 7">
            <a:extLst>
              <a:ext uri="{FF2B5EF4-FFF2-40B4-BE49-F238E27FC236}">
                <a16:creationId xmlns="" xmlns:a16="http://schemas.microsoft.com/office/drawing/2014/main" id="{DEE3B229-6FF3-4D35-87FE-15130F0390F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A5027587-9673-4C6B-9182-BE689B23B252}"/>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42244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1754F53-D2E3-49C8-8592-9F8B6BF017A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4848BFC2-AADA-4C48-ABE9-5A4213E477BD}"/>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4" name="Segnaposto piè di pagina 3">
            <a:extLst>
              <a:ext uri="{FF2B5EF4-FFF2-40B4-BE49-F238E27FC236}">
                <a16:creationId xmlns="" xmlns:a16="http://schemas.microsoft.com/office/drawing/2014/main" id="{2841AE04-2AAF-4133-92DC-749C91C0ACC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C9701162-07AD-488E-BCF6-B34E872B6150}"/>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326868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9FD95D34-E650-4115-AC7E-EE3D4EE2FB91}"/>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3" name="Segnaposto piè di pagina 2">
            <a:extLst>
              <a:ext uri="{FF2B5EF4-FFF2-40B4-BE49-F238E27FC236}">
                <a16:creationId xmlns="" xmlns:a16="http://schemas.microsoft.com/office/drawing/2014/main" id="{6B0CCFC0-FE17-4BB6-A9DA-785158E889C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8D82AD1C-4775-4350-A7A1-0BCAF34F257E}"/>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154277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926E4F2-7CF0-406E-AD0E-CBC958FF48F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B24E244-FAF7-4624-A9E7-9E9CBA148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CCE51DD-B6E9-46AF-9BD8-0435DB69F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725F11B4-071A-46F8-9198-335534C30FE5}"/>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6" name="Segnaposto piè di pagina 5">
            <a:extLst>
              <a:ext uri="{FF2B5EF4-FFF2-40B4-BE49-F238E27FC236}">
                <a16:creationId xmlns="" xmlns:a16="http://schemas.microsoft.com/office/drawing/2014/main" id="{AE61B7CA-8AB2-4395-96B0-82AD02E029B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DD36DEE-7034-43F9-86F2-ABB650674612}"/>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421920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E0AFE07-D972-4456-85D4-E62322FE51F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E4C7B01D-5B36-4732-8F66-38CAF1B33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881C1000-B40F-4060-AA37-2AB1110D5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7EFACD03-3240-41F5-9A3E-274CC290E1F2}"/>
              </a:ext>
            </a:extLst>
          </p:cNvPr>
          <p:cNvSpPr>
            <a:spLocks noGrp="1"/>
          </p:cNvSpPr>
          <p:nvPr>
            <p:ph type="dt" sz="half" idx="10"/>
          </p:nvPr>
        </p:nvSpPr>
        <p:spPr/>
        <p:txBody>
          <a:bodyPr/>
          <a:lstStyle/>
          <a:p>
            <a:fld id="{6DEAAA9B-F0E1-44C2-A628-950F1A744CA3}" type="datetimeFigureOut">
              <a:rPr lang="it-IT" smtClean="0"/>
              <a:t>16/02/2021</a:t>
            </a:fld>
            <a:endParaRPr lang="it-IT"/>
          </a:p>
        </p:txBody>
      </p:sp>
      <p:sp>
        <p:nvSpPr>
          <p:cNvPr id="6" name="Segnaposto piè di pagina 5">
            <a:extLst>
              <a:ext uri="{FF2B5EF4-FFF2-40B4-BE49-F238E27FC236}">
                <a16:creationId xmlns="" xmlns:a16="http://schemas.microsoft.com/office/drawing/2014/main" id="{F15641A7-8A58-4C10-889E-89D2C603FC5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46EC94C1-754C-4DE6-A3D0-EC709474F9F6}"/>
              </a:ext>
            </a:extLst>
          </p:cNvPr>
          <p:cNvSpPr>
            <a:spLocks noGrp="1"/>
          </p:cNvSpPr>
          <p:nvPr>
            <p:ph type="sldNum" sz="quarter" idx="12"/>
          </p:nvPr>
        </p:nvSpPr>
        <p:spPr/>
        <p:txBody>
          <a:bodyPr/>
          <a:lstStyle/>
          <a:p>
            <a:fld id="{1E62BC17-0192-45B7-A9DF-A562838AFEBD}" type="slidenum">
              <a:rPr lang="it-IT" smtClean="0"/>
              <a:t>‹#›</a:t>
            </a:fld>
            <a:endParaRPr lang="it-IT"/>
          </a:p>
        </p:txBody>
      </p:sp>
    </p:spTree>
    <p:extLst>
      <p:ext uri="{BB962C8B-B14F-4D97-AF65-F5344CB8AC3E}">
        <p14:creationId xmlns:p14="http://schemas.microsoft.com/office/powerpoint/2010/main" val="222614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A443BBB-24A0-4577-B2E8-649C4C0FE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CC61BEDD-3614-41D3-8181-2526EAB92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74F395A5-1B8B-4F02-BC85-4AA6344C6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AAA9B-F0E1-44C2-A628-950F1A744CA3}" type="datetimeFigureOut">
              <a:rPr lang="it-IT" smtClean="0"/>
              <a:t>16/02/2021</a:t>
            </a:fld>
            <a:endParaRPr lang="it-IT"/>
          </a:p>
        </p:txBody>
      </p:sp>
      <p:sp>
        <p:nvSpPr>
          <p:cNvPr id="5" name="Segnaposto piè di pagina 4">
            <a:extLst>
              <a:ext uri="{FF2B5EF4-FFF2-40B4-BE49-F238E27FC236}">
                <a16:creationId xmlns="" xmlns:a16="http://schemas.microsoft.com/office/drawing/2014/main" id="{401C9B50-30A9-4A2A-B87B-B0CA20441A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A26EFEE6-A247-45BC-96AF-64D4D508C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2BC17-0192-45B7-A9DF-A562838AFEBD}" type="slidenum">
              <a:rPr lang="it-IT" smtClean="0"/>
              <a:t>‹#›</a:t>
            </a:fld>
            <a:endParaRPr lang="it-IT"/>
          </a:p>
        </p:txBody>
      </p:sp>
    </p:spTree>
    <p:extLst>
      <p:ext uri="{BB962C8B-B14F-4D97-AF65-F5344CB8AC3E}">
        <p14:creationId xmlns:p14="http://schemas.microsoft.com/office/powerpoint/2010/main" val="3833776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4GNoUYZhrT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9qtICrgZM7o"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orms.gle/888YRGm4JfcTRqaS8"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7C88476-CF02-4CD5-BCB4-84A1A3EB71BE}"/>
              </a:ext>
            </a:extLst>
          </p:cNvPr>
          <p:cNvSpPr>
            <a:spLocks noGrp="1"/>
          </p:cNvSpPr>
          <p:nvPr>
            <p:ph type="title"/>
          </p:nvPr>
        </p:nvSpPr>
        <p:spPr>
          <a:xfrm>
            <a:off x="838200" y="1006473"/>
            <a:ext cx="10515600" cy="1325563"/>
          </a:xfrm>
        </p:spPr>
        <p:txBody>
          <a:bodyPr>
            <a:normAutofit/>
          </a:bodyPr>
          <a:lstStyle/>
          <a:p>
            <a:pPr algn="ctr"/>
            <a:r>
              <a:rPr lang="it-IT" sz="7200" b="1" dirty="0">
                <a:latin typeface="Century Gothic" panose="020B0502020202020204" pitchFamily="34" charset="0"/>
              </a:rPr>
              <a:t>VANDALISM</a:t>
            </a:r>
          </a:p>
        </p:txBody>
      </p:sp>
      <p:sp>
        <p:nvSpPr>
          <p:cNvPr id="3" name="Segnaposto contenuto 2">
            <a:extLst>
              <a:ext uri="{FF2B5EF4-FFF2-40B4-BE49-F238E27FC236}">
                <a16:creationId xmlns="" xmlns:a16="http://schemas.microsoft.com/office/drawing/2014/main" id="{D6C8411D-B98F-4E7D-92CB-ACFC225CA9F5}"/>
              </a:ext>
            </a:extLst>
          </p:cNvPr>
          <p:cNvSpPr>
            <a:spLocks noGrp="1"/>
          </p:cNvSpPr>
          <p:nvPr>
            <p:ph idx="1"/>
          </p:nvPr>
        </p:nvSpPr>
        <p:spPr>
          <a:xfrm>
            <a:off x="969157" y="2964015"/>
            <a:ext cx="10617926" cy="1861141"/>
          </a:xfrm>
          <a:noFill/>
        </p:spPr>
        <p:txBody>
          <a:bodyPr>
            <a:noAutofit/>
          </a:bodyPr>
          <a:lstStyle/>
          <a:p>
            <a:pPr marL="0" indent="0" algn="ctr">
              <a:buNone/>
            </a:pPr>
            <a:r>
              <a:rPr lang="en-US" sz="4000" i="1" dirty="0">
                <a:effectLst/>
                <a:latin typeface="Century Gothic" panose="020B0502020202020204" pitchFamily="34" charset="0"/>
              </a:rPr>
              <a:t>any </a:t>
            </a:r>
            <a:r>
              <a:rPr lang="en-US" sz="4000" i="1" dirty="0">
                <a:latin typeface="Century Gothic" panose="020B0502020202020204" pitchFamily="34" charset="0"/>
              </a:rPr>
              <a:t>activity </a:t>
            </a:r>
            <a:r>
              <a:rPr lang="en-US" sz="4000" i="1" dirty="0">
                <a:effectLst/>
                <a:latin typeface="Century Gothic" panose="020B0502020202020204" pitchFamily="34" charset="0"/>
              </a:rPr>
              <a:t>that is </a:t>
            </a:r>
            <a:r>
              <a:rPr lang="en-US" sz="4000" i="1" dirty="0">
                <a:latin typeface="Century Gothic" panose="020B0502020202020204" pitchFamily="34" charset="0"/>
              </a:rPr>
              <a:t>considered</a:t>
            </a:r>
            <a:r>
              <a:rPr lang="en-US" sz="4000" i="1" dirty="0">
                <a:effectLst/>
                <a:latin typeface="Century Gothic" panose="020B0502020202020204" pitchFamily="34" charset="0"/>
              </a:rPr>
              <a:t> to be </a:t>
            </a:r>
            <a:r>
              <a:rPr lang="en-US" sz="4000" i="1" dirty="0">
                <a:latin typeface="Century Gothic" panose="020B0502020202020204" pitchFamily="34" charset="0"/>
              </a:rPr>
              <a:t>damaging </a:t>
            </a:r>
            <a:r>
              <a:rPr lang="en-US" sz="4000" i="1" dirty="0">
                <a:effectLst/>
                <a:latin typeface="Century Gothic" panose="020B0502020202020204" pitchFamily="34" charset="0"/>
              </a:rPr>
              <a:t>or </a:t>
            </a:r>
            <a:r>
              <a:rPr lang="en-US" sz="4000" i="1" dirty="0">
                <a:latin typeface="Century Gothic" panose="020B0502020202020204" pitchFamily="34" charset="0"/>
              </a:rPr>
              <a:t>destroying</a:t>
            </a:r>
            <a:r>
              <a:rPr lang="en-US" sz="4000" i="1" dirty="0">
                <a:effectLst/>
                <a:latin typeface="Century Gothic" panose="020B0502020202020204" pitchFamily="34" charset="0"/>
              </a:rPr>
              <a:t> something that was </a:t>
            </a:r>
            <a:r>
              <a:rPr lang="en-US" sz="4000" i="1" dirty="0" smtClean="0">
                <a:effectLst/>
                <a:latin typeface="Century Gothic" panose="020B0502020202020204" pitchFamily="34" charset="0"/>
              </a:rPr>
              <a:t>in good conditions and useful</a:t>
            </a:r>
            <a:endParaRPr lang="it-IT" sz="4000" i="1" dirty="0">
              <a:latin typeface="Century Gothic" panose="020B0502020202020204" pitchFamily="34" charset="0"/>
            </a:endParaRPr>
          </a:p>
        </p:txBody>
      </p:sp>
    </p:spTree>
    <p:extLst>
      <p:ext uri="{BB962C8B-B14F-4D97-AF65-F5344CB8AC3E}">
        <p14:creationId xmlns:p14="http://schemas.microsoft.com/office/powerpoint/2010/main" val="2757495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t="-9000" b="-9000"/>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7C88476-CF02-4CD5-BCB4-84A1A3EB71BE}"/>
              </a:ext>
            </a:extLst>
          </p:cNvPr>
          <p:cNvSpPr>
            <a:spLocks noGrp="1"/>
          </p:cNvSpPr>
          <p:nvPr>
            <p:ph type="title"/>
          </p:nvPr>
        </p:nvSpPr>
        <p:spPr>
          <a:xfrm>
            <a:off x="838200" y="354843"/>
            <a:ext cx="10515600" cy="1282888"/>
          </a:xfrm>
        </p:spPr>
        <p:txBody>
          <a:bodyPr>
            <a:normAutofit/>
          </a:bodyPr>
          <a:lstStyle/>
          <a:p>
            <a:pPr algn="ctr"/>
            <a:r>
              <a:rPr lang="it-IT" sz="5400" b="1" dirty="0" smtClean="0">
                <a:latin typeface="Century Gothic" panose="020B0502020202020204" pitchFamily="34" charset="0"/>
              </a:rPr>
              <a:t>Do you want to know more?</a:t>
            </a:r>
            <a:endParaRPr lang="it-IT" sz="5400" b="1" dirty="0">
              <a:latin typeface="Century Gothic" panose="020B0502020202020204" pitchFamily="34" charset="0"/>
            </a:endParaRPr>
          </a:p>
        </p:txBody>
      </p:sp>
      <p:sp>
        <p:nvSpPr>
          <p:cNvPr id="3" name="Segnaposto contenuto 2">
            <a:extLst>
              <a:ext uri="{FF2B5EF4-FFF2-40B4-BE49-F238E27FC236}">
                <a16:creationId xmlns="" xmlns:a16="http://schemas.microsoft.com/office/drawing/2014/main" id="{D6C8411D-B98F-4E7D-92CB-ACFC225CA9F5}"/>
              </a:ext>
            </a:extLst>
          </p:cNvPr>
          <p:cNvSpPr>
            <a:spLocks noGrp="1"/>
          </p:cNvSpPr>
          <p:nvPr>
            <p:ph idx="1"/>
          </p:nvPr>
        </p:nvSpPr>
        <p:spPr>
          <a:xfrm>
            <a:off x="1487606" y="1514901"/>
            <a:ext cx="9444251" cy="4154379"/>
          </a:xfrm>
          <a:noFill/>
        </p:spPr>
        <p:txBody>
          <a:bodyPr>
            <a:noAutofit/>
          </a:bodyPr>
          <a:lstStyle/>
          <a:p>
            <a:endParaRPr lang="en-US" sz="2400" b="1" dirty="0" smtClean="0"/>
          </a:p>
          <a:p>
            <a:endParaRPr lang="en-US" sz="2400" b="1" dirty="0" smtClean="0"/>
          </a:p>
          <a:p>
            <a:r>
              <a:rPr lang="en-US" sz="3200" b="1" dirty="0" smtClean="0"/>
              <a:t>Video </a:t>
            </a:r>
            <a:r>
              <a:rPr lang="en-US" sz="3200" b="1" dirty="0"/>
              <a:t>on vandalism and </a:t>
            </a:r>
            <a:r>
              <a:rPr lang="en-US" sz="3200" b="1" dirty="0" smtClean="0"/>
              <a:t>graffiti: what’s the difference?</a:t>
            </a:r>
            <a:endParaRPr lang="it-IT" sz="3200" b="1" dirty="0"/>
          </a:p>
          <a:p>
            <a:r>
              <a:rPr lang="en-US" sz="3200" b="1" u="sng" dirty="0">
                <a:hlinkClick r:id="rId3"/>
              </a:rPr>
              <a:t>https://www.youtube.com/watch?v=4GNoUYZhrT0</a:t>
            </a:r>
            <a:r>
              <a:rPr lang="en-US" sz="3200" b="1" dirty="0"/>
              <a:t> </a:t>
            </a:r>
            <a:endParaRPr lang="it-IT" sz="3200" b="1" dirty="0"/>
          </a:p>
          <a:p>
            <a:pPr marL="0" indent="0">
              <a:buNone/>
            </a:pPr>
            <a:r>
              <a:rPr lang="en-US" sz="3200" b="1" dirty="0"/>
              <a:t> </a:t>
            </a:r>
            <a:endParaRPr lang="it-IT" sz="3200" b="1" dirty="0"/>
          </a:p>
          <a:p>
            <a:r>
              <a:rPr lang="en-US" sz="3200" b="1" dirty="0"/>
              <a:t>ISIS destroying cultural heritage from the past</a:t>
            </a:r>
            <a:endParaRPr lang="it-IT" sz="3200" b="1" dirty="0"/>
          </a:p>
          <a:p>
            <a:r>
              <a:rPr lang="it-IT" sz="3200" u="sng" dirty="0">
                <a:hlinkClick r:id="rId4"/>
              </a:rPr>
              <a:t>https://www.youtube.com/watch?v=9qtICrgZM7o</a:t>
            </a:r>
            <a:r>
              <a:rPr lang="it-IT" sz="3200" dirty="0"/>
              <a:t> </a:t>
            </a:r>
          </a:p>
          <a:p>
            <a:r>
              <a:rPr lang="it-IT" sz="3200" dirty="0"/>
              <a:t>Palmira, Mosud, </a:t>
            </a:r>
            <a:r>
              <a:rPr lang="it-IT" sz="3200" dirty="0" smtClean="0"/>
              <a:t>Hatra</a:t>
            </a:r>
            <a:endParaRPr lang="it-IT" sz="3200" dirty="0"/>
          </a:p>
          <a:p>
            <a:r>
              <a:rPr lang="en-US" sz="2400" b="1" dirty="0"/>
              <a:t> </a:t>
            </a:r>
            <a:endParaRPr lang="it-IT" sz="2400" b="1" dirty="0"/>
          </a:p>
          <a:p>
            <a:endParaRPr lang="it-IT" sz="2400" b="1" dirty="0"/>
          </a:p>
        </p:txBody>
      </p:sp>
    </p:spTree>
    <p:extLst>
      <p:ext uri="{BB962C8B-B14F-4D97-AF65-F5344CB8AC3E}">
        <p14:creationId xmlns:p14="http://schemas.microsoft.com/office/powerpoint/2010/main" val="337402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b="1" dirty="0" smtClean="0"/>
              <a:t>Thank you for watching!</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9526" y="1542198"/>
            <a:ext cx="4800600" cy="5493224"/>
          </a:xfrm>
          <a:prstGeom prst="rect">
            <a:avLst/>
          </a:prstGeom>
        </p:spPr>
      </p:pic>
      <p:sp>
        <p:nvSpPr>
          <p:cNvPr id="3" name="Content Placeholder 2"/>
          <p:cNvSpPr>
            <a:spLocks noGrp="1"/>
          </p:cNvSpPr>
          <p:nvPr>
            <p:ph idx="1"/>
          </p:nvPr>
        </p:nvSpPr>
        <p:spPr/>
        <p:txBody>
          <a:bodyPr>
            <a:normAutofit/>
          </a:bodyPr>
          <a:lstStyle/>
          <a:p>
            <a:endParaRPr lang="it-IT" dirty="0" smtClean="0"/>
          </a:p>
          <a:p>
            <a:pPr marL="0" indent="0">
              <a:buNone/>
            </a:pPr>
            <a:r>
              <a:rPr lang="it-IT" dirty="0" smtClean="0"/>
              <a:t>Before leaving, please, complete these Google Form, your opinions will be highly appreciated!</a:t>
            </a:r>
          </a:p>
          <a:p>
            <a:pPr marL="0" indent="0">
              <a:buNone/>
            </a:pPr>
            <a:r>
              <a:rPr lang="it-IT" dirty="0" smtClean="0">
                <a:hlinkClick r:id="rId3"/>
              </a:rPr>
              <a:t>https</a:t>
            </a:r>
            <a:r>
              <a:rPr lang="it-IT" dirty="0">
                <a:hlinkClick r:id="rId3"/>
              </a:rPr>
              <a:t>://</a:t>
            </a:r>
            <a:r>
              <a:rPr lang="it-IT" dirty="0" smtClean="0">
                <a:hlinkClick r:id="rId3"/>
              </a:rPr>
              <a:t>forms.gle/888YRGm4JfcTRqaS8</a:t>
            </a:r>
            <a:r>
              <a:rPr lang="it-IT" dirty="0" smtClean="0"/>
              <a:t> </a:t>
            </a:r>
          </a:p>
          <a:p>
            <a:pPr marL="0" indent="0">
              <a:buNone/>
            </a:pPr>
            <a:endParaRPr lang="it-IT" dirty="0"/>
          </a:p>
          <a:p>
            <a:pPr marL="0" indent="0">
              <a:buNone/>
            </a:pPr>
            <a:endParaRPr lang="it-IT" dirty="0" smtClean="0"/>
          </a:p>
          <a:p>
            <a:endParaRPr lang="it-IT" dirty="0"/>
          </a:p>
          <a:p>
            <a:endParaRPr lang="it-IT" dirty="0"/>
          </a:p>
          <a:p>
            <a:endParaRPr lang="it-IT" dirty="0"/>
          </a:p>
        </p:txBody>
      </p:sp>
    </p:spTree>
    <p:extLst>
      <p:ext uri="{BB962C8B-B14F-4D97-AF65-F5344CB8AC3E}">
        <p14:creationId xmlns:p14="http://schemas.microsoft.com/office/powerpoint/2010/main" val="2457793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tessuto, parecchi&#10;&#10;Descrizione generata automaticamente">
            <a:extLst>
              <a:ext uri="{FF2B5EF4-FFF2-40B4-BE49-F238E27FC236}">
                <a16:creationId xmlns="" xmlns:a16="http://schemas.microsoft.com/office/drawing/2014/main" id="{C20423F0-FEE1-4259-B93E-B42880371A12}"/>
              </a:ext>
            </a:extLst>
          </p:cNvPr>
          <p:cNvPicPr>
            <a:picLocks noChangeAspect="1"/>
          </p:cNvPicPr>
          <p:nvPr/>
        </p:nvPicPr>
        <p:blipFill rotWithShape="1">
          <a:blip r:embed="rId2">
            <a:extLst>
              <a:ext uri="{28A0092B-C50C-407E-A947-70E740481C1C}">
                <a14:useLocalDpi xmlns:a14="http://schemas.microsoft.com/office/drawing/2010/main" val="0"/>
              </a:ext>
            </a:extLst>
          </a:blip>
          <a:srcRect t="30210" r="1" b="733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2" name="Picture 6" descr="The Vandals—facts and information">
            <a:extLst>
              <a:ext uri="{FF2B5EF4-FFF2-40B4-BE49-F238E27FC236}">
                <a16:creationId xmlns="" xmlns:a16="http://schemas.microsoft.com/office/drawing/2014/main" id="{6BF4D660-1FBF-446A-B42C-40315FAD212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18" r="-2" b="2023"/>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5" name="Freeform: Shape 34">
            <a:extLst>
              <a:ext uri="{FF2B5EF4-FFF2-40B4-BE49-F238E27FC236}">
                <a16:creationId xmlns=""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7" name="Freeform: Shape 36">
            <a:extLst>
              <a:ext uri="{FF2B5EF4-FFF2-40B4-BE49-F238E27FC236}">
                <a16:creationId xmlns=""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Titolo 1">
            <a:extLst>
              <a:ext uri="{FF2B5EF4-FFF2-40B4-BE49-F238E27FC236}">
                <a16:creationId xmlns="" xmlns:a16="http://schemas.microsoft.com/office/drawing/2014/main" id="{E25AD9CF-15EE-46DC-9D54-9F3A9678620A}"/>
              </a:ext>
            </a:extLst>
          </p:cNvPr>
          <p:cNvSpPr txBox="1">
            <a:spLocks/>
          </p:cNvSpPr>
          <p:nvPr/>
        </p:nvSpPr>
        <p:spPr>
          <a:xfrm>
            <a:off x="448056" y="859536"/>
            <a:ext cx="3760050"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400" b="1" dirty="0">
                <a:latin typeface="Century Gothic" panose="020B0502020202020204" pitchFamily="34" charset="0"/>
              </a:rPr>
              <a:t>History of vandalism</a:t>
            </a:r>
          </a:p>
        </p:txBody>
      </p:sp>
      <p:sp>
        <p:nvSpPr>
          <p:cNvPr id="39" name="Rectangle 38">
            <a:extLst>
              <a:ext uri="{FF2B5EF4-FFF2-40B4-BE49-F238E27FC236}">
                <a16:creationId xmlns=""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1" name="Rectangle 40">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Segnaposto contenuto 2">
            <a:extLst>
              <a:ext uri="{FF2B5EF4-FFF2-40B4-BE49-F238E27FC236}">
                <a16:creationId xmlns="" xmlns:a16="http://schemas.microsoft.com/office/drawing/2014/main" id="{01510055-78B3-4E2A-8252-644E59D56344}"/>
              </a:ext>
            </a:extLst>
          </p:cNvPr>
          <p:cNvSpPr txBox="1">
            <a:spLocks/>
          </p:cNvSpPr>
          <p:nvPr/>
        </p:nvSpPr>
        <p:spPr>
          <a:xfrm>
            <a:off x="448056" y="2512611"/>
            <a:ext cx="4832803" cy="36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900" dirty="0" smtClean="0">
                <a:latin typeface="Century Gothic" panose="020B0502020202020204" pitchFamily="34" charset="0"/>
              </a:rPr>
              <a:t>Vandals, the members </a:t>
            </a:r>
            <a:r>
              <a:rPr lang="en-US" sz="1900" dirty="0">
                <a:latin typeface="Century Gothic" panose="020B0502020202020204" pitchFamily="34" charset="0"/>
              </a:rPr>
              <a:t>of a Germanic people who maintained a kingdom in North Africa from 429 to 534 CE and who sacked Rome in 455. Their name has remained a synonym for willful desecration or destruction.</a:t>
            </a:r>
          </a:p>
          <a:p>
            <a:endParaRPr lang="en-US" sz="2000" dirty="0"/>
          </a:p>
        </p:txBody>
      </p:sp>
      <p:sp>
        <p:nvSpPr>
          <p:cNvPr id="11" name="Rettangolo 10">
            <a:extLst>
              <a:ext uri="{FF2B5EF4-FFF2-40B4-BE49-F238E27FC236}">
                <a16:creationId xmlns="" xmlns:a16="http://schemas.microsoft.com/office/drawing/2014/main" id="{AFEB4A63-AF93-4EC7-BE5F-D2101DEC922B}"/>
              </a:ext>
            </a:extLst>
          </p:cNvPr>
          <p:cNvSpPr/>
          <p:nvPr/>
        </p:nvSpPr>
        <p:spPr>
          <a:xfrm>
            <a:off x="0" y="1152144"/>
            <a:ext cx="128016" cy="653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97881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 xmlns:a16="http://schemas.microsoft.com/office/drawing/2014/main" id="{560AFAAC-EA6C-45A9-9E03-C9C9F0193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magine 20" descr="Immagine che contiene parecchi&#10;&#10;Descrizione generata automaticamente">
            <a:extLst>
              <a:ext uri="{FF2B5EF4-FFF2-40B4-BE49-F238E27FC236}">
                <a16:creationId xmlns="" xmlns:a16="http://schemas.microsoft.com/office/drawing/2014/main" id="{115D23DB-849A-495D-9FC0-42927EFABB90}"/>
              </a:ext>
            </a:extLst>
          </p:cNvPr>
          <p:cNvPicPr>
            <a:picLocks noChangeAspect="1"/>
          </p:cNvPicPr>
          <p:nvPr/>
        </p:nvPicPr>
        <p:blipFill rotWithShape="1">
          <a:blip r:embed="rId2">
            <a:extLst>
              <a:ext uri="{28A0092B-C50C-407E-A947-70E740481C1C}">
                <a14:useLocalDpi xmlns:a14="http://schemas.microsoft.com/office/drawing/2010/main" val="0"/>
              </a:ext>
            </a:extLst>
          </a:blip>
          <a:srcRect r="29127"/>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97" name="Freeform: Shape 96">
            <a:extLst>
              <a:ext uri="{FF2B5EF4-FFF2-40B4-BE49-F238E27FC236}">
                <a16:creationId xmlns="" xmlns:a16="http://schemas.microsoft.com/office/drawing/2014/main" id="{83549E37-C86B-4401-90BD-D8BF83859F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99" name="Freeform: Shape 98">
            <a:extLst>
              <a:ext uri="{FF2B5EF4-FFF2-40B4-BE49-F238E27FC236}">
                <a16:creationId xmlns="" xmlns:a16="http://schemas.microsoft.com/office/drawing/2014/main" id="{8A17784E-76D8-4521-A77D-0D2EBB9230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 xmlns:a16="http://schemas.microsoft.com/office/drawing/2014/main" id="{1292669A-FA9E-4770-BF77-6ED475E23756}"/>
              </a:ext>
            </a:extLst>
          </p:cNvPr>
          <p:cNvSpPr>
            <a:spLocks noGrp="1"/>
          </p:cNvSpPr>
          <p:nvPr>
            <p:ph type="title"/>
          </p:nvPr>
        </p:nvSpPr>
        <p:spPr>
          <a:xfrm>
            <a:off x="437769" y="932688"/>
            <a:ext cx="4846219" cy="1243584"/>
          </a:xfrm>
        </p:spPr>
        <p:txBody>
          <a:bodyPr anchor="ctr">
            <a:normAutofit fontScale="90000"/>
          </a:bodyPr>
          <a:lstStyle/>
          <a:p>
            <a:r>
              <a:rPr lang="it-IT" sz="3400" b="1" dirty="0" smtClean="0">
                <a:latin typeface="Century Gothic" panose="020B0502020202020204" pitchFamily="34" charset="0"/>
              </a:rPr>
              <a:t>Some famous episodes of Vandalism in Rome: </a:t>
            </a:r>
            <a:br>
              <a:rPr lang="it-IT" sz="3400" b="1" dirty="0" smtClean="0">
                <a:latin typeface="Century Gothic" panose="020B0502020202020204" pitchFamily="34" charset="0"/>
              </a:rPr>
            </a:br>
            <a:r>
              <a:rPr lang="it-IT" sz="3400" b="1" dirty="0" smtClean="0">
                <a:latin typeface="Century Gothic" panose="020B0502020202020204" pitchFamily="34" charset="0"/>
              </a:rPr>
              <a:t>the Barcaccia </a:t>
            </a:r>
            <a:r>
              <a:rPr lang="it-IT" sz="3400" b="1" dirty="0">
                <a:latin typeface="Century Gothic" panose="020B0502020202020204" pitchFamily="34" charset="0"/>
              </a:rPr>
              <a:t>Fountain</a:t>
            </a:r>
          </a:p>
        </p:txBody>
      </p:sp>
      <p:sp>
        <p:nvSpPr>
          <p:cNvPr id="101" name="Rectangle 100">
            <a:extLst>
              <a:ext uri="{FF2B5EF4-FFF2-40B4-BE49-F238E27FC236}">
                <a16:creationId xmlns="" xmlns:a16="http://schemas.microsoft.com/office/drawing/2014/main" id="{C0036C6B-F09C-4EAB-AE02-8D056EE748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 name="Rectangle 102">
            <a:extLst>
              <a:ext uri="{FF2B5EF4-FFF2-40B4-BE49-F238E27FC236}">
                <a16:creationId xmlns="" xmlns:a16="http://schemas.microsoft.com/office/drawing/2014/main" id="{FC8D5885-2804-4D3C-BE31-902E4D32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 xmlns:a16="http://schemas.microsoft.com/office/drawing/2014/main" id="{DB5D0AC5-0871-4BEF-9589-28E626033053}"/>
              </a:ext>
            </a:extLst>
          </p:cNvPr>
          <p:cNvSpPr>
            <a:spLocks noGrp="1"/>
          </p:cNvSpPr>
          <p:nvPr>
            <p:ph idx="1"/>
          </p:nvPr>
        </p:nvSpPr>
        <p:spPr>
          <a:xfrm>
            <a:off x="374904" y="2522949"/>
            <a:ext cx="5065776" cy="3402363"/>
          </a:xfrm>
        </p:spPr>
        <p:txBody>
          <a:bodyPr anchor="t">
            <a:normAutofit lnSpcReduction="10000"/>
          </a:bodyPr>
          <a:lstStyle/>
          <a:p>
            <a:pPr marL="0" indent="0" algn="just">
              <a:buNone/>
            </a:pPr>
            <a:r>
              <a:rPr lang="en-US" sz="1900" b="0" i="0" dirty="0">
                <a:effectLst/>
                <a:latin typeface="Century Gothic" panose="020B0502020202020204" pitchFamily="34" charset="0"/>
              </a:rPr>
              <a:t>Hundreds of Dutch soccer fans that were in Rome for a Europa League match </a:t>
            </a:r>
            <a:r>
              <a:rPr lang="en-US" sz="1900" b="0" i="0" dirty="0" smtClean="0">
                <a:effectLst/>
                <a:latin typeface="Century Gothic" panose="020B0502020202020204" pitchFamily="34" charset="0"/>
              </a:rPr>
              <a:t> </a:t>
            </a:r>
            <a:r>
              <a:rPr lang="en-US" sz="1900" b="0" i="0" dirty="0">
                <a:effectLst/>
                <a:latin typeface="Century Gothic" panose="020B0502020202020204" pitchFamily="34" charset="0"/>
              </a:rPr>
              <a:t>wreaked havoc on Rome, damaging a 17th-century fountain designed by Pietro and Gian Lorenzo Bernini and leaving the city’s historic center strewn with beer bottles and trash.</a:t>
            </a:r>
          </a:p>
          <a:p>
            <a:pPr marL="0" indent="0" algn="just">
              <a:buNone/>
            </a:pPr>
            <a:r>
              <a:rPr lang="en-US" sz="1900" b="0" i="0" dirty="0">
                <a:effectLst/>
                <a:latin typeface="Century Gothic" panose="020B0502020202020204" pitchFamily="34" charset="0"/>
              </a:rPr>
              <a:t>There, hundreds of Dutch fans threw </a:t>
            </a:r>
            <a:r>
              <a:rPr lang="en-US" sz="1900" dirty="0">
                <a:latin typeface="Century Gothic" panose="020B0502020202020204" pitchFamily="34" charset="0"/>
              </a:rPr>
              <a:t>bottles</a:t>
            </a:r>
            <a:r>
              <a:rPr lang="en-US" sz="1900" b="0" i="0" dirty="0">
                <a:effectLst/>
                <a:latin typeface="Century Gothic" panose="020B0502020202020204" pitchFamily="34" charset="0"/>
              </a:rPr>
              <a:t> and </a:t>
            </a:r>
            <a:r>
              <a:rPr lang="en-US" sz="1900" dirty="0">
                <a:latin typeface="Century Gothic" panose="020B0502020202020204" pitchFamily="34" charset="0"/>
              </a:rPr>
              <a:t>smoke bombs</a:t>
            </a:r>
            <a:r>
              <a:rPr lang="en-US" sz="1900" b="0" i="0" dirty="0">
                <a:effectLst/>
                <a:latin typeface="Century Gothic" panose="020B0502020202020204" pitchFamily="34" charset="0"/>
              </a:rPr>
              <a:t> at the police, who retaliated with tear gas and truncheons</a:t>
            </a:r>
            <a:r>
              <a:rPr lang="en-US" sz="1900" b="0" i="0" dirty="0" smtClean="0">
                <a:effectLst/>
                <a:latin typeface="Century Gothic" panose="020B0502020202020204" pitchFamily="34" charset="0"/>
              </a:rPr>
              <a:t>.</a:t>
            </a:r>
          </a:p>
          <a:p>
            <a:pPr marL="0" indent="0" algn="just">
              <a:buNone/>
            </a:pPr>
            <a:r>
              <a:rPr lang="en-US" sz="1900" dirty="0" smtClean="0">
                <a:latin typeface="Century Gothic" panose="020B0502020202020204" pitchFamily="34" charset="0"/>
              </a:rPr>
              <a:t>The Dutch government offered to pay for the damages and restauration</a:t>
            </a:r>
            <a:endParaRPr lang="it-IT" sz="1900" dirty="0">
              <a:latin typeface="Century Gothic" panose="020B0502020202020204" pitchFamily="34" charset="0"/>
            </a:endParaRPr>
          </a:p>
        </p:txBody>
      </p:sp>
      <p:sp>
        <p:nvSpPr>
          <p:cNvPr id="27" name="Rettangolo 26">
            <a:extLst>
              <a:ext uri="{FF2B5EF4-FFF2-40B4-BE49-F238E27FC236}">
                <a16:creationId xmlns="" xmlns:a16="http://schemas.microsoft.com/office/drawing/2014/main" id="{C0A14244-C8DD-40A1-BFAF-209A24CA8819}"/>
              </a:ext>
            </a:extLst>
          </p:cNvPr>
          <p:cNvSpPr/>
          <p:nvPr/>
        </p:nvSpPr>
        <p:spPr>
          <a:xfrm>
            <a:off x="0" y="1122648"/>
            <a:ext cx="128016" cy="83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5616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 xmlns:a16="http://schemas.microsoft.com/office/drawing/2014/main" id="{F94AA2BD-2E3F-4B1D-8127-5744B8115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 xmlns:a16="http://schemas.microsoft.com/office/drawing/2014/main" id="{FB8B04E0-9B91-42EC-9A03-7219A47675A0}"/>
              </a:ext>
            </a:extLst>
          </p:cNvPr>
          <p:cNvSpPr>
            <a:spLocks noGrp="1"/>
          </p:cNvSpPr>
          <p:nvPr>
            <p:ph type="title"/>
          </p:nvPr>
        </p:nvSpPr>
        <p:spPr>
          <a:xfrm>
            <a:off x="411480" y="987552"/>
            <a:ext cx="4485861" cy="1088136"/>
          </a:xfrm>
        </p:spPr>
        <p:txBody>
          <a:bodyPr anchor="b">
            <a:normAutofit fontScale="90000"/>
          </a:bodyPr>
          <a:lstStyle/>
          <a:p>
            <a:r>
              <a:rPr lang="it-IT" sz="3400" b="1" dirty="0" smtClean="0">
                <a:latin typeface="Century Gothic" panose="020B0502020202020204" pitchFamily="34" charset="0"/>
              </a:rPr>
              <a:t>A horrible attack to one of the most famous statues in the world: La </a:t>
            </a:r>
            <a:r>
              <a:rPr lang="it-IT" sz="3400" b="1" dirty="0">
                <a:latin typeface="Century Gothic" panose="020B0502020202020204" pitchFamily="34" charset="0"/>
              </a:rPr>
              <a:t>Pietà</a:t>
            </a:r>
          </a:p>
        </p:txBody>
      </p:sp>
      <p:sp>
        <p:nvSpPr>
          <p:cNvPr id="193" name="Rectangle 192">
            <a:extLst>
              <a:ext uri="{FF2B5EF4-FFF2-40B4-BE49-F238E27FC236}">
                <a16:creationId xmlns="" xmlns:a16="http://schemas.microsoft.com/office/drawing/2014/main" id="{4BD02261-2DC8-4AA8-9E16-7751AE8924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 name="Rectangle 193">
            <a:extLst>
              <a:ext uri="{FF2B5EF4-FFF2-40B4-BE49-F238E27FC236}">
                <a16:creationId xmlns="" xmlns:a16="http://schemas.microsoft.com/office/drawing/2014/main" id="{3D752CF2-2291-40B5-B462-C17B174C10B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 xmlns:a16="http://schemas.microsoft.com/office/drawing/2014/main" id="{3F746288-CFBC-437C-9134-604996B27158}"/>
              </a:ext>
            </a:extLst>
          </p:cNvPr>
          <p:cNvSpPr>
            <a:spLocks noGrp="1"/>
          </p:cNvSpPr>
          <p:nvPr>
            <p:ph idx="1"/>
          </p:nvPr>
        </p:nvSpPr>
        <p:spPr>
          <a:xfrm>
            <a:off x="411479" y="2514600"/>
            <a:ext cx="4498848" cy="3584448"/>
          </a:xfrm>
        </p:spPr>
        <p:txBody>
          <a:bodyPr anchor="t">
            <a:noAutofit/>
          </a:bodyPr>
          <a:lstStyle/>
          <a:p>
            <a:pPr marL="0" indent="0" algn="just">
              <a:buNone/>
            </a:pPr>
            <a:r>
              <a:rPr lang="it-IT" sz="1800" dirty="0">
                <a:latin typeface="Century Gothic" panose="020B0502020202020204" pitchFamily="34" charset="0"/>
              </a:rPr>
              <a:t>In 1972 a </a:t>
            </a:r>
            <a:r>
              <a:rPr lang="it-IT" sz="1800" dirty="0" smtClean="0">
                <a:latin typeface="Century Gothic" panose="020B0502020202020204" pitchFamily="34" charset="0"/>
              </a:rPr>
              <a:t>deranged </a:t>
            </a:r>
            <a:r>
              <a:rPr lang="it-IT" sz="1800" dirty="0">
                <a:latin typeface="Century Gothic" panose="020B0502020202020204" pitchFamily="34" charset="0"/>
              </a:rPr>
              <a:t>Hungarian named Laszlo Toth jumped an altar railing in St. Peter’s Basilica and </a:t>
            </a:r>
            <a:r>
              <a:rPr lang="it-IT" sz="1800" dirty="0" smtClean="0">
                <a:latin typeface="Century Gothic" panose="020B0502020202020204" pitchFamily="34" charset="0"/>
              </a:rPr>
              <a:t>inflicted </a:t>
            </a:r>
            <a:r>
              <a:rPr lang="it-IT" sz="1800" dirty="0">
                <a:latin typeface="Century Gothic" panose="020B0502020202020204" pitchFamily="34" charset="0"/>
              </a:rPr>
              <a:t>12 hammer blows to Michelangelo’s </a:t>
            </a:r>
            <a:r>
              <a:rPr lang="it-IT" sz="1800" dirty="0" smtClean="0">
                <a:latin typeface="Century Gothic" panose="020B0502020202020204" pitchFamily="34" charset="0"/>
              </a:rPr>
              <a:t>Pietà, </a:t>
            </a:r>
            <a:r>
              <a:rPr lang="it-IT" sz="1800" dirty="0">
                <a:latin typeface="Century Gothic" panose="020B0502020202020204" pitchFamily="34" charset="0"/>
              </a:rPr>
              <a:t>severely damaging the Renaissance masterpiece.</a:t>
            </a:r>
          </a:p>
          <a:p>
            <a:pPr marL="0" indent="0" algn="just">
              <a:buNone/>
            </a:pPr>
            <a:r>
              <a:rPr lang="en-US" sz="1800" dirty="0">
                <a:latin typeface="Century Gothic" panose="020B0502020202020204" pitchFamily="34" charset="0"/>
              </a:rPr>
              <a:t>Toth, who alternately said he was Jesus Christ or Michelangelo, </a:t>
            </a:r>
            <a:r>
              <a:rPr lang="en-US" sz="1800" dirty="0" smtClean="0">
                <a:latin typeface="Century Gothic" panose="020B0502020202020204" pitchFamily="34" charset="0"/>
              </a:rPr>
              <a:t>broke </a:t>
            </a:r>
            <a:r>
              <a:rPr lang="en-US" sz="1800" dirty="0">
                <a:latin typeface="Century Gothic" panose="020B0502020202020204" pitchFamily="34" charset="0"/>
              </a:rPr>
              <a:t>her nose in three parts and left about 100 other fragments, including chips from the back of her head, lying on the floor of the chapel where it was on display.</a:t>
            </a:r>
            <a:endParaRPr lang="it-IT" sz="1800" dirty="0">
              <a:latin typeface="Century Gothic" panose="020B0502020202020204" pitchFamily="34" charset="0"/>
            </a:endParaRPr>
          </a:p>
        </p:txBody>
      </p:sp>
      <p:pic>
        <p:nvPicPr>
          <p:cNvPr id="10" name="Immagine 9" descr="Immagine che contiene persona, esterni, scultura&#10;&#10;Descrizione generata automaticamente">
            <a:extLst>
              <a:ext uri="{FF2B5EF4-FFF2-40B4-BE49-F238E27FC236}">
                <a16:creationId xmlns="" xmlns:a16="http://schemas.microsoft.com/office/drawing/2014/main" id="{A6A5605C-1D46-4CB0-8BCF-950094D9971A}"/>
              </a:ext>
            </a:extLst>
          </p:cNvPr>
          <p:cNvPicPr>
            <a:picLocks noChangeAspect="1"/>
          </p:cNvPicPr>
          <p:nvPr/>
        </p:nvPicPr>
        <p:blipFill rotWithShape="1">
          <a:blip r:embed="rId2">
            <a:extLst>
              <a:ext uri="{28A0092B-C50C-407E-A947-70E740481C1C}">
                <a14:useLocalDpi xmlns:a14="http://schemas.microsoft.com/office/drawing/2010/main" val="0"/>
              </a:ext>
            </a:extLst>
          </a:blip>
          <a:srcRect r="38707"/>
          <a:stretch/>
        </p:blipFill>
        <p:spPr>
          <a:xfrm>
            <a:off x="7963397" y="355748"/>
            <a:ext cx="3883370" cy="6146503"/>
          </a:xfrm>
          <a:prstGeom prst="rect">
            <a:avLst/>
          </a:prstGeom>
        </p:spPr>
      </p:pic>
      <p:pic>
        <p:nvPicPr>
          <p:cNvPr id="11" name="Immagine 10" descr="Immagine che contiene persona, esterni, scultura&#10;&#10;Descrizione generata automaticamente">
            <a:extLst>
              <a:ext uri="{FF2B5EF4-FFF2-40B4-BE49-F238E27FC236}">
                <a16:creationId xmlns="" xmlns:a16="http://schemas.microsoft.com/office/drawing/2014/main" id="{5A536B3A-1144-4E7A-8021-FA83FB243455}"/>
              </a:ext>
            </a:extLst>
          </p:cNvPr>
          <p:cNvPicPr>
            <a:picLocks noChangeAspect="1"/>
          </p:cNvPicPr>
          <p:nvPr/>
        </p:nvPicPr>
        <p:blipFill rotWithShape="1">
          <a:blip r:embed="rId2">
            <a:extLst>
              <a:ext uri="{28A0092B-C50C-407E-A947-70E740481C1C}">
                <a14:useLocalDpi xmlns:a14="http://schemas.microsoft.com/office/drawing/2010/main" val="0"/>
              </a:ext>
            </a:extLst>
          </a:blip>
          <a:srcRect l="63174" b="1619"/>
          <a:stretch/>
        </p:blipFill>
        <p:spPr>
          <a:xfrm>
            <a:off x="5480800" y="355747"/>
            <a:ext cx="2381289" cy="6146503"/>
          </a:xfrm>
          <a:prstGeom prst="rect">
            <a:avLst/>
          </a:prstGeom>
        </p:spPr>
      </p:pic>
    </p:spTree>
    <p:extLst>
      <p:ext uri="{BB962C8B-B14F-4D97-AF65-F5344CB8AC3E}">
        <p14:creationId xmlns:p14="http://schemas.microsoft.com/office/powerpoint/2010/main" val="769623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6">
            <a:extLst>
              <a:ext uri="{FF2B5EF4-FFF2-40B4-BE49-F238E27FC236}">
                <a16:creationId xmlns="" xmlns:a16="http://schemas.microsoft.com/office/drawing/2014/main" id="{39CE597A-63B7-4010-A545-D83781F15A61}"/>
              </a:ext>
            </a:extLst>
          </p:cNvPr>
          <p:cNvPicPr>
            <a:picLocks noChangeAspect="1"/>
          </p:cNvPicPr>
          <p:nvPr/>
        </p:nvPicPr>
        <p:blipFill rotWithShape="1">
          <a:blip r:embed="rId2"/>
          <a:srcRect r="3885" b="-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Immagine 6" descr="Immagine che contiene cielo, edificio, esterni, giallo&#10;&#10;Descrizione generata automaticamente">
            <a:extLst>
              <a:ext uri="{FF2B5EF4-FFF2-40B4-BE49-F238E27FC236}">
                <a16:creationId xmlns="" xmlns:a16="http://schemas.microsoft.com/office/drawing/2014/main" id="{BB075313-EA63-43B8-8F0B-9F7CC3B7F72F}"/>
              </a:ext>
            </a:extLst>
          </p:cNvPr>
          <p:cNvPicPr>
            <a:picLocks noChangeAspect="1"/>
          </p:cNvPicPr>
          <p:nvPr/>
        </p:nvPicPr>
        <p:blipFill rotWithShape="1">
          <a:blip r:embed="rId3">
            <a:extLst>
              <a:ext uri="{28A0092B-C50C-407E-A947-70E740481C1C}">
                <a14:useLocalDpi xmlns:a14="http://schemas.microsoft.com/office/drawing/2010/main" val="0"/>
              </a:ext>
            </a:extLst>
          </a:blip>
          <a:srcRect t="7922" r="-2"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60" name="Freeform: Shape 59">
            <a:extLst>
              <a:ext uri="{FF2B5EF4-FFF2-40B4-BE49-F238E27FC236}">
                <a16:creationId xmlns=""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2" name="Freeform: Shape 61">
            <a:extLst>
              <a:ext uri="{FF2B5EF4-FFF2-40B4-BE49-F238E27FC236}">
                <a16:creationId xmlns=""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 xmlns:a16="http://schemas.microsoft.com/office/drawing/2014/main" id="{1292669A-FA9E-4770-BF77-6ED475E23756}"/>
              </a:ext>
            </a:extLst>
          </p:cNvPr>
          <p:cNvSpPr>
            <a:spLocks noGrp="1"/>
          </p:cNvSpPr>
          <p:nvPr>
            <p:ph type="title"/>
          </p:nvPr>
        </p:nvSpPr>
        <p:spPr>
          <a:xfrm>
            <a:off x="479163" y="1214083"/>
            <a:ext cx="4195474" cy="980472"/>
          </a:xfrm>
        </p:spPr>
        <p:txBody>
          <a:bodyPr vert="horz" lIns="91440" tIns="45720" rIns="91440" bIns="45720" rtlCol="0" anchor="ctr">
            <a:noAutofit/>
          </a:bodyPr>
          <a:lstStyle/>
          <a:p>
            <a:r>
              <a:rPr lang="it-IT" sz="2800" b="1" dirty="0" smtClean="0">
                <a:latin typeface="Century Gothic"/>
              </a:rPr>
              <a:t>Graffiti and vandalism thoughout centuries of history: The </a:t>
            </a:r>
            <a:r>
              <a:rPr lang="it-IT" sz="2800" b="1" dirty="0">
                <a:latin typeface="Century Gothic"/>
              </a:rPr>
              <a:t>Colosseum</a:t>
            </a:r>
            <a:endParaRPr lang="en-US" sz="2800" b="1" dirty="0">
              <a:latin typeface="Century Gothic" panose="020B0502020202020204" pitchFamily="34" charset="0"/>
            </a:endParaRPr>
          </a:p>
        </p:txBody>
      </p:sp>
      <p:sp>
        <p:nvSpPr>
          <p:cNvPr id="64" name="Rectangle 63">
            <a:extLst>
              <a:ext uri="{FF2B5EF4-FFF2-40B4-BE49-F238E27FC236}">
                <a16:creationId xmlns=""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66" name="Rectangle 65">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Segnaposto contenuto 2">
            <a:extLst>
              <a:ext uri="{FF2B5EF4-FFF2-40B4-BE49-F238E27FC236}">
                <a16:creationId xmlns="" xmlns:a16="http://schemas.microsoft.com/office/drawing/2014/main" id="{46127231-6EB8-46A4-9FAD-3B3C32163E0E}"/>
              </a:ext>
            </a:extLst>
          </p:cNvPr>
          <p:cNvSpPr txBox="1">
            <a:spLocks/>
          </p:cNvSpPr>
          <p:nvPr/>
        </p:nvSpPr>
        <p:spPr>
          <a:xfrm>
            <a:off x="448055" y="2826510"/>
            <a:ext cx="4832803" cy="36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dirty="0">
                <a:latin typeface="Century Gothic" panose="020B0502020202020204" pitchFamily="34" charset="0"/>
              </a:rPr>
              <a:t>The </a:t>
            </a:r>
            <a:r>
              <a:rPr lang="en-US" sz="2000" dirty="0" err="1">
                <a:latin typeface="Century Gothic" panose="020B0502020202020204" pitchFamily="34" charset="0"/>
              </a:rPr>
              <a:t>Anfiteatro</a:t>
            </a:r>
            <a:r>
              <a:rPr lang="en-US" sz="2000" dirty="0">
                <a:latin typeface="Century Gothic" panose="020B0502020202020204" pitchFamily="34" charset="0"/>
              </a:rPr>
              <a:t> Flavio, or Colosseum, is a magnificent architectural work built in Roman times to reproduce famous battles and to host gladiator duels. </a:t>
            </a:r>
          </a:p>
          <a:p>
            <a:pPr marL="0" indent="0" algn="just">
              <a:buNone/>
            </a:pPr>
            <a:r>
              <a:rPr lang="en-US" sz="2000" dirty="0">
                <a:latin typeface="Century Gothic" panose="020B0502020202020204" pitchFamily="34" charset="0"/>
              </a:rPr>
              <a:t>As an emblem of the city of Rome it's subject to more and more acts of vandalism, due both to the 7.5 million tourists who visit the monument each year, and to the city's residents</a:t>
            </a:r>
            <a:r>
              <a:rPr lang="en-US" sz="2000" dirty="0" smtClean="0">
                <a:latin typeface="Century Gothic" panose="020B0502020202020204" pitchFamily="34" charset="0"/>
              </a:rPr>
              <a:t>.</a:t>
            </a:r>
          </a:p>
          <a:p>
            <a:pPr marL="0" indent="0" algn="just">
              <a:buNone/>
            </a:pPr>
            <a:r>
              <a:rPr lang="en-US" sz="2000" dirty="0" smtClean="0">
                <a:latin typeface="Century Gothic" panose="020B0502020202020204" pitchFamily="34" charset="0"/>
              </a:rPr>
              <a:t>Cameras have been installed and guards carefully control the precinct</a:t>
            </a:r>
            <a:endParaRPr lang="en-US" sz="2000" dirty="0">
              <a:latin typeface="Century Gothic" panose="020B0502020202020204" pitchFamily="34" charset="0"/>
            </a:endParaRPr>
          </a:p>
        </p:txBody>
      </p:sp>
      <p:sp>
        <p:nvSpPr>
          <p:cNvPr id="27" name="Rettangolo 26">
            <a:extLst>
              <a:ext uri="{FF2B5EF4-FFF2-40B4-BE49-F238E27FC236}">
                <a16:creationId xmlns="" xmlns:a16="http://schemas.microsoft.com/office/drawing/2014/main" id="{C0A14244-C8DD-40A1-BFAF-209A24CA8819}"/>
              </a:ext>
            </a:extLst>
          </p:cNvPr>
          <p:cNvSpPr/>
          <p:nvPr/>
        </p:nvSpPr>
        <p:spPr>
          <a:xfrm>
            <a:off x="0" y="1122648"/>
            <a:ext cx="128016" cy="980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07618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 xmlns:a16="http://schemas.microsoft.com/office/drawing/2014/main" id="{84DF55BE-B4AB-4BA1-BDE1-E9F7FB3F11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 xmlns:a16="http://schemas.microsoft.com/office/drawing/2014/main" id="{3F746288-CFBC-437C-9134-604996B27158}"/>
              </a:ext>
            </a:extLst>
          </p:cNvPr>
          <p:cNvSpPr>
            <a:spLocks noGrp="1"/>
          </p:cNvSpPr>
          <p:nvPr>
            <p:ph idx="1"/>
          </p:nvPr>
        </p:nvSpPr>
        <p:spPr>
          <a:xfrm>
            <a:off x="511855" y="1649804"/>
            <a:ext cx="5600393" cy="1754326"/>
          </a:xfrm>
        </p:spPr>
        <p:txBody>
          <a:bodyPr vert="horz" lIns="91440" tIns="45720" rIns="91440" bIns="45720" rtlCol="0">
            <a:noAutofit/>
          </a:bodyPr>
          <a:lstStyle/>
          <a:p>
            <a:pPr marL="0" indent="0" algn="just">
              <a:buNone/>
            </a:pPr>
            <a:r>
              <a:rPr lang="en-US" sz="2000" dirty="0" smtClean="0">
                <a:latin typeface="Century Gothic" panose="020B0502020202020204" pitchFamily="34" charset="0"/>
              </a:rPr>
              <a:t>In  </a:t>
            </a:r>
            <a:r>
              <a:rPr lang="en-US" sz="2000" dirty="0">
                <a:latin typeface="Century Gothic" panose="020B0502020202020204" pitchFamily="34" charset="0"/>
              </a:rPr>
              <a:t>2017 a 17 year old tourist was surprised by the police while he was removing a piece of brick from the external colonnade of the monument, and then putting it in his backpack as a souvenir.</a:t>
            </a:r>
          </a:p>
        </p:txBody>
      </p:sp>
      <p:pic>
        <p:nvPicPr>
          <p:cNvPr id="36" name="Immagine 35">
            <a:extLst>
              <a:ext uri="{FF2B5EF4-FFF2-40B4-BE49-F238E27FC236}">
                <a16:creationId xmlns="" xmlns:a16="http://schemas.microsoft.com/office/drawing/2014/main" id="{196FB950-517D-4DC5-83F2-602A4AA3A287}"/>
              </a:ext>
            </a:extLst>
          </p:cNvPr>
          <p:cNvPicPr>
            <a:picLocks noChangeAspect="1"/>
          </p:cNvPicPr>
          <p:nvPr/>
        </p:nvPicPr>
        <p:blipFill rotWithShape="1">
          <a:blip r:embed="rId2"/>
          <a:srcRect b="17975"/>
          <a:stretch/>
        </p:blipFill>
        <p:spPr>
          <a:xfrm>
            <a:off x="6402336" y="3602200"/>
            <a:ext cx="4973984" cy="2692759"/>
          </a:xfrm>
          <a:prstGeom prst="rect">
            <a:avLst/>
          </a:prstGeom>
          <a:ln w="28575">
            <a:solidFill>
              <a:schemeClr val="tx2"/>
            </a:solidFill>
            <a:prstDash val="solid"/>
          </a:ln>
        </p:spPr>
      </p:pic>
      <p:pic>
        <p:nvPicPr>
          <p:cNvPr id="7" name="Immagine 6">
            <a:extLst>
              <a:ext uri="{FF2B5EF4-FFF2-40B4-BE49-F238E27FC236}">
                <a16:creationId xmlns="" xmlns:a16="http://schemas.microsoft.com/office/drawing/2014/main" id="{3D293EEF-5F5A-44A6-940E-1EBBFC869036}"/>
              </a:ext>
            </a:extLst>
          </p:cNvPr>
          <p:cNvPicPr>
            <a:picLocks noChangeAspect="1"/>
          </p:cNvPicPr>
          <p:nvPr/>
        </p:nvPicPr>
        <p:blipFill rotWithShape="1">
          <a:blip r:embed="rId3"/>
          <a:srcRect b="31082"/>
          <a:stretch/>
        </p:blipFill>
        <p:spPr>
          <a:xfrm>
            <a:off x="6402336" y="756019"/>
            <a:ext cx="4973984" cy="2648111"/>
          </a:xfrm>
          <a:prstGeom prst="rect">
            <a:avLst/>
          </a:prstGeom>
          <a:ln w="28575">
            <a:solidFill>
              <a:schemeClr val="tx2"/>
            </a:solidFill>
            <a:prstDash val="solid"/>
          </a:ln>
        </p:spPr>
      </p:pic>
      <p:sp>
        <p:nvSpPr>
          <p:cNvPr id="40" name="CasellaDiTesto 39">
            <a:extLst>
              <a:ext uri="{FF2B5EF4-FFF2-40B4-BE49-F238E27FC236}">
                <a16:creationId xmlns="" xmlns:a16="http://schemas.microsoft.com/office/drawing/2014/main" id="{62F1D584-373B-42A0-B51A-E6FB046C5DEB}"/>
              </a:ext>
            </a:extLst>
          </p:cNvPr>
          <p:cNvSpPr txBox="1"/>
          <p:nvPr/>
        </p:nvSpPr>
        <p:spPr>
          <a:xfrm>
            <a:off x="511855" y="4025249"/>
            <a:ext cx="5277810" cy="1938992"/>
          </a:xfrm>
          <a:prstGeom prst="rect">
            <a:avLst/>
          </a:prstGeom>
          <a:noFill/>
        </p:spPr>
        <p:txBody>
          <a:bodyPr wrap="square">
            <a:spAutoFit/>
          </a:bodyPr>
          <a:lstStyle/>
          <a:p>
            <a:pPr marL="0" indent="0" algn="just">
              <a:buNone/>
            </a:pPr>
            <a:r>
              <a:rPr lang="en" sz="2000" dirty="0">
                <a:latin typeface="Century Gothic"/>
                <a:ea typeface="+mn-lt"/>
                <a:cs typeface="+mn-lt"/>
              </a:rPr>
              <a:t>On the same year two writings with black paint were found on a column of the amphitheater. The two main suspects of the incident were two drunk boys, filmed the night before while climbing over the </a:t>
            </a:r>
            <a:r>
              <a:rPr lang="en" sz="2000" dirty="0" smtClean="0">
                <a:latin typeface="Century Gothic"/>
                <a:ea typeface="+mn-lt"/>
                <a:cs typeface="+mn-lt"/>
              </a:rPr>
              <a:t>Coliseum security fence</a:t>
            </a:r>
            <a:r>
              <a:rPr lang="en" sz="2000" dirty="0">
                <a:latin typeface="Century Gothic"/>
                <a:ea typeface="+mn-lt"/>
                <a:cs typeface="+mn-lt"/>
              </a:rPr>
              <a:t>.</a:t>
            </a:r>
            <a:endParaRPr lang="en-US" sz="2000" dirty="0">
              <a:latin typeface="Century Gothic"/>
            </a:endParaRPr>
          </a:p>
        </p:txBody>
      </p:sp>
      <p:sp>
        <p:nvSpPr>
          <p:cNvPr id="64" name="Titolo 1">
            <a:extLst>
              <a:ext uri="{FF2B5EF4-FFF2-40B4-BE49-F238E27FC236}">
                <a16:creationId xmlns="" xmlns:a16="http://schemas.microsoft.com/office/drawing/2014/main" id="{09FC21BD-26DF-4DC9-BFEE-AA6391140D32}"/>
              </a:ext>
            </a:extLst>
          </p:cNvPr>
          <p:cNvSpPr>
            <a:spLocks noGrp="1"/>
          </p:cNvSpPr>
          <p:nvPr>
            <p:ph type="title"/>
          </p:nvPr>
        </p:nvSpPr>
        <p:spPr>
          <a:xfrm>
            <a:off x="448056" y="478001"/>
            <a:ext cx="5000632" cy="825442"/>
          </a:xfrm>
        </p:spPr>
        <p:txBody>
          <a:bodyPr vert="horz" lIns="91440" tIns="45720" rIns="91440" bIns="45720" rtlCol="0" anchor="ctr">
            <a:normAutofit fontScale="90000"/>
          </a:bodyPr>
          <a:lstStyle/>
          <a:p>
            <a:r>
              <a:rPr lang="it-IT" sz="3400" b="1" dirty="0" smtClean="0">
                <a:latin typeface="Century Gothic"/>
              </a:rPr>
              <a:t>Othe vandalism episodes in Rome: </a:t>
            </a:r>
            <a:endParaRPr lang="en-US" sz="3400" b="1" dirty="0">
              <a:latin typeface="Century Gothic" panose="020B0502020202020204" pitchFamily="34" charset="0"/>
            </a:endParaRPr>
          </a:p>
        </p:txBody>
      </p:sp>
      <p:cxnSp>
        <p:nvCxnSpPr>
          <p:cNvPr id="65" name="Connettore diritto 64">
            <a:extLst>
              <a:ext uri="{FF2B5EF4-FFF2-40B4-BE49-F238E27FC236}">
                <a16:creationId xmlns="" xmlns:a16="http://schemas.microsoft.com/office/drawing/2014/main" id="{72C4A22A-9F00-47E2-81B2-78ED2234861D}"/>
              </a:ext>
            </a:extLst>
          </p:cNvPr>
          <p:cNvCxnSpPr>
            <a:cxnSpLocks/>
          </p:cNvCxnSpPr>
          <p:nvPr/>
        </p:nvCxnSpPr>
        <p:spPr>
          <a:xfrm>
            <a:off x="448056" y="1303443"/>
            <a:ext cx="489352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443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 xmlns:a16="http://schemas.microsoft.com/office/drawing/2014/main" id="{231BF440-39FA-4087-84CC-2EEC0BBDAF2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 xmlns:a16="http://schemas.microsoft.com/office/drawing/2014/main" id="{E5DEE0B1-51B6-4ED7-8A75-5652FFB6BC98}"/>
              </a:ext>
            </a:extLst>
          </p:cNvPr>
          <p:cNvPicPr>
            <a:picLocks noChangeAspect="1"/>
          </p:cNvPicPr>
          <p:nvPr/>
        </p:nvPicPr>
        <p:blipFill rotWithShape="1">
          <a:blip r:embed="rId2"/>
          <a:srcRect t="12647" r="2" b="2371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8">
            <a:extLst>
              <a:ext uri="{FF2B5EF4-FFF2-40B4-BE49-F238E27FC236}">
                <a16:creationId xmlns="" xmlns:a16="http://schemas.microsoft.com/office/drawing/2014/main" id="{112AB0A3-03ED-4F6F-93A1-E091F3F8CEEA}"/>
              </a:ext>
            </a:extLst>
          </p:cNvPr>
          <p:cNvPicPr>
            <a:picLocks noChangeAspect="1"/>
          </p:cNvPicPr>
          <p:nvPr/>
        </p:nvPicPr>
        <p:blipFill rotWithShape="1">
          <a:blip r:embed="rId3"/>
          <a:srcRect t="19724" r="-2" b="1104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8" name="Freeform: Shape 27">
            <a:extLst>
              <a:ext uri="{FF2B5EF4-FFF2-40B4-BE49-F238E27FC236}">
                <a16:creationId xmlns="" xmlns:a16="http://schemas.microsoft.com/office/drawing/2014/main" id="{F04E4CBA-303B-48BD-8451-C2701CB0EE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 xmlns:a16="http://schemas.microsoft.com/office/drawing/2014/main" id="{F6CA58B3-AFCC-4A40-9882-50D50808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 xmlns:a16="http://schemas.microsoft.com/office/drawing/2014/main" id="{FB8B04E0-9B91-42EC-9A03-7219A47675A0}"/>
              </a:ext>
            </a:extLst>
          </p:cNvPr>
          <p:cNvSpPr>
            <a:spLocks noGrp="1"/>
          </p:cNvSpPr>
          <p:nvPr>
            <p:ph type="title"/>
          </p:nvPr>
        </p:nvSpPr>
        <p:spPr>
          <a:xfrm>
            <a:off x="448056" y="859536"/>
            <a:ext cx="4832802" cy="1243584"/>
          </a:xfrm>
        </p:spPr>
        <p:txBody>
          <a:bodyPr>
            <a:normAutofit/>
          </a:bodyPr>
          <a:lstStyle/>
          <a:p>
            <a:r>
              <a:rPr lang="it-IT" sz="3400" b="1" dirty="0">
                <a:latin typeface="Century Gothic"/>
              </a:rPr>
              <a:t>The Trevi </a:t>
            </a:r>
            <a:r>
              <a:rPr lang="it-IT" sz="3400" b="1" dirty="0" err="1">
                <a:latin typeface="Century Gothic"/>
              </a:rPr>
              <a:t>Fountain</a:t>
            </a:r>
            <a:endParaRPr lang="en-US" sz="3400" dirty="0"/>
          </a:p>
        </p:txBody>
      </p:sp>
      <p:sp>
        <p:nvSpPr>
          <p:cNvPr id="32" name="Rectangle 31">
            <a:extLst>
              <a:ext uri="{FF2B5EF4-FFF2-40B4-BE49-F238E27FC236}">
                <a16:creationId xmlns="" xmlns:a16="http://schemas.microsoft.com/office/drawing/2014/main" id="{75C56826-D4E5-42ED-8529-079651CB30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4" name="Rectangle 33">
            <a:extLst>
              <a:ext uri="{FF2B5EF4-FFF2-40B4-BE49-F238E27FC236}">
                <a16:creationId xmlns="" xmlns:a16="http://schemas.microsoft.com/office/drawing/2014/main" id="{82095FCE-EF05-4443-B97A-85DEE3A5CA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 xmlns:a16="http://schemas.microsoft.com/office/drawing/2014/main" id="{CA00AE6B-AA30-4CF8-BA6F-339B780AD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 xmlns:a16="http://schemas.microsoft.com/office/drawing/2014/main" id="{3F746288-CFBC-437C-9134-604996B27158}"/>
              </a:ext>
            </a:extLst>
          </p:cNvPr>
          <p:cNvSpPr>
            <a:spLocks noGrp="1"/>
          </p:cNvSpPr>
          <p:nvPr>
            <p:ph idx="1"/>
          </p:nvPr>
        </p:nvSpPr>
        <p:spPr>
          <a:xfrm>
            <a:off x="448056" y="2512611"/>
            <a:ext cx="4832803" cy="3664351"/>
          </a:xfrm>
        </p:spPr>
        <p:txBody>
          <a:bodyPr vert="horz" lIns="91440" tIns="45720" rIns="91440" bIns="45720" rtlCol="0">
            <a:normAutofit/>
          </a:bodyPr>
          <a:lstStyle/>
          <a:p>
            <a:pPr marL="0" indent="0" algn="just">
              <a:buNone/>
            </a:pPr>
            <a:r>
              <a:rPr lang="it-IT" sz="2000" b="1" dirty="0">
                <a:latin typeface="Century Gothic"/>
              </a:rPr>
              <a:t>The Trevi </a:t>
            </a:r>
            <a:r>
              <a:rPr lang="it-IT" sz="2000" b="1" dirty="0" err="1">
                <a:latin typeface="Century Gothic"/>
              </a:rPr>
              <a:t>Fountain</a:t>
            </a:r>
            <a:r>
              <a:rPr lang="it-IT" sz="2000" dirty="0">
                <a:latin typeface="Century Gothic"/>
              </a:rPr>
              <a:t>, </a:t>
            </a:r>
            <a:r>
              <a:rPr lang="it-IT" sz="2000" dirty="0" err="1">
                <a:latin typeface="Century Gothic"/>
              </a:rPr>
              <a:t>is</a:t>
            </a:r>
            <a:r>
              <a:rPr lang="it-IT" sz="2000" dirty="0">
                <a:latin typeface="Century Gothic"/>
              </a:rPr>
              <a:t> the </a:t>
            </a:r>
            <a:r>
              <a:rPr lang="it-IT" sz="2000" dirty="0" err="1">
                <a:latin typeface="Century Gothic"/>
              </a:rPr>
              <a:t>largest</a:t>
            </a:r>
            <a:r>
              <a:rPr lang="it-IT" sz="2000" dirty="0">
                <a:latin typeface="Century Gothic"/>
              </a:rPr>
              <a:t> and one of the </a:t>
            </a:r>
            <a:r>
              <a:rPr lang="it-IT" sz="2000" dirty="0" err="1">
                <a:latin typeface="Century Gothic"/>
              </a:rPr>
              <a:t>most</a:t>
            </a:r>
            <a:r>
              <a:rPr lang="it-IT" sz="2000" dirty="0">
                <a:latin typeface="Century Gothic"/>
              </a:rPr>
              <a:t> </a:t>
            </a:r>
            <a:r>
              <a:rPr lang="it-IT" sz="2000" dirty="0" err="1">
                <a:latin typeface="Century Gothic"/>
              </a:rPr>
              <a:t>famous</a:t>
            </a:r>
            <a:r>
              <a:rPr lang="it-IT" sz="2000" dirty="0">
                <a:latin typeface="Century Gothic"/>
              </a:rPr>
              <a:t> </a:t>
            </a:r>
            <a:r>
              <a:rPr lang="it-IT" sz="2000" dirty="0" err="1">
                <a:latin typeface="Century Gothic"/>
              </a:rPr>
              <a:t>fountains</a:t>
            </a:r>
            <a:r>
              <a:rPr lang="it-IT" sz="2000" dirty="0">
                <a:latin typeface="Century Gothic"/>
              </a:rPr>
              <a:t> in Rome. It was built by Nicola Salvi on the facade of Palazzo Poli.  </a:t>
            </a:r>
            <a:endParaRPr lang="it-IT" sz="2000" dirty="0" smtClean="0">
              <a:latin typeface="Century Gothic"/>
            </a:endParaRPr>
          </a:p>
          <a:p>
            <a:pPr marL="0" indent="0" algn="just">
              <a:buNone/>
            </a:pPr>
            <a:endParaRPr lang="it-IT" sz="2000" dirty="0">
              <a:latin typeface="Century Gothic"/>
            </a:endParaRPr>
          </a:p>
          <a:p>
            <a:pPr marL="0" indent="0" algn="just">
              <a:buNone/>
            </a:pPr>
            <a:r>
              <a:rPr lang="it-IT" sz="2000" dirty="0" smtClean="0">
                <a:latin typeface="Century Gothic"/>
              </a:rPr>
              <a:t>The large amount of tourists visiting the site every day causes great danger to this magnificent, yet fragile structure.</a:t>
            </a:r>
            <a:endParaRPr lang="it-IT" sz="2000" dirty="0">
              <a:latin typeface="Century Gothic" panose="020B0502020202020204" pitchFamily="34" charset="0"/>
            </a:endParaRPr>
          </a:p>
        </p:txBody>
      </p:sp>
      <p:sp>
        <p:nvSpPr>
          <p:cNvPr id="14" name="Rettangolo 13">
            <a:extLst>
              <a:ext uri="{FF2B5EF4-FFF2-40B4-BE49-F238E27FC236}">
                <a16:creationId xmlns="" xmlns:a16="http://schemas.microsoft.com/office/drawing/2014/main" id="{C512E076-0BDD-4D29-B547-887892D6B3D3}"/>
              </a:ext>
            </a:extLst>
          </p:cNvPr>
          <p:cNvSpPr/>
          <p:nvPr/>
        </p:nvSpPr>
        <p:spPr>
          <a:xfrm>
            <a:off x="0" y="1122648"/>
            <a:ext cx="128016" cy="836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29374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olo 1">
            <a:extLst>
              <a:ext uri="{FF2B5EF4-FFF2-40B4-BE49-F238E27FC236}">
                <a16:creationId xmlns="" xmlns:a16="http://schemas.microsoft.com/office/drawing/2014/main" id="{09FC21BD-26DF-4DC9-BFEE-AA6391140D32}"/>
              </a:ext>
            </a:extLst>
          </p:cNvPr>
          <p:cNvSpPr>
            <a:spLocks noGrp="1"/>
          </p:cNvSpPr>
          <p:nvPr>
            <p:ph type="title"/>
          </p:nvPr>
        </p:nvSpPr>
        <p:spPr>
          <a:xfrm>
            <a:off x="448056" y="363920"/>
            <a:ext cx="5000632" cy="958189"/>
          </a:xfrm>
        </p:spPr>
        <p:txBody>
          <a:bodyPr vert="horz" lIns="91440" tIns="45720" rIns="91440" bIns="45720" rtlCol="0" anchor="ctr">
            <a:normAutofit fontScale="90000"/>
          </a:bodyPr>
          <a:lstStyle/>
          <a:p>
            <a:r>
              <a:rPr lang="it-IT" sz="3400" b="1" dirty="0" smtClean="0">
                <a:latin typeface="Century Gothic"/>
              </a:rPr>
              <a:t>Other vandalism episodes in Rome</a:t>
            </a:r>
            <a:endParaRPr lang="en-US" sz="3400" b="1" dirty="0">
              <a:latin typeface="Century Gothic" panose="020B0502020202020204" pitchFamily="34" charset="0"/>
            </a:endParaRPr>
          </a:p>
        </p:txBody>
      </p:sp>
      <p:cxnSp>
        <p:nvCxnSpPr>
          <p:cNvPr id="65" name="Connettore diritto 64">
            <a:extLst>
              <a:ext uri="{FF2B5EF4-FFF2-40B4-BE49-F238E27FC236}">
                <a16:creationId xmlns="" xmlns:a16="http://schemas.microsoft.com/office/drawing/2014/main" id="{72C4A22A-9F00-47E2-81B2-78ED2234861D}"/>
              </a:ext>
            </a:extLst>
          </p:cNvPr>
          <p:cNvCxnSpPr>
            <a:cxnSpLocks/>
          </p:cNvCxnSpPr>
          <p:nvPr/>
        </p:nvCxnSpPr>
        <p:spPr>
          <a:xfrm>
            <a:off x="448056" y="1303443"/>
            <a:ext cx="4893528"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egnaposto contenuto 2">
            <a:extLst>
              <a:ext uri="{FF2B5EF4-FFF2-40B4-BE49-F238E27FC236}">
                <a16:creationId xmlns="" xmlns:a16="http://schemas.microsoft.com/office/drawing/2014/main" id="{F4ED5753-AAEF-4B27-9911-C3297AA6E536}"/>
              </a:ext>
            </a:extLst>
          </p:cNvPr>
          <p:cNvSpPr>
            <a:spLocks noGrp="1"/>
          </p:cNvSpPr>
          <p:nvPr>
            <p:ph idx="1"/>
          </p:nvPr>
        </p:nvSpPr>
        <p:spPr>
          <a:xfrm>
            <a:off x="448056" y="1879720"/>
            <a:ext cx="5261517" cy="3098560"/>
          </a:xfrm>
        </p:spPr>
        <p:txBody>
          <a:bodyPr vert="horz" lIns="91440" tIns="45720" rIns="91440" bIns="45720" rtlCol="0" anchor="t">
            <a:noAutofit/>
          </a:bodyPr>
          <a:lstStyle/>
          <a:p>
            <a:pPr marL="0" indent="0" algn="just">
              <a:buNone/>
            </a:pPr>
            <a:r>
              <a:rPr lang="it-IT" sz="2000" dirty="0">
                <a:latin typeface="Century Gothic"/>
              </a:rPr>
              <a:t>The Trevi </a:t>
            </a:r>
            <a:r>
              <a:rPr lang="it-IT" sz="2000" dirty="0" err="1">
                <a:latin typeface="Century Gothic"/>
              </a:rPr>
              <a:t>Fountain</a:t>
            </a:r>
            <a:r>
              <a:rPr lang="it-IT" sz="2000" dirty="0">
                <a:latin typeface="Century Gothic"/>
              </a:rPr>
              <a:t> </a:t>
            </a:r>
            <a:r>
              <a:rPr lang="it-IT" sz="2000" dirty="0" err="1">
                <a:latin typeface="Century Gothic"/>
              </a:rPr>
              <a:t>has</a:t>
            </a:r>
            <a:r>
              <a:rPr lang="it-IT" sz="2000" dirty="0">
                <a:latin typeface="Century Gothic"/>
              </a:rPr>
              <a:t> </a:t>
            </a:r>
            <a:r>
              <a:rPr lang="it-IT" sz="2000" dirty="0" err="1">
                <a:latin typeface="Century Gothic"/>
              </a:rPr>
              <a:t>been</a:t>
            </a:r>
            <a:r>
              <a:rPr lang="it-IT" sz="2000" dirty="0">
                <a:latin typeface="Century Gothic"/>
              </a:rPr>
              <a:t> hit </a:t>
            </a:r>
            <a:r>
              <a:rPr lang="it-IT" sz="2000" dirty="0" err="1">
                <a:latin typeface="Century Gothic"/>
              </a:rPr>
              <a:t>several</a:t>
            </a:r>
            <a:r>
              <a:rPr lang="it-IT" sz="2000" dirty="0">
                <a:latin typeface="Century Gothic"/>
              </a:rPr>
              <a:t> times by </a:t>
            </a:r>
            <a:r>
              <a:rPr lang="it-IT" sz="2000" dirty="0" err="1">
                <a:latin typeface="Century Gothic"/>
              </a:rPr>
              <a:t>vandalism</a:t>
            </a:r>
            <a:r>
              <a:rPr lang="it-IT" sz="2000" dirty="0">
                <a:latin typeface="Century Gothic"/>
              </a:rPr>
              <a:t>. The </a:t>
            </a:r>
            <a:r>
              <a:rPr lang="it-IT" sz="2000" dirty="0" err="1">
                <a:latin typeface="Century Gothic"/>
              </a:rPr>
              <a:t>author</a:t>
            </a:r>
            <a:r>
              <a:rPr lang="it-IT" sz="2000" dirty="0">
                <a:latin typeface="Century Gothic"/>
              </a:rPr>
              <a:t> of </a:t>
            </a:r>
            <a:r>
              <a:rPr lang="it-IT" sz="2000" dirty="0" err="1">
                <a:latin typeface="Century Gothic"/>
              </a:rPr>
              <a:t>these</a:t>
            </a:r>
            <a:r>
              <a:rPr lang="it-IT" sz="2000" dirty="0">
                <a:latin typeface="Century Gothic"/>
              </a:rPr>
              <a:t> acts </a:t>
            </a:r>
            <a:r>
              <a:rPr lang="it-IT" sz="2000" dirty="0" err="1">
                <a:latin typeface="Century Gothic"/>
              </a:rPr>
              <a:t>is</a:t>
            </a:r>
            <a:r>
              <a:rPr lang="it-IT" sz="2000" dirty="0">
                <a:latin typeface="Century Gothic"/>
              </a:rPr>
              <a:t> </a:t>
            </a:r>
            <a:r>
              <a:rPr lang="it-IT" sz="2000" dirty="0" err="1">
                <a:latin typeface="Century Gothic"/>
              </a:rPr>
              <a:t>only</a:t>
            </a:r>
            <a:r>
              <a:rPr lang="it-IT" sz="2000" dirty="0">
                <a:latin typeface="Century Gothic"/>
              </a:rPr>
              <a:t> one man, Graziano Cecchini. In 2007 and then 10 years later in 2017, </a:t>
            </a:r>
            <a:endParaRPr lang="it-IT" sz="2000" dirty="0" smtClean="0">
              <a:latin typeface="Century Gothic"/>
            </a:endParaRPr>
          </a:p>
          <a:p>
            <a:pPr marL="0" indent="0" algn="just">
              <a:buNone/>
            </a:pPr>
            <a:r>
              <a:rPr lang="it-IT" sz="2000" dirty="0" smtClean="0">
                <a:latin typeface="Century Gothic"/>
              </a:rPr>
              <a:t>Cecchini </a:t>
            </a:r>
            <a:r>
              <a:rPr lang="it-IT" sz="2000" dirty="0">
                <a:latin typeface="Century Gothic"/>
              </a:rPr>
              <a:t>sneaked into the perimeter of  the fountain and then poured a jar of coloring liquid. The </a:t>
            </a:r>
            <a:r>
              <a:rPr lang="it-IT" sz="2000" dirty="0" err="1">
                <a:latin typeface="Century Gothic"/>
              </a:rPr>
              <a:t>result</a:t>
            </a:r>
            <a:r>
              <a:rPr lang="it-IT" sz="2000" dirty="0">
                <a:latin typeface="Century Gothic"/>
              </a:rPr>
              <a:t> </a:t>
            </a:r>
            <a:r>
              <a:rPr lang="it-IT" sz="2000" dirty="0" err="1">
                <a:latin typeface="Century Gothic"/>
              </a:rPr>
              <a:t>was</a:t>
            </a:r>
            <a:r>
              <a:rPr lang="it-IT" sz="2000" dirty="0">
                <a:latin typeface="Century Gothic"/>
              </a:rPr>
              <a:t> a </a:t>
            </a:r>
            <a:r>
              <a:rPr lang="it-IT" sz="2000" dirty="0" err="1">
                <a:latin typeface="Century Gothic"/>
              </a:rPr>
              <a:t>fountain</a:t>
            </a:r>
            <a:r>
              <a:rPr lang="it-IT" sz="2000" dirty="0">
                <a:latin typeface="Century Gothic"/>
              </a:rPr>
              <a:t> </a:t>
            </a:r>
            <a:r>
              <a:rPr lang="it-IT" sz="2000" dirty="0" err="1">
                <a:latin typeface="Century Gothic"/>
              </a:rPr>
              <a:t>that</a:t>
            </a:r>
            <a:r>
              <a:rPr lang="it-IT" sz="2000" dirty="0">
                <a:latin typeface="Century Gothic"/>
              </a:rPr>
              <a:t> </a:t>
            </a:r>
            <a:r>
              <a:rPr lang="it-IT" sz="2000" dirty="0" err="1">
                <a:latin typeface="Century Gothic"/>
              </a:rPr>
              <a:t>appeared</a:t>
            </a:r>
            <a:r>
              <a:rPr lang="it-IT" sz="2000" dirty="0">
                <a:latin typeface="Century Gothic"/>
              </a:rPr>
              <a:t> to be </a:t>
            </a:r>
            <a:r>
              <a:rPr lang="it-IT" sz="2000" dirty="0" err="1">
                <a:latin typeface="Century Gothic"/>
              </a:rPr>
              <a:t>filled</a:t>
            </a:r>
            <a:r>
              <a:rPr lang="it-IT" sz="2000" dirty="0">
                <a:latin typeface="Century Gothic"/>
              </a:rPr>
              <a:t> with </a:t>
            </a:r>
            <a:r>
              <a:rPr lang="it-IT" sz="2000" dirty="0" err="1">
                <a:latin typeface="Century Gothic"/>
              </a:rPr>
              <a:t>blood</a:t>
            </a:r>
            <a:r>
              <a:rPr lang="it-IT" sz="2000" dirty="0">
                <a:latin typeface="Century Gothic"/>
              </a:rPr>
              <a:t>. The </a:t>
            </a:r>
            <a:r>
              <a:rPr lang="it-IT" sz="2000" dirty="0" err="1">
                <a:latin typeface="Century Gothic"/>
              </a:rPr>
              <a:t>reason</a:t>
            </a:r>
            <a:r>
              <a:rPr lang="it-IT" sz="2000" dirty="0">
                <a:latin typeface="Century Gothic"/>
              </a:rPr>
              <a:t> for </a:t>
            </a:r>
            <a:r>
              <a:rPr lang="it-IT" sz="2000" dirty="0" err="1">
                <a:latin typeface="Century Gothic"/>
              </a:rPr>
              <a:t>this</a:t>
            </a:r>
            <a:r>
              <a:rPr lang="it-IT" sz="2000" dirty="0">
                <a:latin typeface="Century Gothic"/>
              </a:rPr>
              <a:t> act </a:t>
            </a:r>
            <a:r>
              <a:rPr lang="it-IT" sz="2000" dirty="0" err="1">
                <a:latin typeface="Century Gothic"/>
              </a:rPr>
              <a:t>was</a:t>
            </a:r>
            <a:r>
              <a:rPr lang="it-IT" sz="2000" dirty="0">
                <a:latin typeface="Century Gothic"/>
              </a:rPr>
              <a:t> to </a:t>
            </a:r>
            <a:r>
              <a:rPr lang="it-IT" sz="2000" dirty="0" err="1">
                <a:latin typeface="Century Gothic"/>
              </a:rPr>
              <a:t>protest</a:t>
            </a:r>
            <a:r>
              <a:rPr lang="it-IT" sz="2000" dirty="0">
                <a:latin typeface="Century Gothic"/>
              </a:rPr>
              <a:t> </a:t>
            </a:r>
            <a:r>
              <a:rPr lang="it-IT" sz="2000" dirty="0" err="1">
                <a:latin typeface="Century Gothic"/>
              </a:rPr>
              <a:t>against</a:t>
            </a:r>
            <a:r>
              <a:rPr lang="it-IT" sz="2000" dirty="0">
                <a:latin typeface="Century Gothic"/>
              </a:rPr>
              <a:t> the </a:t>
            </a:r>
            <a:r>
              <a:rPr lang="it-IT" sz="2000" dirty="0" err="1">
                <a:latin typeface="Century Gothic"/>
              </a:rPr>
              <a:t>conditions</a:t>
            </a:r>
            <a:r>
              <a:rPr lang="it-IT" sz="2000" dirty="0">
                <a:latin typeface="Century Gothic"/>
              </a:rPr>
              <a:t> of Rome, a city he </a:t>
            </a:r>
            <a:r>
              <a:rPr lang="it-IT" sz="2000" dirty="0" err="1">
                <a:latin typeface="Century Gothic"/>
              </a:rPr>
              <a:t>defined</a:t>
            </a:r>
            <a:r>
              <a:rPr lang="it-IT" sz="2000" dirty="0">
                <a:latin typeface="Century Gothic"/>
              </a:rPr>
              <a:t> "in </a:t>
            </a:r>
            <a:r>
              <a:rPr lang="it-IT" sz="2000" dirty="0" err="1">
                <a:latin typeface="Century Gothic"/>
              </a:rPr>
              <a:t>decline</a:t>
            </a:r>
            <a:r>
              <a:rPr lang="it-IT" sz="2000" dirty="0">
                <a:latin typeface="Century Gothic"/>
              </a:rPr>
              <a:t>".</a:t>
            </a:r>
            <a:endParaRPr lang="it-IT" sz="2000" dirty="0">
              <a:latin typeface="Century Gothic" panose="020B0502020202020204" pitchFamily="34" charset="0"/>
            </a:endParaRPr>
          </a:p>
        </p:txBody>
      </p:sp>
      <p:pic>
        <p:nvPicPr>
          <p:cNvPr id="12" name="Picture 10">
            <a:extLst>
              <a:ext uri="{FF2B5EF4-FFF2-40B4-BE49-F238E27FC236}">
                <a16:creationId xmlns="" xmlns:a16="http://schemas.microsoft.com/office/drawing/2014/main" id="{C107403E-9722-4EEC-92A8-22BD82A95ACF}"/>
              </a:ext>
            </a:extLst>
          </p:cNvPr>
          <p:cNvPicPr>
            <a:picLocks noChangeAspect="1"/>
          </p:cNvPicPr>
          <p:nvPr/>
        </p:nvPicPr>
        <p:blipFill>
          <a:blip r:embed="rId2"/>
          <a:stretch>
            <a:fillRect/>
          </a:stretch>
        </p:blipFill>
        <p:spPr>
          <a:xfrm>
            <a:off x="6335025" y="1206669"/>
            <a:ext cx="5026327" cy="4639807"/>
          </a:xfrm>
          <a:prstGeom prst="rect">
            <a:avLst/>
          </a:prstGeom>
          <a:ln w="28575">
            <a:solidFill>
              <a:schemeClr val="tx2"/>
            </a:solidFill>
            <a:prstDash val="solid"/>
          </a:ln>
        </p:spPr>
      </p:pic>
    </p:spTree>
    <p:extLst>
      <p:ext uri="{BB962C8B-B14F-4D97-AF65-F5344CB8AC3E}">
        <p14:creationId xmlns:p14="http://schemas.microsoft.com/office/powerpoint/2010/main" val="906972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b="1" dirty="0" smtClean="0"/>
              <a:t>The UNESCO convention</a:t>
            </a:r>
            <a:r>
              <a:rPr lang="it-IT" dirty="0" smtClean="0"/>
              <a:t>  </a:t>
            </a:r>
            <a:endParaRPr lang="it-IT"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Adopted </a:t>
            </a:r>
            <a:r>
              <a:rPr lang="en-US" dirty="0"/>
              <a:t>in 1970, </a:t>
            </a:r>
            <a:r>
              <a:rPr lang="en-US" dirty="0" smtClean="0"/>
              <a:t>the convention is </a:t>
            </a:r>
            <a:r>
              <a:rPr lang="en-US" dirty="0"/>
              <a:t>a prominent legal instrument in the fight against looting and illicit trafficking. By laying down the principles of shared responsibility and cultural equity, it has also opened the way to the right of peoples to enjoy their own cultural heritage</a:t>
            </a:r>
            <a:r>
              <a:rPr lang="en-US" dirty="0" smtClean="0"/>
              <a:t>.</a:t>
            </a:r>
          </a:p>
          <a:p>
            <a:pPr marL="0" indent="0">
              <a:buNone/>
            </a:pPr>
            <a:endParaRPr lang="en-US" dirty="0"/>
          </a:p>
          <a:p>
            <a:pPr marL="0" indent="0">
              <a:buNone/>
            </a:pPr>
            <a:r>
              <a:rPr lang="en-US" dirty="0" smtClean="0"/>
              <a:t>UNESCO fights to preserve cultural Heritage, monuments and areas of interest in areas of conflicts: these places are often attacked for religious of political vandalism, springing from a disrespect of diversity of culture and ideas and lack of sense of historical background.</a:t>
            </a:r>
            <a:endParaRPr lang="en-US" dirty="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3470" y="414764"/>
            <a:ext cx="2619375" cy="1743075"/>
          </a:xfrm>
          <a:prstGeom prst="rect">
            <a:avLst/>
          </a:prstGeom>
        </p:spPr>
      </p:pic>
    </p:spTree>
    <p:extLst>
      <p:ext uri="{BB962C8B-B14F-4D97-AF65-F5344CB8AC3E}">
        <p14:creationId xmlns:p14="http://schemas.microsoft.com/office/powerpoint/2010/main" val="3398641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357</Words>
  <Application>Microsoft Office PowerPoint</Application>
  <PresentationFormat>Custom</PresentationFormat>
  <Paragraphs>47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Tema di Office</vt:lpstr>
      <vt:lpstr>VANDALISM</vt:lpstr>
      <vt:lpstr>PowerPoint Presentation</vt:lpstr>
      <vt:lpstr>Some famous episodes of Vandalism in Rome:  the Barcaccia Fountain</vt:lpstr>
      <vt:lpstr>A horrible attack to one of the most famous statues in the world: La Pietà</vt:lpstr>
      <vt:lpstr>Graffiti and vandalism thoughout centuries of history: The Colosseum</vt:lpstr>
      <vt:lpstr>Othe vandalism episodes in Rome: </vt:lpstr>
      <vt:lpstr>The Trevi Fountain</vt:lpstr>
      <vt:lpstr>Other vandalism episodes in Rome</vt:lpstr>
      <vt:lpstr>The UNESCO convention  </vt:lpstr>
      <vt:lpstr>Do you want to know more?</vt:lpstr>
      <vt:lpstr>Thank you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VANDALISM</dc:title>
  <dc:creator>Simona Piacentini</dc:creator>
  <cp:lastModifiedBy>Liceo Aristotele</cp:lastModifiedBy>
  <cp:revision>14</cp:revision>
  <dcterms:created xsi:type="dcterms:W3CDTF">2021-01-19T18:26:49Z</dcterms:created>
  <dcterms:modified xsi:type="dcterms:W3CDTF">2021-02-16T15:51:52Z</dcterms:modified>
</cp:coreProperties>
</file>