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2" r:id="rId1"/>
  </p:sldMasterIdLst>
  <p:notesMasterIdLst>
    <p:notesMasterId r:id="rId17"/>
  </p:notesMasterIdLst>
  <p:sldIdLst>
    <p:sldId id="256" r:id="rId2"/>
    <p:sldId id="257" r:id="rId3"/>
    <p:sldId id="258" r:id="rId4"/>
    <p:sldId id="275" r:id="rId5"/>
    <p:sldId id="262" r:id="rId6"/>
    <p:sldId id="276" r:id="rId7"/>
    <p:sldId id="261" r:id="rId8"/>
    <p:sldId id="260" r:id="rId9"/>
    <p:sldId id="264" r:id="rId10"/>
    <p:sldId id="268" r:id="rId11"/>
    <p:sldId id="269" r:id="rId12"/>
    <p:sldId id="272" r:id="rId13"/>
    <p:sldId id="271" r:id="rId14"/>
    <p:sldId id="265" r:id="rId15"/>
    <p:sldId id="267" r:id="rId1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2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9621A-52A3-0941-B4B0-B2BB11193497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53E2B0-7065-2E47-9783-D99282CA18F5}">
      <dgm:prSet phldrT="[Texto]"/>
      <dgm:spPr/>
      <dgm:t>
        <a:bodyPr/>
        <a:lstStyle/>
        <a:p>
          <a:r>
            <a:rPr lang="es-ES" dirty="0" smtClean="0"/>
            <a:t>SCUOLA INFANTIL</a:t>
          </a:r>
          <a:endParaRPr lang="es-ES" dirty="0"/>
        </a:p>
      </dgm:t>
    </dgm:pt>
    <dgm:pt modelId="{A906802F-EA56-9348-9E66-1ACF87B005EB}" type="parTrans" cxnId="{EDD47A1F-8A78-674A-8559-A43B553DF594}">
      <dgm:prSet/>
      <dgm:spPr/>
      <dgm:t>
        <a:bodyPr/>
        <a:lstStyle/>
        <a:p>
          <a:endParaRPr lang="es-ES"/>
        </a:p>
      </dgm:t>
    </dgm:pt>
    <dgm:pt modelId="{88F832E3-09F6-6244-A651-CE85FC52F995}" type="sibTrans" cxnId="{EDD47A1F-8A78-674A-8559-A43B553DF594}">
      <dgm:prSet/>
      <dgm:spPr/>
      <dgm:t>
        <a:bodyPr/>
        <a:lstStyle/>
        <a:p>
          <a:endParaRPr lang="es-ES"/>
        </a:p>
      </dgm:t>
    </dgm:pt>
    <dgm:pt modelId="{D8BE47B8-FC09-0C44-8D7D-96F459574544}">
      <dgm:prSet phldrT="[Texto]"/>
      <dgm:spPr/>
      <dgm:t>
        <a:bodyPr/>
        <a:lstStyle/>
        <a:p>
          <a:r>
            <a:rPr lang="es-ES" dirty="0" smtClean="0"/>
            <a:t>SCUOLA PRIMARIA (UNTIL 11 YEARS)</a:t>
          </a:r>
          <a:endParaRPr lang="es-ES" dirty="0"/>
        </a:p>
      </dgm:t>
    </dgm:pt>
    <dgm:pt modelId="{CA10AF17-991D-A643-9BDB-4D1F1BF0969D}" type="parTrans" cxnId="{D0A28318-19EC-814E-89CA-49B1A16F341F}">
      <dgm:prSet/>
      <dgm:spPr/>
      <dgm:t>
        <a:bodyPr/>
        <a:lstStyle/>
        <a:p>
          <a:endParaRPr lang="es-ES"/>
        </a:p>
      </dgm:t>
    </dgm:pt>
    <dgm:pt modelId="{982FFBCF-82FA-C648-B32A-1A0F03BCDDF2}" type="sibTrans" cxnId="{D0A28318-19EC-814E-89CA-49B1A16F341F}">
      <dgm:prSet/>
      <dgm:spPr/>
      <dgm:t>
        <a:bodyPr/>
        <a:lstStyle/>
        <a:p>
          <a:endParaRPr lang="es-ES"/>
        </a:p>
      </dgm:t>
    </dgm:pt>
    <dgm:pt modelId="{BEFA0DA0-98EB-A046-8D90-BE7AAB13E232}">
      <dgm:prSet phldrT="[Texto]"/>
      <dgm:spPr/>
      <dgm:t>
        <a:bodyPr/>
        <a:lstStyle/>
        <a:p>
          <a:r>
            <a:rPr lang="es-ES" dirty="0" smtClean="0"/>
            <a:t>SCOULA MEDIA     (3 YEARS)</a:t>
          </a:r>
          <a:endParaRPr lang="es-ES" dirty="0"/>
        </a:p>
      </dgm:t>
    </dgm:pt>
    <dgm:pt modelId="{553AA5F2-AE68-3F4B-A84E-A5F5136DDD81}" type="parTrans" cxnId="{7A2CF9D1-DCDA-B44D-9FB7-758AA0DEE87E}">
      <dgm:prSet/>
      <dgm:spPr/>
      <dgm:t>
        <a:bodyPr/>
        <a:lstStyle/>
        <a:p>
          <a:endParaRPr lang="es-ES"/>
        </a:p>
      </dgm:t>
    </dgm:pt>
    <dgm:pt modelId="{0B5A36C8-3FC8-A143-A080-12735660FC3E}" type="sibTrans" cxnId="{7A2CF9D1-DCDA-B44D-9FB7-758AA0DEE87E}">
      <dgm:prSet/>
      <dgm:spPr/>
      <dgm:t>
        <a:bodyPr/>
        <a:lstStyle/>
        <a:p>
          <a:endParaRPr lang="es-ES"/>
        </a:p>
      </dgm:t>
    </dgm:pt>
    <dgm:pt modelId="{41E9196B-60FF-E141-945C-38E7B388754F}">
      <dgm:prSet phldrT="[Texto]"/>
      <dgm:spPr/>
      <dgm:t>
        <a:bodyPr/>
        <a:lstStyle/>
        <a:p>
          <a:r>
            <a:rPr lang="es-ES" dirty="0" smtClean="0"/>
            <a:t> LICEO</a:t>
          </a:r>
          <a:endParaRPr lang="es-ES" dirty="0"/>
        </a:p>
      </dgm:t>
    </dgm:pt>
    <dgm:pt modelId="{26B05551-CFDE-6E43-84AD-63B64F9F3A39}" type="parTrans" cxnId="{A40D89A7-CBCB-0842-99EF-CCAB2B11F465}">
      <dgm:prSet/>
      <dgm:spPr/>
      <dgm:t>
        <a:bodyPr/>
        <a:lstStyle/>
        <a:p>
          <a:endParaRPr lang="es-ES"/>
        </a:p>
      </dgm:t>
    </dgm:pt>
    <dgm:pt modelId="{FD6B553A-F95A-7246-8B0A-D3E3860237AF}" type="sibTrans" cxnId="{A40D89A7-CBCB-0842-99EF-CCAB2B11F465}">
      <dgm:prSet/>
      <dgm:spPr/>
      <dgm:t>
        <a:bodyPr/>
        <a:lstStyle/>
        <a:p>
          <a:endParaRPr lang="es-ES"/>
        </a:p>
      </dgm:t>
    </dgm:pt>
    <dgm:pt modelId="{1CA2D503-FD11-3E40-A8EA-27A451A95DA8}">
      <dgm:prSet phldrT="[Texto]"/>
      <dgm:spPr/>
      <dgm:t>
        <a:bodyPr/>
        <a:lstStyle/>
        <a:p>
          <a:r>
            <a:rPr lang="es-ES" dirty="0" smtClean="0"/>
            <a:t>SCUOLA SUPERIOR.</a:t>
          </a:r>
          <a:endParaRPr lang="es-ES" dirty="0"/>
        </a:p>
      </dgm:t>
    </dgm:pt>
    <dgm:pt modelId="{B2BBB8CC-65FB-4946-ADA0-7284FA6097BC}" type="parTrans" cxnId="{733F681E-8A0F-D640-8EFF-8A9DBC06DF5F}">
      <dgm:prSet/>
      <dgm:spPr/>
      <dgm:t>
        <a:bodyPr/>
        <a:lstStyle/>
        <a:p>
          <a:endParaRPr lang="es-ES"/>
        </a:p>
      </dgm:t>
    </dgm:pt>
    <dgm:pt modelId="{9C2C5D72-8A7F-DD4D-8063-834CB64F9016}" type="sibTrans" cxnId="{733F681E-8A0F-D640-8EFF-8A9DBC06DF5F}">
      <dgm:prSet/>
      <dgm:spPr/>
      <dgm:t>
        <a:bodyPr/>
        <a:lstStyle/>
        <a:p>
          <a:endParaRPr lang="es-ES"/>
        </a:p>
      </dgm:t>
    </dgm:pt>
    <dgm:pt modelId="{3BE8E520-FD06-8E48-9938-B1FF34CCEAB8}" type="pres">
      <dgm:prSet presAssocID="{C719621A-52A3-0941-B4B0-B2BB11193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5E5E22-F607-084B-9DDD-476D39A40FB4}" type="pres">
      <dgm:prSet presAssocID="{4A53E2B0-7065-2E47-9783-D99282CA18F5}" presName="composite" presStyleCnt="0"/>
      <dgm:spPr/>
    </dgm:pt>
    <dgm:pt modelId="{5E215207-D896-924A-B47D-5016B310530C}" type="pres">
      <dgm:prSet presAssocID="{4A53E2B0-7065-2E47-9783-D99282CA18F5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7D3A11-093F-BB47-AF23-FF9AFD743BCA}" type="pres">
      <dgm:prSet presAssocID="{4A53E2B0-7065-2E47-9783-D99282CA18F5}" presName="rect2" presStyleLbl="fgImgPlace1" presStyleIdx="0" presStyleCnt="5" custFlipHor="1" custScaleX="943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DAD245F-C542-524E-B1E9-16057DEE052C}" type="pres">
      <dgm:prSet presAssocID="{88F832E3-09F6-6244-A651-CE85FC52F995}" presName="sibTrans" presStyleCnt="0"/>
      <dgm:spPr/>
    </dgm:pt>
    <dgm:pt modelId="{E66B6453-8199-2541-A2F1-75560175BE38}" type="pres">
      <dgm:prSet presAssocID="{D8BE47B8-FC09-0C44-8D7D-96F459574544}" presName="composite" presStyleCnt="0"/>
      <dgm:spPr/>
    </dgm:pt>
    <dgm:pt modelId="{E77DD49F-43ED-9340-BE88-F6A4F9407DC9}" type="pres">
      <dgm:prSet presAssocID="{D8BE47B8-FC09-0C44-8D7D-96F459574544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0C6C9A-A2CB-BB49-9CDC-2649211D45D6}" type="pres">
      <dgm:prSet presAssocID="{D8BE47B8-FC09-0C44-8D7D-96F459574544}" presName="rect2" presStyleLbl="fgImgPlace1" presStyleIdx="1" presStyleCnt="5" custScaleX="89513" custScaleY="100731" custLinFactNeighborX="-23837" custLinFactNeighborY="15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11851D4-B666-0B4E-B55E-B7DE50B7CAA9}" type="pres">
      <dgm:prSet presAssocID="{982FFBCF-82FA-C648-B32A-1A0F03BCDDF2}" presName="sibTrans" presStyleCnt="0"/>
      <dgm:spPr/>
    </dgm:pt>
    <dgm:pt modelId="{ADC75A55-37A0-9D42-8ABE-14DBAC5EE8D1}" type="pres">
      <dgm:prSet presAssocID="{BEFA0DA0-98EB-A046-8D90-BE7AAB13E232}" presName="composite" presStyleCnt="0"/>
      <dgm:spPr/>
    </dgm:pt>
    <dgm:pt modelId="{4E026466-73F1-0946-83B3-B1018DD73E7C}" type="pres">
      <dgm:prSet presAssocID="{BEFA0DA0-98EB-A046-8D90-BE7AAB13E232}" presName="rect1" presStyleLbl="trAlignAcc1" presStyleIdx="2" presStyleCnt="5" custLinFactNeighborX="-8348" custLinFactNeighborY="-144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490745-CF89-2943-B908-E121FDC5361A}" type="pres">
      <dgm:prSet presAssocID="{BEFA0DA0-98EB-A046-8D90-BE7AAB13E232}" presName="rect2" presStyleLbl="fgImgPlace1" presStyleIdx="2" presStyleCnt="5" custScaleX="75054" custScaleY="88301" custLinFactNeighborX="-33558" custLinFactNeighborY="-63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527D6DF-9C6F-7C4A-AA69-650622E8BE3C}" type="pres">
      <dgm:prSet presAssocID="{0B5A36C8-3FC8-A143-A080-12735660FC3E}" presName="sibTrans" presStyleCnt="0"/>
      <dgm:spPr/>
    </dgm:pt>
    <dgm:pt modelId="{91A7495D-157F-FE44-9D09-30B6333B7E25}" type="pres">
      <dgm:prSet presAssocID="{41E9196B-60FF-E141-945C-38E7B388754F}" presName="composite" presStyleCnt="0"/>
      <dgm:spPr/>
    </dgm:pt>
    <dgm:pt modelId="{2717CE2C-1816-824C-A43F-FECE3117315D}" type="pres">
      <dgm:prSet presAssocID="{41E9196B-60FF-E141-945C-38E7B388754F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30FE9C-7C0D-9142-9FA1-5E618E6FEE65}" type="pres">
      <dgm:prSet presAssocID="{41E9196B-60FF-E141-945C-38E7B388754F}" presName="rect2" presStyleLbl="fgImgPlace1" presStyleIdx="3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35DB57-31DB-C446-A90C-6454099BC3DE}" type="pres">
      <dgm:prSet presAssocID="{FD6B553A-F95A-7246-8B0A-D3E3860237AF}" presName="sibTrans" presStyleCnt="0"/>
      <dgm:spPr/>
    </dgm:pt>
    <dgm:pt modelId="{D1D4DB2E-2546-084B-B10D-D57DEB047904}" type="pres">
      <dgm:prSet presAssocID="{1CA2D503-FD11-3E40-A8EA-27A451A95DA8}" presName="composite" presStyleCnt="0"/>
      <dgm:spPr/>
    </dgm:pt>
    <dgm:pt modelId="{54185C96-AB17-4140-BB7D-05A041F040AE}" type="pres">
      <dgm:prSet presAssocID="{1CA2D503-FD11-3E40-A8EA-27A451A95DA8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1BCCBB-9D5F-5648-8FCD-13BC7650BAA5}" type="pres">
      <dgm:prSet presAssocID="{1CA2D503-FD11-3E40-A8EA-27A451A95DA8}" presName="rect2" presStyleLbl="fgImgPlace1" presStyleIdx="4" presStyleCnt="5" custScaleX="192399" custLinFactNeighborX="-51600" custLinFactNeighborY="188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EDD47A1F-8A78-674A-8559-A43B553DF594}" srcId="{C719621A-52A3-0941-B4B0-B2BB11193497}" destId="{4A53E2B0-7065-2E47-9783-D99282CA18F5}" srcOrd="0" destOrd="0" parTransId="{A906802F-EA56-9348-9E66-1ACF87B005EB}" sibTransId="{88F832E3-09F6-6244-A651-CE85FC52F995}"/>
    <dgm:cxn modelId="{93374C06-803A-5C48-89FF-3BA8371EC52A}" type="presOf" srcId="{41E9196B-60FF-E141-945C-38E7B388754F}" destId="{2717CE2C-1816-824C-A43F-FECE3117315D}" srcOrd="0" destOrd="0" presId="urn:microsoft.com/office/officeart/2008/layout/PictureStrips"/>
    <dgm:cxn modelId="{482B79F1-67E9-3C40-BA7D-035097CD63F1}" type="presOf" srcId="{C719621A-52A3-0941-B4B0-B2BB11193497}" destId="{3BE8E520-FD06-8E48-9938-B1FF34CCEAB8}" srcOrd="0" destOrd="0" presId="urn:microsoft.com/office/officeart/2008/layout/PictureStrips"/>
    <dgm:cxn modelId="{38D11457-9094-DA4E-B509-56A9B008F769}" type="presOf" srcId="{1CA2D503-FD11-3E40-A8EA-27A451A95DA8}" destId="{54185C96-AB17-4140-BB7D-05A041F040AE}" srcOrd="0" destOrd="0" presId="urn:microsoft.com/office/officeart/2008/layout/PictureStrips"/>
    <dgm:cxn modelId="{733F681E-8A0F-D640-8EFF-8A9DBC06DF5F}" srcId="{C719621A-52A3-0941-B4B0-B2BB11193497}" destId="{1CA2D503-FD11-3E40-A8EA-27A451A95DA8}" srcOrd="4" destOrd="0" parTransId="{B2BBB8CC-65FB-4946-ADA0-7284FA6097BC}" sibTransId="{9C2C5D72-8A7F-DD4D-8063-834CB64F9016}"/>
    <dgm:cxn modelId="{8DAC0D0D-46D5-864C-9F55-30720C5FF1CD}" type="presOf" srcId="{4A53E2B0-7065-2E47-9783-D99282CA18F5}" destId="{5E215207-D896-924A-B47D-5016B310530C}" srcOrd="0" destOrd="0" presId="urn:microsoft.com/office/officeart/2008/layout/PictureStrips"/>
    <dgm:cxn modelId="{D0A28318-19EC-814E-89CA-49B1A16F341F}" srcId="{C719621A-52A3-0941-B4B0-B2BB11193497}" destId="{D8BE47B8-FC09-0C44-8D7D-96F459574544}" srcOrd="1" destOrd="0" parTransId="{CA10AF17-991D-A643-9BDB-4D1F1BF0969D}" sibTransId="{982FFBCF-82FA-C648-B32A-1A0F03BCDDF2}"/>
    <dgm:cxn modelId="{7A2CF9D1-DCDA-B44D-9FB7-758AA0DEE87E}" srcId="{C719621A-52A3-0941-B4B0-B2BB11193497}" destId="{BEFA0DA0-98EB-A046-8D90-BE7AAB13E232}" srcOrd="2" destOrd="0" parTransId="{553AA5F2-AE68-3F4B-A84E-A5F5136DDD81}" sibTransId="{0B5A36C8-3FC8-A143-A080-12735660FC3E}"/>
    <dgm:cxn modelId="{AF53C029-9340-7F43-B445-1074F5033DFF}" type="presOf" srcId="{BEFA0DA0-98EB-A046-8D90-BE7AAB13E232}" destId="{4E026466-73F1-0946-83B3-B1018DD73E7C}" srcOrd="0" destOrd="0" presId="urn:microsoft.com/office/officeart/2008/layout/PictureStrips"/>
    <dgm:cxn modelId="{BE08D756-3E60-7244-BBA5-0F7C32124928}" type="presOf" srcId="{D8BE47B8-FC09-0C44-8D7D-96F459574544}" destId="{E77DD49F-43ED-9340-BE88-F6A4F9407DC9}" srcOrd="0" destOrd="0" presId="urn:microsoft.com/office/officeart/2008/layout/PictureStrips"/>
    <dgm:cxn modelId="{A40D89A7-CBCB-0842-99EF-CCAB2B11F465}" srcId="{C719621A-52A3-0941-B4B0-B2BB11193497}" destId="{41E9196B-60FF-E141-945C-38E7B388754F}" srcOrd="3" destOrd="0" parTransId="{26B05551-CFDE-6E43-84AD-63B64F9F3A39}" sibTransId="{FD6B553A-F95A-7246-8B0A-D3E3860237AF}"/>
    <dgm:cxn modelId="{E428EF50-CF1E-8A4A-9D62-69638A63D52F}" type="presParOf" srcId="{3BE8E520-FD06-8E48-9938-B1FF34CCEAB8}" destId="{8D5E5E22-F607-084B-9DDD-476D39A40FB4}" srcOrd="0" destOrd="0" presId="urn:microsoft.com/office/officeart/2008/layout/PictureStrips"/>
    <dgm:cxn modelId="{C55431E1-24F8-D74D-8F6A-3498E005327F}" type="presParOf" srcId="{8D5E5E22-F607-084B-9DDD-476D39A40FB4}" destId="{5E215207-D896-924A-B47D-5016B310530C}" srcOrd="0" destOrd="0" presId="urn:microsoft.com/office/officeart/2008/layout/PictureStrips"/>
    <dgm:cxn modelId="{3B7BFBD3-715B-AD43-A98F-198F17D22C64}" type="presParOf" srcId="{8D5E5E22-F607-084B-9DDD-476D39A40FB4}" destId="{6B7D3A11-093F-BB47-AF23-FF9AFD743BCA}" srcOrd="1" destOrd="0" presId="urn:microsoft.com/office/officeart/2008/layout/PictureStrips"/>
    <dgm:cxn modelId="{9E981C4C-F315-5645-B953-A78BC324EF2F}" type="presParOf" srcId="{3BE8E520-FD06-8E48-9938-B1FF34CCEAB8}" destId="{3DAD245F-C542-524E-B1E9-16057DEE052C}" srcOrd="1" destOrd="0" presId="urn:microsoft.com/office/officeart/2008/layout/PictureStrips"/>
    <dgm:cxn modelId="{3252E827-2512-214E-A26D-A05A11CB2298}" type="presParOf" srcId="{3BE8E520-FD06-8E48-9938-B1FF34CCEAB8}" destId="{E66B6453-8199-2541-A2F1-75560175BE38}" srcOrd="2" destOrd="0" presId="urn:microsoft.com/office/officeart/2008/layout/PictureStrips"/>
    <dgm:cxn modelId="{67523ABD-EB95-1947-95A5-DDD3173FCE0C}" type="presParOf" srcId="{E66B6453-8199-2541-A2F1-75560175BE38}" destId="{E77DD49F-43ED-9340-BE88-F6A4F9407DC9}" srcOrd="0" destOrd="0" presId="urn:microsoft.com/office/officeart/2008/layout/PictureStrips"/>
    <dgm:cxn modelId="{93B77B68-1DE7-214E-A795-0E1BEADAF761}" type="presParOf" srcId="{E66B6453-8199-2541-A2F1-75560175BE38}" destId="{B30C6C9A-A2CB-BB49-9CDC-2649211D45D6}" srcOrd="1" destOrd="0" presId="urn:microsoft.com/office/officeart/2008/layout/PictureStrips"/>
    <dgm:cxn modelId="{AE017D01-AC22-5E4C-B1BF-E14908732569}" type="presParOf" srcId="{3BE8E520-FD06-8E48-9938-B1FF34CCEAB8}" destId="{511851D4-B666-0B4E-B55E-B7DE50B7CAA9}" srcOrd="3" destOrd="0" presId="urn:microsoft.com/office/officeart/2008/layout/PictureStrips"/>
    <dgm:cxn modelId="{E4A581EF-2C00-904F-8523-4B506D3336A0}" type="presParOf" srcId="{3BE8E520-FD06-8E48-9938-B1FF34CCEAB8}" destId="{ADC75A55-37A0-9D42-8ABE-14DBAC5EE8D1}" srcOrd="4" destOrd="0" presId="urn:microsoft.com/office/officeart/2008/layout/PictureStrips"/>
    <dgm:cxn modelId="{EBD0D002-9E7D-9F45-9189-F4751F49D627}" type="presParOf" srcId="{ADC75A55-37A0-9D42-8ABE-14DBAC5EE8D1}" destId="{4E026466-73F1-0946-83B3-B1018DD73E7C}" srcOrd="0" destOrd="0" presId="urn:microsoft.com/office/officeart/2008/layout/PictureStrips"/>
    <dgm:cxn modelId="{25A7CD6E-A70D-4544-8E7E-C106DFD15DC8}" type="presParOf" srcId="{ADC75A55-37A0-9D42-8ABE-14DBAC5EE8D1}" destId="{05490745-CF89-2943-B908-E121FDC5361A}" srcOrd="1" destOrd="0" presId="urn:microsoft.com/office/officeart/2008/layout/PictureStrips"/>
    <dgm:cxn modelId="{781AC390-0155-BC48-AE4D-81D2CB909C26}" type="presParOf" srcId="{3BE8E520-FD06-8E48-9938-B1FF34CCEAB8}" destId="{9527D6DF-9C6F-7C4A-AA69-650622E8BE3C}" srcOrd="5" destOrd="0" presId="urn:microsoft.com/office/officeart/2008/layout/PictureStrips"/>
    <dgm:cxn modelId="{4031256E-C357-0349-A35C-D3EDE6974A5B}" type="presParOf" srcId="{3BE8E520-FD06-8E48-9938-B1FF34CCEAB8}" destId="{91A7495D-157F-FE44-9D09-30B6333B7E25}" srcOrd="6" destOrd="0" presId="urn:microsoft.com/office/officeart/2008/layout/PictureStrips"/>
    <dgm:cxn modelId="{4F62C64C-F045-BB41-9297-C9A971782563}" type="presParOf" srcId="{91A7495D-157F-FE44-9D09-30B6333B7E25}" destId="{2717CE2C-1816-824C-A43F-FECE3117315D}" srcOrd="0" destOrd="0" presId="urn:microsoft.com/office/officeart/2008/layout/PictureStrips"/>
    <dgm:cxn modelId="{367243C2-FC77-4749-9C74-0671EB28578E}" type="presParOf" srcId="{91A7495D-157F-FE44-9D09-30B6333B7E25}" destId="{9E30FE9C-7C0D-9142-9FA1-5E618E6FEE65}" srcOrd="1" destOrd="0" presId="urn:microsoft.com/office/officeart/2008/layout/PictureStrips"/>
    <dgm:cxn modelId="{3F5D1582-D752-5242-AFAF-2E8CB331A80E}" type="presParOf" srcId="{3BE8E520-FD06-8E48-9938-B1FF34CCEAB8}" destId="{7F35DB57-31DB-C446-A90C-6454099BC3DE}" srcOrd="7" destOrd="0" presId="urn:microsoft.com/office/officeart/2008/layout/PictureStrips"/>
    <dgm:cxn modelId="{0FD0E4A6-47A1-474F-9D7A-E6B01BF238BE}" type="presParOf" srcId="{3BE8E520-FD06-8E48-9938-B1FF34CCEAB8}" destId="{D1D4DB2E-2546-084B-B10D-D57DEB047904}" srcOrd="8" destOrd="0" presId="urn:microsoft.com/office/officeart/2008/layout/PictureStrips"/>
    <dgm:cxn modelId="{DF55B25B-E57E-5045-AFB2-29DA93B61294}" type="presParOf" srcId="{D1D4DB2E-2546-084B-B10D-D57DEB047904}" destId="{54185C96-AB17-4140-BB7D-05A041F040AE}" srcOrd="0" destOrd="0" presId="urn:microsoft.com/office/officeart/2008/layout/PictureStrips"/>
    <dgm:cxn modelId="{FE97BD5B-7A53-8D40-802B-74DD74770DB6}" type="presParOf" srcId="{D1D4DB2E-2546-084B-B10D-D57DEB047904}" destId="{831BCCBB-9D5F-5648-8FCD-13BC7650BA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15207-D896-924A-B47D-5016B310530C}">
      <dsp:nvSpPr>
        <dsp:cNvPr id="0" name=""/>
        <dsp:cNvSpPr/>
      </dsp:nvSpPr>
      <dsp:spPr>
        <a:xfrm>
          <a:off x="643523" y="182426"/>
          <a:ext cx="3049763" cy="9530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53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SCUOLA INFANTIL</a:t>
          </a:r>
          <a:endParaRPr lang="es-ES" sz="2300" kern="1200" dirty="0"/>
        </a:p>
      </dsp:txBody>
      <dsp:txXfrm>
        <a:off x="643523" y="182426"/>
        <a:ext cx="3049763" cy="953051"/>
      </dsp:txXfrm>
    </dsp:sp>
    <dsp:sp modelId="{6B7D3A11-093F-BB47-AF23-FF9AFD743BCA}">
      <dsp:nvSpPr>
        <dsp:cNvPr id="0" name=""/>
        <dsp:cNvSpPr/>
      </dsp:nvSpPr>
      <dsp:spPr>
        <a:xfrm flipH="1">
          <a:off x="535233" y="44763"/>
          <a:ext cx="629569" cy="10007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7DD49F-43ED-9340-BE88-F6A4F9407DC9}">
      <dsp:nvSpPr>
        <dsp:cNvPr id="0" name=""/>
        <dsp:cNvSpPr/>
      </dsp:nvSpPr>
      <dsp:spPr>
        <a:xfrm>
          <a:off x="3936577" y="184255"/>
          <a:ext cx="3049763" cy="9530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53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SCUOLA PRIMARIA (UNTIL 11 YEARS)</a:t>
          </a:r>
          <a:endParaRPr lang="es-ES" sz="2300" kern="1200" dirty="0"/>
        </a:p>
      </dsp:txBody>
      <dsp:txXfrm>
        <a:off x="3936577" y="184255"/>
        <a:ext cx="3049763" cy="953051"/>
      </dsp:txXfrm>
    </dsp:sp>
    <dsp:sp modelId="{B30C6C9A-A2CB-BB49-9CDC-2649211D45D6}">
      <dsp:nvSpPr>
        <dsp:cNvPr id="0" name=""/>
        <dsp:cNvSpPr/>
      </dsp:nvSpPr>
      <dsp:spPr>
        <a:xfrm>
          <a:off x="3685460" y="58645"/>
          <a:ext cx="597173" cy="10080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026466-73F1-0946-83B3-B1018DD73E7C}">
      <dsp:nvSpPr>
        <dsp:cNvPr id="0" name=""/>
        <dsp:cNvSpPr/>
      </dsp:nvSpPr>
      <dsp:spPr>
        <a:xfrm>
          <a:off x="339224" y="1217018"/>
          <a:ext cx="3049763" cy="9530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53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SCOULA MEDIA     (3 YEARS)</a:t>
          </a:r>
          <a:endParaRPr lang="es-ES" sz="2300" kern="1200" dirty="0"/>
        </a:p>
      </dsp:txBody>
      <dsp:txXfrm>
        <a:off x="339224" y="1217018"/>
        <a:ext cx="3049763" cy="953051"/>
      </dsp:txXfrm>
    </dsp:sp>
    <dsp:sp modelId="{05490745-CF89-2943-B908-E121FDC5361A}">
      <dsp:nvSpPr>
        <dsp:cNvPr id="0" name=""/>
        <dsp:cNvSpPr/>
      </dsp:nvSpPr>
      <dsp:spPr>
        <a:xfrm>
          <a:off x="326079" y="1211981"/>
          <a:ext cx="500712" cy="8836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17CE2C-1816-824C-A43F-FECE3117315D}">
      <dsp:nvSpPr>
        <dsp:cNvPr id="0" name=""/>
        <dsp:cNvSpPr/>
      </dsp:nvSpPr>
      <dsp:spPr>
        <a:xfrm>
          <a:off x="3921854" y="1384040"/>
          <a:ext cx="3049763" cy="9530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53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 LICEO</a:t>
          </a:r>
          <a:endParaRPr lang="es-ES" sz="2300" kern="1200" dirty="0"/>
        </a:p>
      </dsp:txBody>
      <dsp:txXfrm>
        <a:off x="3921854" y="1384040"/>
        <a:ext cx="3049763" cy="953051"/>
      </dsp:txXfrm>
    </dsp:sp>
    <dsp:sp modelId="{9E30FE9C-7C0D-9142-9FA1-5E618E6FEE65}">
      <dsp:nvSpPr>
        <dsp:cNvPr id="0" name=""/>
        <dsp:cNvSpPr/>
      </dsp:nvSpPr>
      <dsp:spPr>
        <a:xfrm>
          <a:off x="3794780" y="1246377"/>
          <a:ext cx="667135" cy="10007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185C96-AB17-4140-BB7D-05A041F040AE}">
      <dsp:nvSpPr>
        <dsp:cNvPr id="0" name=""/>
        <dsp:cNvSpPr/>
      </dsp:nvSpPr>
      <dsp:spPr>
        <a:xfrm>
          <a:off x="2453549" y="2583826"/>
          <a:ext cx="3049763" cy="9530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5533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SCUOLA SUPERIOR.</a:t>
          </a:r>
          <a:endParaRPr lang="es-ES" sz="2300" kern="1200" dirty="0"/>
        </a:p>
      </dsp:txBody>
      <dsp:txXfrm>
        <a:off x="2453549" y="2583826"/>
        <a:ext cx="3049763" cy="953051"/>
      </dsp:txXfrm>
    </dsp:sp>
    <dsp:sp modelId="{831BCCBB-9D5F-5648-8FCD-13BC7650BAA5}">
      <dsp:nvSpPr>
        <dsp:cNvPr id="0" name=""/>
        <dsp:cNvSpPr/>
      </dsp:nvSpPr>
      <dsp:spPr>
        <a:xfrm>
          <a:off x="1674020" y="2579108"/>
          <a:ext cx="1283562" cy="10007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94C8B-B821-604B-8DAD-5998A1EF8226}" type="datetimeFigureOut">
              <a:rPr lang="es-ES" smtClean="0"/>
              <a:t>9/2/18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369A6-C850-DB49-91AB-525600036E0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0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F11378E3-B3E4-F44D-81C1-67D55EF67D59}" type="slidenum">
              <a:rPr lang="it-IT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4</a:t>
            </a:fld>
            <a:endParaRPr lang="it-IT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87626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9721FC79-B254-0E42-91E3-CE9F1467020A}" type="slidenum">
              <a:rPr lang="it-IT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6</a:t>
            </a:fld>
            <a:endParaRPr lang="it-IT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87626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9/2/18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2ABC590-5FAE-F141-A4BE-6B51169D6037}" type="datetimeFigureOut">
              <a:rPr lang="es-ES" smtClean="0"/>
              <a:t>9/2/18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64727" y="2276964"/>
            <a:ext cx="2741457" cy="2133672"/>
          </a:xfrm>
        </p:spPr>
        <p:txBody>
          <a:bodyPr>
            <a:normAutofit/>
          </a:bodyPr>
          <a:lstStyle/>
          <a:p>
            <a:pPr algn="ctr"/>
            <a:r>
              <a:rPr lang="es-ES" dirty="0" smtClean="0"/>
              <a:t>Erasmus+</a:t>
            </a:r>
            <a:br>
              <a:rPr lang="es-ES" dirty="0" smtClean="0"/>
            </a:br>
            <a:r>
              <a:rPr lang="es-ES" dirty="0" err="1" smtClean="0"/>
              <a:t>Villaputzu</a:t>
            </a:r>
            <a:r>
              <a:rPr lang="es-ES" dirty="0" smtClean="0"/>
              <a:t>  Cerdeña. Italia.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33365" y="4668913"/>
            <a:ext cx="3309803" cy="1260629"/>
          </a:xfrm>
        </p:spPr>
        <p:txBody>
          <a:bodyPr>
            <a:normAutofit/>
          </a:bodyPr>
          <a:lstStyle/>
          <a:p>
            <a:r>
              <a:rPr lang="es-ES" b="1" dirty="0" smtClean="0"/>
              <a:t>Diana Cabellos </a:t>
            </a:r>
            <a:r>
              <a:rPr lang="es-ES" b="1" dirty="0" err="1" smtClean="0"/>
              <a:t>Marigil</a:t>
            </a:r>
            <a:endParaRPr lang="es-ES" b="1" dirty="0" smtClean="0"/>
          </a:p>
          <a:p>
            <a:r>
              <a:rPr lang="es-ES" dirty="0" smtClean="0"/>
              <a:t>IES D. Juan Manuel</a:t>
            </a:r>
          </a:p>
          <a:p>
            <a:r>
              <a:rPr lang="es-ES" dirty="0" smtClean="0"/>
              <a:t>Cifuentes (Guadalajara)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85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MÉTODO ANALÓGICO. MULTIPLICACIÓN</a:t>
            </a:r>
            <a:endParaRPr lang="es-ES" dirty="0"/>
          </a:p>
        </p:txBody>
      </p:sp>
      <p:pic>
        <p:nvPicPr>
          <p:cNvPr id="5" name="Marcador de contenido 4" descr="IMG_48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4" b="-10244"/>
          <a:stretch>
            <a:fillRect/>
          </a:stretch>
        </p:blipFill>
        <p:spPr>
          <a:xfrm rot="5400000">
            <a:off x="-193793" y="2797908"/>
            <a:ext cx="3693578" cy="2749983"/>
          </a:xfrm>
        </p:spPr>
      </p:pic>
      <p:pic>
        <p:nvPicPr>
          <p:cNvPr id="6" name="Imagen 5" descr="IMG_48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2772" y="3298967"/>
            <a:ext cx="3693578" cy="1747866"/>
          </a:xfrm>
          <a:prstGeom prst="rect">
            <a:avLst/>
          </a:prstGeom>
        </p:spPr>
      </p:pic>
      <p:pic>
        <p:nvPicPr>
          <p:cNvPr id="7" name="Imagen 6" descr="IMG_48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427" y="3092180"/>
            <a:ext cx="3693580" cy="21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DECIMALES</a:t>
            </a:r>
            <a:endParaRPr lang="es-ES" dirty="0"/>
          </a:p>
        </p:txBody>
      </p:sp>
      <p:pic>
        <p:nvPicPr>
          <p:cNvPr id="6" name="Marcador de contenido 5" descr="IMG_48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r="4058"/>
          <a:stretch>
            <a:fillRect/>
          </a:stretch>
        </p:blipFill>
        <p:spPr>
          <a:xfrm>
            <a:off x="778897" y="2323653"/>
            <a:ext cx="2837250" cy="1786738"/>
          </a:xfrm>
        </p:spPr>
      </p:pic>
      <p:pic>
        <p:nvPicPr>
          <p:cNvPr id="7" name="Imagen 6" descr="IMG_48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7" y="4357369"/>
            <a:ext cx="3013647" cy="1476329"/>
          </a:xfrm>
          <a:prstGeom prst="rect">
            <a:avLst/>
          </a:prstGeom>
        </p:spPr>
      </p:pic>
      <p:pic>
        <p:nvPicPr>
          <p:cNvPr id="8" name="Imagen 7" descr="IMG_48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44" y="2911281"/>
            <a:ext cx="4820200" cy="23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CASA DEL 1000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IMG_48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43" y="2306919"/>
            <a:ext cx="6636582" cy="35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4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365759"/>
            <a:ext cx="7520940" cy="1415539"/>
          </a:xfrm>
        </p:spPr>
        <p:txBody>
          <a:bodyPr/>
          <a:lstStyle/>
          <a:p>
            <a:pPr algn="ctr"/>
            <a:r>
              <a:rPr lang="es-ES" sz="3600" dirty="0" smtClean="0">
                <a:latin typeface="Charter Black"/>
                <a:cs typeface="Charter Black"/>
              </a:rPr>
              <a:t>TUTORÍAS</a:t>
            </a:r>
            <a:endParaRPr lang="es-ES" sz="3600" dirty="0">
              <a:latin typeface="Charter Black"/>
              <a:cs typeface="Charter Black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1781298"/>
            <a:ext cx="6777317" cy="384140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dirty="0" smtClean="0"/>
              <a:t>THERE IS NO CLASS OF “TUTORÍA” IN ANY GROUP OF PRIMARIA OR SCUOLA MEDIA. </a:t>
            </a:r>
          </a:p>
          <a:p>
            <a:endParaRPr lang="es-ES" sz="2800" dirty="0" smtClean="0"/>
          </a:p>
          <a:p>
            <a:r>
              <a:rPr lang="es-ES" sz="2800" dirty="0" smtClean="0"/>
              <a:t>A TEACHER IS ASSIGNED TO EACH GROUP BUT THERE IS NOT A SPECIFIC PLAN OF TUTORIAL ACTION TO BE CARRIED OUT.</a:t>
            </a:r>
          </a:p>
          <a:p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27818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 smtClean="0"/>
              <a:t>ATTENtION</a:t>
            </a:r>
            <a:r>
              <a:rPr lang="es-ES" dirty="0" smtClean="0"/>
              <a:t> TO DIVERSITY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4119352"/>
          </a:xfrm>
        </p:spPr>
        <p:txBody>
          <a:bodyPr>
            <a:noAutofit/>
          </a:bodyPr>
          <a:lstStyle/>
          <a:p>
            <a:pPr algn="ctr"/>
            <a:endParaRPr lang="es-ES" sz="2000" dirty="0" smtClean="0"/>
          </a:p>
          <a:p>
            <a:pPr algn="ctr"/>
            <a:r>
              <a:rPr lang="es-ES" sz="2000" dirty="0" smtClean="0"/>
              <a:t>SINCE 1977 THERE AREN´T  </a:t>
            </a:r>
            <a:r>
              <a:rPr lang="es-ES" sz="2000" dirty="0" smtClean="0"/>
              <a:t>ANY SPECIAL NEEDS CENTERS</a:t>
            </a:r>
            <a:r>
              <a:rPr lang="es-ES" sz="2000" dirty="0" smtClean="0"/>
              <a:t>. ALL PUPILS GO TO PRIMARY AND </a:t>
            </a:r>
            <a:r>
              <a:rPr lang="es-ES" sz="2000" dirty="0" smtClean="0"/>
              <a:t>SECONDARY </a:t>
            </a:r>
            <a:r>
              <a:rPr lang="es-ES" sz="2000" dirty="0" smtClean="0"/>
              <a:t>SCHOOL</a:t>
            </a:r>
          </a:p>
          <a:p>
            <a:pPr algn="ctr"/>
            <a:endParaRPr lang="es-ES" sz="2000" dirty="0" smtClean="0"/>
          </a:p>
          <a:p>
            <a:pPr algn="ctr"/>
            <a:r>
              <a:rPr lang="es-ES" sz="2000" dirty="0" smtClean="0"/>
              <a:t>LOCAL HEALTH </a:t>
            </a:r>
            <a:r>
              <a:rPr lang="es-ES" sz="2000" dirty="0" smtClean="0"/>
              <a:t>UNITS</a:t>
            </a:r>
            <a:r>
              <a:rPr lang="es-ES" sz="2000" dirty="0"/>
              <a:t> </a:t>
            </a:r>
            <a:r>
              <a:rPr lang="es-ES" sz="2000" dirty="0" smtClean="0"/>
              <a:t>MAKE </a:t>
            </a:r>
            <a:r>
              <a:rPr lang="es-ES" sz="2000" dirty="0" smtClean="0"/>
              <a:t>A DIAGNOSIS AND THEY ELABORATE “Perfil dinámico funcional” THAT IN </a:t>
            </a:r>
            <a:r>
              <a:rPr lang="es-ES" sz="2000" dirty="0" smtClean="0"/>
              <a:t>SCHOOL </a:t>
            </a:r>
            <a:r>
              <a:rPr lang="es-ES" sz="2000" dirty="0" smtClean="0"/>
              <a:t>IS  “Programa educativo individualizado”.</a:t>
            </a:r>
          </a:p>
          <a:p>
            <a:pPr algn="ctr"/>
            <a:endParaRPr lang="es-ES" sz="2000" dirty="0" smtClean="0"/>
          </a:p>
          <a:p>
            <a:pPr algn="ctr"/>
            <a:r>
              <a:rPr lang="es-ES" sz="2000" dirty="0" smtClean="0"/>
              <a:t>PUPILS </a:t>
            </a:r>
            <a:r>
              <a:rPr lang="es-ES" sz="2000" dirty="0" smtClean="0"/>
              <a:t>HAVE </a:t>
            </a:r>
            <a:r>
              <a:rPr lang="es-ES" sz="2000" dirty="0" smtClean="0"/>
              <a:t>INDIVIDUAL </a:t>
            </a:r>
            <a:r>
              <a:rPr lang="es-ES" sz="2000" dirty="0" smtClean="0"/>
              <a:t>ATTENTION </a:t>
            </a:r>
            <a:r>
              <a:rPr lang="es-ES" sz="2000" dirty="0" smtClean="0"/>
              <a:t>WITH </a:t>
            </a:r>
            <a:r>
              <a:rPr lang="es-ES" sz="2000" dirty="0" smtClean="0"/>
              <a:t>SPECIALIZED </a:t>
            </a:r>
            <a:r>
              <a:rPr lang="es-ES" sz="2000" dirty="0" smtClean="0"/>
              <a:t>TEACHERS INSIDE ORDINARY </a:t>
            </a:r>
            <a:r>
              <a:rPr lang="es-ES" sz="2000" dirty="0" smtClean="0"/>
              <a:t>CLASSROOMS</a:t>
            </a:r>
            <a:endParaRPr lang="es-ES" sz="2000" dirty="0"/>
          </a:p>
          <a:p>
            <a:pPr algn="ctr"/>
            <a:r>
              <a:rPr lang="es-ES" sz="2000" dirty="0" smtClean="0"/>
              <a:t>THEY STAY IN </a:t>
            </a:r>
            <a:r>
              <a:rPr lang="es-ES" sz="2000" dirty="0" smtClean="0"/>
              <a:t>SCHOOL </a:t>
            </a:r>
            <a:r>
              <a:rPr lang="es-ES" sz="2000" dirty="0" smtClean="0"/>
              <a:t>UNTIL 18 YEARS.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8274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EVALUAtioN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s-ES" sz="2400" dirty="0" err="1" smtClean="0"/>
              <a:t>Evaluation</a:t>
            </a:r>
            <a:r>
              <a:rPr lang="es-ES" sz="2400" dirty="0" smtClean="0"/>
              <a:t> </a:t>
            </a:r>
            <a:r>
              <a:rPr lang="es-ES" sz="2400" dirty="0" err="1"/>
              <a:t>session</a:t>
            </a:r>
            <a:r>
              <a:rPr lang="es-ES" sz="2400" dirty="0"/>
              <a:t> are </a:t>
            </a:r>
            <a:r>
              <a:rPr lang="es-ES" sz="2400" dirty="0" err="1"/>
              <a:t>held</a:t>
            </a:r>
            <a:r>
              <a:rPr lang="es-ES" sz="2400" dirty="0"/>
              <a:t> </a:t>
            </a:r>
            <a:r>
              <a:rPr lang="es-ES" sz="2400" dirty="0" err="1"/>
              <a:t>every</a:t>
            </a:r>
            <a:r>
              <a:rPr lang="es-ES" sz="2400" dirty="0"/>
              <a:t> </a:t>
            </a:r>
            <a:r>
              <a:rPr lang="es-ES" sz="2400" dirty="0" err="1"/>
              <a:t>two</a:t>
            </a:r>
            <a:r>
              <a:rPr lang="es-ES" sz="2400" dirty="0"/>
              <a:t> </a:t>
            </a:r>
            <a:r>
              <a:rPr lang="es-ES" sz="2400" dirty="0" err="1"/>
              <a:t>months</a:t>
            </a:r>
            <a:endParaRPr lang="es-ES" sz="2400" dirty="0"/>
          </a:p>
          <a:p>
            <a:pPr algn="ctr"/>
            <a:r>
              <a:rPr lang="es-E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s-ES" sz="2400" dirty="0" err="1" smtClean="0"/>
              <a:t>Families</a:t>
            </a:r>
            <a:r>
              <a:rPr lang="es-ES" sz="2400" dirty="0" smtClean="0"/>
              <a:t> </a:t>
            </a:r>
            <a:r>
              <a:rPr lang="es-ES" sz="2400" dirty="0"/>
              <a:t>are </a:t>
            </a:r>
            <a:r>
              <a:rPr lang="es-ES" sz="2400" dirty="0" err="1"/>
              <a:t>informed</a:t>
            </a:r>
            <a:r>
              <a:rPr lang="es-ES" sz="2400" dirty="0"/>
              <a:t> </a:t>
            </a:r>
            <a:r>
              <a:rPr lang="es-ES" sz="2400" dirty="0" err="1" smtClean="0"/>
              <a:t>twice</a:t>
            </a:r>
            <a:r>
              <a:rPr lang="es-ES" sz="2400" dirty="0" smtClean="0"/>
              <a:t> a </a:t>
            </a:r>
            <a:r>
              <a:rPr lang="es-ES" sz="2400" dirty="0" err="1" smtClean="0"/>
              <a:t>year</a:t>
            </a:r>
            <a:r>
              <a:rPr lang="es-ES" sz="2400" dirty="0" smtClean="0"/>
              <a:t> </a:t>
            </a:r>
          </a:p>
          <a:p>
            <a:pPr algn="ctr"/>
            <a:r>
              <a:rPr lang="es-E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s-ES" sz="2400" dirty="0" err="1" smtClean="0"/>
              <a:t>There</a:t>
            </a:r>
            <a:r>
              <a:rPr lang="es-ES" sz="2400" dirty="0" smtClean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 smtClean="0"/>
              <a:t>not</a:t>
            </a:r>
            <a:r>
              <a:rPr lang="es-ES" sz="2400" dirty="0" smtClean="0"/>
              <a:t>  </a:t>
            </a:r>
            <a:r>
              <a:rPr lang="es-ES" sz="2400" dirty="0" err="1"/>
              <a:t>extraordinary</a:t>
            </a:r>
            <a:r>
              <a:rPr lang="es-ES" sz="2400" dirty="0"/>
              <a:t> </a:t>
            </a:r>
            <a:r>
              <a:rPr lang="es-ES" sz="2400" dirty="0" err="1"/>
              <a:t>evaluation</a:t>
            </a:r>
            <a:endParaRPr lang="es-ES" sz="2400" dirty="0"/>
          </a:p>
          <a:p>
            <a:pPr algn="ctr"/>
            <a:r>
              <a:rPr lang="es-E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s-ES" sz="2400" dirty="0" err="1" smtClean="0">
                <a:sym typeface="Zapf Dingbats"/>
              </a:rPr>
              <a:t>students</a:t>
            </a:r>
            <a:r>
              <a:rPr lang="es-ES" sz="2400" dirty="0" smtClean="0">
                <a:sym typeface="Zapf Dingbats"/>
              </a:rPr>
              <a:t> are </a:t>
            </a:r>
            <a:r>
              <a:rPr lang="es-ES" sz="2400" dirty="0" err="1" smtClean="0">
                <a:sym typeface="Zapf Dingbats"/>
              </a:rPr>
              <a:t>not</a:t>
            </a:r>
            <a:r>
              <a:rPr lang="es-ES" sz="2400" dirty="0" smtClean="0"/>
              <a:t> </a:t>
            </a:r>
            <a:r>
              <a:rPr lang="es-ES" sz="2400" dirty="0" err="1" smtClean="0"/>
              <a:t>promoted</a:t>
            </a:r>
            <a:r>
              <a:rPr lang="es-ES" sz="2400" dirty="0" smtClean="0"/>
              <a:t> </a:t>
            </a:r>
            <a:r>
              <a:rPr lang="es-ES" sz="2400" dirty="0" err="1"/>
              <a:t>with</a:t>
            </a:r>
            <a:r>
              <a:rPr lang="es-ES" sz="2400" dirty="0"/>
              <a:t> 4 suspended </a:t>
            </a:r>
            <a:r>
              <a:rPr lang="es-ES" sz="2400" dirty="0" err="1" smtClean="0"/>
              <a:t>subjects</a:t>
            </a:r>
            <a:r>
              <a:rPr lang="es-ES" sz="2400" dirty="0"/>
              <a:t>.</a:t>
            </a:r>
          </a:p>
          <a:p>
            <a:pPr algn="ctr"/>
            <a:r>
              <a:rPr lang="es-E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s-ES" sz="2400" dirty="0" err="1" smtClean="0"/>
              <a:t>The</a:t>
            </a:r>
            <a:r>
              <a:rPr lang="es-ES" sz="2400" dirty="0" smtClean="0"/>
              <a:t> </a:t>
            </a:r>
            <a:r>
              <a:rPr lang="es-ES" sz="2400" dirty="0" err="1" smtClean="0"/>
              <a:t>Necessary</a:t>
            </a:r>
            <a:r>
              <a:rPr lang="es-ES" sz="2400" dirty="0" smtClean="0"/>
              <a:t> Mark </a:t>
            </a:r>
            <a:r>
              <a:rPr lang="es-ES" sz="2400" dirty="0" err="1" smtClean="0"/>
              <a:t>To</a:t>
            </a:r>
            <a:r>
              <a:rPr lang="es-ES" sz="2400" dirty="0" smtClean="0"/>
              <a:t> Pass A Test </a:t>
            </a:r>
            <a:r>
              <a:rPr lang="es-ES" sz="2400" dirty="0" err="1" smtClean="0"/>
              <a:t>Is</a:t>
            </a:r>
            <a:r>
              <a:rPr lang="es-ES" sz="2400" dirty="0" smtClean="0"/>
              <a:t> 6.</a:t>
            </a:r>
          </a:p>
          <a:p>
            <a:pPr algn="ctr"/>
            <a:r>
              <a:rPr lang="es-ES" sz="24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s-ES" sz="2400" dirty="0" err="1" smtClean="0"/>
              <a:t>There</a:t>
            </a:r>
            <a:r>
              <a:rPr lang="es-ES" sz="2400" dirty="0" smtClean="0"/>
              <a:t> </a:t>
            </a:r>
            <a:r>
              <a:rPr lang="es-ES" sz="2400" smtClean="0"/>
              <a:t>is</a:t>
            </a:r>
            <a:r>
              <a:rPr lang="es-ES" sz="2400" smtClean="0"/>
              <a:t> </a:t>
            </a:r>
            <a:r>
              <a:rPr lang="es-ES" sz="2400" dirty="0" err="1"/>
              <a:t>external</a:t>
            </a:r>
            <a:r>
              <a:rPr lang="es-ES" sz="2400" dirty="0"/>
              <a:t> </a:t>
            </a:r>
            <a:r>
              <a:rPr lang="es-ES" sz="2400" dirty="0" err="1"/>
              <a:t>evaluation</a:t>
            </a:r>
            <a:r>
              <a:rPr lang="es-ES" sz="2400" dirty="0"/>
              <a:t> at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end</a:t>
            </a:r>
            <a:r>
              <a:rPr lang="es-ES" sz="2400" dirty="0"/>
              <a:t> of </a:t>
            </a:r>
            <a:r>
              <a:rPr lang="es-ES" sz="2400" dirty="0" err="1"/>
              <a:t>Primary</a:t>
            </a:r>
            <a:r>
              <a:rPr lang="es-ES" sz="2400" dirty="0"/>
              <a:t> and 3 </a:t>
            </a:r>
            <a:r>
              <a:rPr lang="es-ES" sz="2400" dirty="0" err="1"/>
              <a:t>Scuola</a:t>
            </a:r>
            <a:r>
              <a:rPr lang="es-ES" sz="2400" dirty="0"/>
              <a:t> Media.</a:t>
            </a:r>
          </a:p>
        </p:txBody>
      </p:sp>
    </p:spTree>
    <p:extLst>
      <p:ext uri="{BB962C8B-B14F-4D97-AF65-F5344CB8AC3E}">
        <p14:creationId xmlns:p14="http://schemas.microsoft.com/office/powerpoint/2010/main" val="41538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EDUCATIONAL SYSTEM in </a:t>
            </a:r>
            <a:r>
              <a:rPr lang="es-ES" dirty="0" err="1" smtClean="0"/>
              <a:t>italy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771350"/>
              </p:ext>
            </p:extLst>
          </p:nvPr>
        </p:nvGraphicFramePr>
        <p:xfrm>
          <a:off x="822325" y="1100138"/>
          <a:ext cx="7521575" cy="357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Conector recto 4"/>
          <p:cNvCxnSpPr/>
          <p:nvPr/>
        </p:nvCxnSpPr>
        <p:spPr>
          <a:xfrm>
            <a:off x="4027000" y="1843258"/>
            <a:ext cx="1285542" cy="0"/>
          </a:xfrm>
          <a:prstGeom prst="line">
            <a:avLst/>
          </a:prstGeom>
          <a:ln w="57150" cmpd="sng">
            <a:solidFill>
              <a:srgbClr val="4F81BD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4104442" y="2153049"/>
            <a:ext cx="836377" cy="635071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4104442" y="3082421"/>
            <a:ext cx="913819" cy="15489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4394851" y="3252807"/>
            <a:ext cx="1091936" cy="604092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48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rcRect l="-1446" r="-1446"/>
          <a:stretch>
            <a:fillRect/>
          </a:stretch>
        </p:blipFill>
        <p:spPr>
          <a:xfrm>
            <a:off x="1042988" y="867416"/>
            <a:ext cx="6777037" cy="4965060"/>
          </a:xfrm>
        </p:spPr>
      </p:pic>
    </p:spTree>
    <p:extLst>
      <p:ext uri="{BB962C8B-B14F-4D97-AF65-F5344CB8AC3E}">
        <p14:creationId xmlns:p14="http://schemas.microsoft.com/office/powerpoint/2010/main" val="20885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/>
          <p:cNvGrpSpPr>
            <a:grpSpLocks/>
          </p:cNvGrpSpPr>
          <p:nvPr/>
        </p:nvGrpSpPr>
        <p:grpSpPr bwMode="auto">
          <a:xfrm>
            <a:off x="323850" y="385763"/>
            <a:ext cx="8672513" cy="2035175"/>
            <a:chOff x="108" y="42"/>
            <a:chExt cx="5463" cy="1282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42"/>
              <a:ext cx="5463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80" name="Text Box 3"/>
            <p:cNvSpPr txBox="1">
              <a:spLocks noChangeArrowheads="1"/>
            </p:cNvSpPr>
            <p:nvPr/>
          </p:nvSpPr>
          <p:spPr bwMode="auto">
            <a:xfrm>
              <a:off x="108" y="42"/>
              <a:ext cx="5463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2627313" y="2060575"/>
            <a:ext cx="4751387" cy="4071938"/>
            <a:chOff x="1655" y="1298"/>
            <a:chExt cx="2993" cy="256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298"/>
              <a:ext cx="2993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1655" y="1298"/>
              <a:ext cx="2993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04806"/>
            <a:ext cx="22479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38738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2960" y="640080"/>
            <a:ext cx="7520940" cy="676532"/>
          </a:xfrm>
        </p:spPr>
        <p:txBody>
          <a:bodyPr>
            <a:noAutofit/>
          </a:bodyPr>
          <a:lstStyle/>
          <a:p>
            <a:pPr algn="ctr"/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/>
              <a:t>ISTITUTO COMPRENSIVO VILLAPUTZU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es-ES" sz="2400" dirty="0" smtClean="0">
              <a:latin typeface="Bangla MN"/>
              <a:cs typeface="Bangla MN"/>
            </a:endParaRPr>
          </a:p>
          <a:p>
            <a:pPr algn="ctr"/>
            <a:r>
              <a:rPr lang="es-ES" sz="2400" dirty="0" smtClean="0">
                <a:latin typeface="Bangla MN"/>
                <a:cs typeface="Bangla MN"/>
              </a:rPr>
              <a:t>THE  ISTITUTO COMPRENSIVO HAS 6 CENTERS </a:t>
            </a:r>
            <a:r>
              <a:rPr lang="es-ES" sz="2400" dirty="0" smtClean="0">
                <a:latin typeface="Bangla MN"/>
                <a:cs typeface="Bangla MN"/>
              </a:rPr>
              <a:t>WHERE </a:t>
            </a:r>
            <a:r>
              <a:rPr lang="es-ES" sz="2400" dirty="0" smtClean="0">
                <a:latin typeface="Bangla MN"/>
                <a:cs typeface="Bangla MN"/>
              </a:rPr>
              <a:t>THERE ARE PUPILS </a:t>
            </a:r>
            <a:r>
              <a:rPr lang="es-ES" sz="2400" dirty="0" smtClean="0">
                <a:latin typeface="Bangla MN"/>
                <a:cs typeface="Bangla MN"/>
              </a:rPr>
              <a:t>FROM </a:t>
            </a:r>
            <a:r>
              <a:rPr lang="es-ES" sz="2400" dirty="0" smtClean="0">
                <a:latin typeface="Bangla MN"/>
                <a:cs typeface="Bangla MN"/>
              </a:rPr>
              <a:t>3 AND </a:t>
            </a:r>
            <a:r>
              <a:rPr lang="es-ES" sz="2400" dirty="0" smtClean="0">
                <a:latin typeface="Bangla MN"/>
                <a:cs typeface="Bangla MN"/>
              </a:rPr>
              <a:t>16 YEARS</a:t>
            </a:r>
          </a:p>
          <a:p>
            <a:pPr algn="ctr"/>
            <a:endParaRPr lang="es-ES" sz="2400" dirty="0" smtClean="0">
              <a:latin typeface="Bangla MN"/>
              <a:cs typeface="Bangla MN"/>
            </a:endParaRPr>
          </a:p>
          <a:p>
            <a:pPr algn="ctr"/>
            <a:r>
              <a:rPr lang="es-ES" sz="2400" dirty="0" smtClean="0">
                <a:latin typeface="Bangla MN"/>
                <a:cs typeface="Bangla MN"/>
              </a:rPr>
              <a:t>A </a:t>
            </a:r>
            <a:r>
              <a:rPr lang="es-ES" sz="2400" dirty="0" smtClean="0">
                <a:latin typeface="Bangla MN"/>
                <a:cs typeface="Bangla MN"/>
              </a:rPr>
              <a:t>HEAD TEACHER OF SCHOOL FOR </a:t>
            </a:r>
            <a:r>
              <a:rPr lang="es-ES" sz="2400" dirty="0" smtClean="0">
                <a:latin typeface="Bangla MN"/>
                <a:cs typeface="Bangla MN"/>
              </a:rPr>
              <a:t>ALL </a:t>
            </a:r>
            <a:r>
              <a:rPr lang="es-ES" sz="2400" dirty="0" smtClean="0">
                <a:latin typeface="Bangla MN"/>
                <a:cs typeface="Bangla MN"/>
              </a:rPr>
              <a:t>CENTERS. HE IS </a:t>
            </a:r>
            <a:r>
              <a:rPr lang="es-ES" sz="2400" dirty="0" smtClean="0">
                <a:latin typeface="Bangla MN"/>
                <a:cs typeface="Bangla MN"/>
              </a:rPr>
              <a:t>NOT </a:t>
            </a:r>
            <a:r>
              <a:rPr lang="es-ES" sz="2400" dirty="0" smtClean="0">
                <a:latin typeface="Bangla MN"/>
                <a:cs typeface="Bangla MN"/>
              </a:rPr>
              <a:t>A </a:t>
            </a:r>
            <a:r>
              <a:rPr lang="es-ES" sz="2400" dirty="0" smtClean="0">
                <a:latin typeface="Bangla MN"/>
                <a:cs typeface="Bangla MN"/>
              </a:rPr>
              <a:t>TEACHER.</a:t>
            </a:r>
          </a:p>
          <a:p>
            <a:pPr algn="ctr"/>
            <a:endParaRPr lang="es-ES" sz="2400" dirty="0" smtClean="0">
              <a:latin typeface="Bangla MN"/>
              <a:cs typeface="Bangla MN"/>
            </a:endParaRPr>
          </a:p>
          <a:p>
            <a:pPr algn="ctr"/>
            <a:r>
              <a:rPr lang="es-ES" sz="2400" dirty="0" smtClean="0">
                <a:latin typeface="Bangla MN"/>
                <a:cs typeface="Bangla MN"/>
              </a:rPr>
              <a:t>STAFF USUALLY MEET </a:t>
            </a:r>
            <a:r>
              <a:rPr lang="es-ES" sz="2400" dirty="0" smtClean="0">
                <a:latin typeface="Bangla MN"/>
                <a:cs typeface="Bangla MN"/>
              </a:rPr>
              <a:t>ONCE A WEEK</a:t>
            </a:r>
          </a:p>
          <a:p>
            <a:pPr algn="ctr"/>
            <a:endParaRPr lang="es-ES" sz="2400" dirty="0" smtClean="0">
              <a:latin typeface="Bangla MN"/>
              <a:cs typeface="Bangla MN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636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657612" y="2425707"/>
            <a:ext cx="7845553" cy="15541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2800" dirty="0" err="1" smtClean="0">
                <a:solidFill>
                  <a:srgbClr val="000000"/>
                </a:solidFill>
                <a:latin typeface="Calibri" charset="0"/>
              </a:rPr>
              <a:t>Primary</a:t>
            </a:r>
            <a:r>
              <a:rPr lang="it-IT" sz="28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2800" dirty="0" err="1" smtClean="0">
                <a:solidFill>
                  <a:srgbClr val="000000"/>
                </a:solidFill>
                <a:latin typeface="Calibri" charset="0"/>
              </a:rPr>
              <a:t>pupils</a:t>
            </a:r>
            <a:r>
              <a:rPr lang="it-IT" sz="28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( 6- 10)  go to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school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</a:t>
            </a:r>
            <a:br>
              <a:rPr lang="it-IT" sz="2800" dirty="0">
                <a:solidFill>
                  <a:srgbClr val="000000"/>
                </a:solidFill>
                <a:latin typeface="Calibri" charset="0"/>
              </a:rPr>
            </a:b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from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Monday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to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Saturday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it-IT" sz="2800" dirty="0">
                <a:solidFill>
                  <a:srgbClr val="000000"/>
                </a:solidFill>
                <a:latin typeface="Calibri" charset="0"/>
              </a:rPr>
            </a:b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for 28 hours a week</a:t>
            </a:r>
          </a:p>
        </p:txBody>
      </p:sp>
      <p:sp>
        <p:nvSpPr>
          <p:cNvPr id="10244" name="Text Box 1"/>
          <p:cNvSpPr txBox="1">
            <a:spLocks noChangeArrowheads="1"/>
          </p:cNvSpPr>
          <p:nvPr/>
        </p:nvSpPr>
        <p:spPr bwMode="auto">
          <a:xfrm>
            <a:off x="657612" y="4515176"/>
            <a:ext cx="7845553" cy="1841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3200" dirty="0" err="1" smtClean="0">
                <a:solidFill>
                  <a:srgbClr val="000000"/>
                </a:solidFill>
                <a:latin typeface="Calibri" charset="0"/>
              </a:rPr>
              <a:t>Secondary</a:t>
            </a:r>
            <a:r>
              <a:rPr lang="it-IT" sz="32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200" dirty="0" err="1" smtClean="0">
                <a:solidFill>
                  <a:srgbClr val="000000"/>
                </a:solidFill>
                <a:latin typeface="Calibri" charset="0"/>
              </a:rPr>
              <a:t>students</a:t>
            </a:r>
            <a:r>
              <a:rPr lang="it-IT" sz="32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( 10-14)  go to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school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</a:t>
            </a:r>
            <a:br>
              <a:rPr lang="it-IT" sz="3200" dirty="0">
                <a:solidFill>
                  <a:srgbClr val="000000"/>
                </a:solidFill>
                <a:latin typeface="Calibri" charset="0"/>
              </a:rPr>
            </a:b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from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Monday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to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Saturday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it-IT" sz="3200" dirty="0">
                <a:solidFill>
                  <a:srgbClr val="000000"/>
                </a:solidFill>
                <a:latin typeface="Calibri" charset="0"/>
              </a:rPr>
            </a:b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for 30 hours a week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57612" y="1163638"/>
            <a:ext cx="7845553" cy="830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 err="1" smtClean="0">
                <a:solidFill>
                  <a:schemeClr val="tx1"/>
                </a:solidFill>
                <a:latin typeface="Calibri" charset="0"/>
              </a:rPr>
              <a:t>pre</a:t>
            </a:r>
            <a:r>
              <a:rPr lang="it-IT" sz="24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–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primary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  <a:latin typeface="Calibri" charset="0"/>
              </a:rPr>
              <a:t>children</a:t>
            </a:r>
            <a:r>
              <a:rPr lang="it-IT" sz="2400" b="1" dirty="0" smtClean="0">
                <a:solidFill>
                  <a:schemeClr val="tx1"/>
                </a:solidFill>
                <a:latin typeface="Calibri" charset="0"/>
              </a:rPr>
              <a:t>  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( 3-6)  go to 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school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 </a:t>
            </a:r>
            <a:endParaRPr lang="it-IT" sz="2400" b="1" dirty="0" smtClean="0">
              <a:solidFill>
                <a:schemeClr val="tx1"/>
              </a:solidFill>
              <a:latin typeface="Calibri" charset="0"/>
            </a:endParaRPr>
          </a:p>
          <a:p>
            <a:pPr algn="ctr"/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b</a:t>
            </a:r>
            <a:r>
              <a:rPr lang="it-IT" sz="2400" b="1" dirty="0" err="1" smtClean="0">
                <a:solidFill>
                  <a:schemeClr val="tx1"/>
                </a:solidFill>
                <a:latin typeface="Calibri" charset="0"/>
              </a:rPr>
              <a:t>etween</a:t>
            </a:r>
            <a:r>
              <a:rPr lang="it-IT" sz="2400" b="1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it-IT" sz="2400" b="1" dirty="0" smtClean="0">
                <a:solidFill>
                  <a:schemeClr val="tx1"/>
                </a:solidFill>
                <a:latin typeface="Calibri" charset="0"/>
              </a:rPr>
              <a:t>40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- 44 hours a week </a:t>
            </a:r>
          </a:p>
        </p:txBody>
      </p:sp>
    </p:spTree>
    <p:extLst>
      <p:ext uri="{BB962C8B-B14F-4D97-AF65-F5344CB8AC3E}">
        <p14:creationId xmlns:p14="http://schemas.microsoft.com/office/powerpoint/2010/main" val="2030119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EMPLOYMENT SITUATION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856029"/>
          </a:xfrm>
        </p:spPr>
        <p:txBody>
          <a:bodyPr>
            <a:normAutofit lnSpcReduction="10000"/>
          </a:bodyPr>
          <a:lstStyle/>
          <a:p>
            <a:r>
              <a:rPr lang="es-ES" sz="2400" dirty="0" smtClean="0"/>
              <a:t>TEACHERS EARN 1200E AND </a:t>
            </a:r>
            <a:r>
              <a:rPr lang="es-ES" sz="2400" dirty="0" smtClean="0"/>
              <a:t>SECONDARY </a:t>
            </a:r>
            <a:r>
              <a:rPr lang="es-ES" sz="2400" dirty="0" smtClean="0"/>
              <a:t>TEACHERS,</a:t>
            </a:r>
            <a:r>
              <a:rPr lang="es-ES" sz="2400" dirty="0" smtClean="0"/>
              <a:t>1300E.</a:t>
            </a:r>
            <a:endParaRPr lang="es-ES" sz="2400" dirty="0" smtClean="0"/>
          </a:p>
          <a:p>
            <a:endParaRPr lang="es-ES" sz="2400" dirty="0" smtClean="0"/>
          </a:p>
          <a:p>
            <a:r>
              <a:rPr lang="es-ES" sz="2400" dirty="0" smtClean="0"/>
              <a:t>THEY WORKS FIVE DAYS A </a:t>
            </a:r>
            <a:r>
              <a:rPr lang="es-ES" sz="2400" dirty="0" smtClean="0"/>
              <a:t>WEEK,  </a:t>
            </a:r>
            <a:r>
              <a:rPr lang="es-ES" sz="2400" dirty="0" smtClean="0"/>
              <a:t>EVEN SATURDAY.</a:t>
            </a:r>
          </a:p>
          <a:p>
            <a:endParaRPr lang="es-ES" sz="2400" dirty="0" smtClean="0"/>
          </a:p>
          <a:p>
            <a:r>
              <a:rPr lang="es-ES" sz="2400" dirty="0" smtClean="0"/>
              <a:t>THEY HAVE 24 HOURS A WEEK WITH PUPILS AND 80 HOURS IN ALL YEAR OF PERMANENCE FOR MEETINGS</a:t>
            </a:r>
          </a:p>
          <a:p>
            <a:endParaRPr lang="es-ES" sz="2400" dirty="0" smtClean="0"/>
          </a:p>
          <a:p>
            <a:r>
              <a:rPr lang="es-ES" sz="2400" dirty="0" smtClean="0"/>
              <a:t>THERE ARE CAREER OFFICER AND ACTING OFFICIALS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11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 smtClean="0"/>
              <a:t>TRADE UNION/STRIKE</a:t>
            </a:r>
            <a:endParaRPr lang="es-ES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s-ES" dirty="0"/>
              <a:t> </a:t>
            </a:r>
            <a:r>
              <a:rPr lang="es-ES" sz="2800" dirty="0" smtClean="0"/>
              <a:t> WHEN THERE IS A </a:t>
            </a:r>
            <a:r>
              <a:rPr lang="es-ES" sz="2800" dirty="0" smtClean="0"/>
              <a:t>TEACHER </a:t>
            </a:r>
            <a:r>
              <a:rPr lang="es-ES" sz="2800" dirty="0" smtClean="0"/>
              <a:t>STRIKE, THE STUDENTS GO HOME </a:t>
            </a:r>
          </a:p>
          <a:p>
            <a:pPr marL="68580" indent="0" algn="ctr">
              <a:buNone/>
            </a:pPr>
            <a:endParaRPr lang="es-ES" sz="2800" dirty="0"/>
          </a:p>
          <a:p>
            <a:pPr marL="68580" indent="0" algn="ctr">
              <a:buNone/>
            </a:pPr>
            <a:r>
              <a:rPr lang="es-ES" sz="2800" dirty="0" smtClean="0"/>
              <a:t> TEACHERS ALSO HAVE THE RIGHT TO ATTEND TRADE UNION ASSEMBLIES </a:t>
            </a:r>
            <a:r>
              <a:rPr lang="es-ES" sz="2800" dirty="0" smtClean="0"/>
              <a:t>FOR </a:t>
            </a:r>
            <a:r>
              <a:rPr lang="es-ES" sz="2800" dirty="0" smtClean="0"/>
              <a:t>10 HOURS </a:t>
            </a:r>
            <a:r>
              <a:rPr lang="es-ES" sz="2800" dirty="0" smtClean="0"/>
              <a:t>MAXIMUM </a:t>
            </a:r>
            <a:r>
              <a:rPr lang="es-ES" sz="2800" dirty="0" smtClean="0"/>
              <a:t>EVERY SCHOOL YEAR. WHEN SO, THE STUDENTS GO HOME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8582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00103"/>
          </a:xfrm>
        </p:spPr>
        <p:txBody>
          <a:bodyPr/>
          <a:lstStyle/>
          <a:p>
            <a:pPr algn="ctr"/>
            <a:r>
              <a:rPr lang="es-ES" sz="3200" dirty="0" smtClean="0"/>
              <a:t>METHODS</a:t>
            </a:r>
            <a:endParaRPr lang="es-ES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2960" y="1827767"/>
            <a:ext cx="7520940" cy="4221812"/>
          </a:xfrm>
        </p:spPr>
        <p:txBody>
          <a:bodyPr>
            <a:noAutofit/>
          </a:bodyPr>
          <a:lstStyle/>
          <a:p>
            <a:pPr algn="ctr"/>
            <a:r>
              <a:rPr lang="es-ES" sz="2000" dirty="0" smtClean="0"/>
              <a:t>THE EMPHASIS IS ON THE ORAL LANGUAGE.</a:t>
            </a:r>
          </a:p>
          <a:p>
            <a:pPr algn="ctr"/>
            <a:r>
              <a:rPr lang="es-ES" sz="2000" dirty="0" smtClean="0"/>
              <a:t>IN SOME SCIENCE AND TECHNOLOGY LESSONS, SOME TEACHERS USE INDUCTIVE METHODS AND EXPERIMENTS.</a:t>
            </a:r>
          </a:p>
          <a:p>
            <a:pPr algn="ctr"/>
            <a:r>
              <a:rPr lang="es-ES" sz="2000" dirty="0" smtClean="0"/>
              <a:t>IN ART, STUDENTS ARE REQUIRED TO SEE, FEEL, TOUCH THE OBJECT BEFORE PAINTING IT.</a:t>
            </a:r>
          </a:p>
          <a:p>
            <a:pPr algn="ctr"/>
            <a:r>
              <a:rPr lang="es-ES" sz="2000" dirty="0" smtClean="0"/>
              <a:t>ALL OPINIONS ARE ADMITTED AND DISCUSSED. THE MOST OF STUDENTS PARTICIPATE.</a:t>
            </a:r>
          </a:p>
          <a:p>
            <a:pPr algn="ctr"/>
            <a:r>
              <a:rPr lang="es-ES" sz="2000" dirty="0" smtClean="0"/>
              <a:t>IN MATHS LESSONS, TEACHERS USE INDUCTIVE METHODS TO MAKE THE STUDENTS CALCULATE NUMBERS WITHOUT WRITING ANYTHING. 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1512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Ángulos.thmx</Template>
  <TotalTime>410</TotalTime>
  <Words>448</Words>
  <Application>Microsoft Macintosh PowerPoint</Application>
  <PresentationFormat>Presentación en pantalla (4:3)</PresentationFormat>
  <Paragraphs>63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Ángulos</vt:lpstr>
      <vt:lpstr>Erasmus+ Villaputzu  Cerdeña. Italia.</vt:lpstr>
      <vt:lpstr>EDUCATIONAL SYSTEM in italy</vt:lpstr>
      <vt:lpstr>Presentación de PowerPoint</vt:lpstr>
      <vt:lpstr>Presentación de PowerPoint</vt:lpstr>
      <vt:lpstr>  ISTITUTO COMPRENSIVO VILLAPUTZU</vt:lpstr>
      <vt:lpstr>Presentación de PowerPoint</vt:lpstr>
      <vt:lpstr>EMPLOYMENT SITUATION</vt:lpstr>
      <vt:lpstr>TRADE UNION/STRIKE</vt:lpstr>
      <vt:lpstr>METHODS</vt:lpstr>
      <vt:lpstr>MÉTODO ANALÓGICO. MULTIPLICACIÓN</vt:lpstr>
      <vt:lpstr>DECIMALES</vt:lpstr>
      <vt:lpstr>LA CASA DEL 1000</vt:lpstr>
      <vt:lpstr>TUTORÍAS</vt:lpstr>
      <vt:lpstr>ATTENtION TO DIVERSITY</vt:lpstr>
      <vt:lpstr>EVALUAtioN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Villaputzu  Cerdeña. Itlalia.</dc:title>
  <dc:creator>Aaa</dc:creator>
  <cp:lastModifiedBy>Aaa</cp:lastModifiedBy>
  <cp:revision>25</cp:revision>
  <dcterms:created xsi:type="dcterms:W3CDTF">2017-12-06T17:47:57Z</dcterms:created>
  <dcterms:modified xsi:type="dcterms:W3CDTF">2018-02-09T12:35:10Z</dcterms:modified>
</cp:coreProperties>
</file>