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1"/>
  </p:sldMasterIdLst>
  <p:notesMasterIdLst>
    <p:notesMasterId r:id="rId22"/>
  </p:notesMasterIdLst>
  <p:sldIdLst>
    <p:sldId id="256" r:id="rId2"/>
    <p:sldId id="275" r:id="rId3"/>
    <p:sldId id="257" r:id="rId4"/>
    <p:sldId id="258" r:id="rId5"/>
    <p:sldId id="262" r:id="rId6"/>
    <p:sldId id="276" r:id="rId7"/>
    <p:sldId id="261" r:id="rId8"/>
    <p:sldId id="260" r:id="rId9"/>
    <p:sldId id="259" r:id="rId10"/>
    <p:sldId id="263" r:id="rId11"/>
    <p:sldId id="271" r:id="rId12"/>
    <p:sldId id="264" r:id="rId13"/>
    <p:sldId id="265" r:id="rId14"/>
    <p:sldId id="273" r:id="rId15"/>
    <p:sldId id="266" r:id="rId16"/>
    <p:sldId id="268" r:id="rId17"/>
    <p:sldId id="272" r:id="rId18"/>
    <p:sldId id="269" r:id="rId19"/>
    <p:sldId id="267" r:id="rId20"/>
    <p:sldId id="270" r:id="rId21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2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9621A-52A3-0941-B4B0-B2BB11193497}" type="doc">
      <dgm:prSet loTypeId="urn:microsoft.com/office/officeart/2008/layout/PictureStrip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A53E2B0-7065-2E47-9783-D99282CA18F5}">
      <dgm:prSet phldrT="[Texto]"/>
      <dgm:spPr/>
      <dgm:t>
        <a:bodyPr/>
        <a:lstStyle/>
        <a:p>
          <a:r>
            <a:rPr lang="es-ES" dirty="0" smtClean="0"/>
            <a:t>SCUOLA INFANTIL</a:t>
          </a:r>
          <a:endParaRPr lang="es-ES" dirty="0"/>
        </a:p>
      </dgm:t>
    </dgm:pt>
    <dgm:pt modelId="{A906802F-EA56-9348-9E66-1ACF87B005EB}" type="parTrans" cxnId="{EDD47A1F-8A78-674A-8559-A43B553DF594}">
      <dgm:prSet/>
      <dgm:spPr/>
      <dgm:t>
        <a:bodyPr/>
        <a:lstStyle/>
        <a:p>
          <a:endParaRPr lang="es-ES"/>
        </a:p>
      </dgm:t>
    </dgm:pt>
    <dgm:pt modelId="{88F832E3-09F6-6244-A651-CE85FC52F995}" type="sibTrans" cxnId="{EDD47A1F-8A78-674A-8559-A43B553DF594}">
      <dgm:prSet/>
      <dgm:spPr/>
      <dgm:t>
        <a:bodyPr/>
        <a:lstStyle/>
        <a:p>
          <a:endParaRPr lang="es-ES"/>
        </a:p>
      </dgm:t>
    </dgm:pt>
    <dgm:pt modelId="{D8BE47B8-FC09-0C44-8D7D-96F459574544}">
      <dgm:prSet phldrT="[Texto]"/>
      <dgm:spPr/>
      <dgm:t>
        <a:bodyPr/>
        <a:lstStyle/>
        <a:p>
          <a:r>
            <a:rPr lang="es-ES" dirty="0" smtClean="0"/>
            <a:t>SCUOLA PRIMARIA (UNTIL 11 YEARS)</a:t>
          </a:r>
          <a:endParaRPr lang="es-ES" dirty="0"/>
        </a:p>
      </dgm:t>
    </dgm:pt>
    <dgm:pt modelId="{CA10AF17-991D-A643-9BDB-4D1F1BF0969D}" type="parTrans" cxnId="{D0A28318-19EC-814E-89CA-49B1A16F341F}">
      <dgm:prSet/>
      <dgm:spPr/>
      <dgm:t>
        <a:bodyPr/>
        <a:lstStyle/>
        <a:p>
          <a:endParaRPr lang="es-ES"/>
        </a:p>
      </dgm:t>
    </dgm:pt>
    <dgm:pt modelId="{982FFBCF-82FA-C648-B32A-1A0F03BCDDF2}" type="sibTrans" cxnId="{D0A28318-19EC-814E-89CA-49B1A16F341F}">
      <dgm:prSet/>
      <dgm:spPr/>
      <dgm:t>
        <a:bodyPr/>
        <a:lstStyle/>
        <a:p>
          <a:endParaRPr lang="es-ES"/>
        </a:p>
      </dgm:t>
    </dgm:pt>
    <dgm:pt modelId="{BEFA0DA0-98EB-A046-8D90-BE7AAB13E232}">
      <dgm:prSet phldrT="[Texto]"/>
      <dgm:spPr/>
      <dgm:t>
        <a:bodyPr/>
        <a:lstStyle/>
        <a:p>
          <a:r>
            <a:rPr lang="es-ES" dirty="0" smtClean="0"/>
            <a:t>SCOULA MEDIA     (3 YEARS)</a:t>
          </a:r>
          <a:endParaRPr lang="es-ES" dirty="0"/>
        </a:p>
      </dgm:t>
    </dgm:pt>
    <dgm:pt modelId="{553AA5F2-AE68-3F4B-A84E-A5F5136DDD81}" type="parTrans" cxnId="{7A2CF9D1-DCDA-B44D-9FB7-758AA0DEE87E}">
      <dgm:prSet/>
      <dgm:spPr/>
      <dgm:t>
        <a:bodyPr/>
        <a:lstStyle/>
        <a:p>
          <a:endParaRPr lang="es-ES"/>
        </a:p>
      </dgm:t>
    </dgm:pt>
    <dgm:pt modelId="{0B5A36C8-3FC8-A143-A080-12735660FC3E}" type="sibTrans" cxnId="{7A2CF9D1-DCDA-B44D-9FB7-758AA0DEE87E}">
      <dgm:prSet/>
      <dgm:spPr/>
      <dgm:t>
        <a:bodyPr/>
        <a:lstStyle/>
        <a:p>
          <a:endParaRPr lang="es-ES"/>
        </a:p>
      </dgm:t>
    </dgm:pt>
    <dgm:pt modelId="{41E9196B-60FF-E141-945C-38E7B388754F}">
      <dgm:prSet phldrT="[Texto]"/>
      <dgm:spPr/>
      <dgm:t>
        <a:bodyPr/>
        <a:lstStyle/>
        <a:p>
          <a:r>
            <a:rPr lang="es-ES" dirty="0" smtClean="0"/>
            <a:t> LICEO</a:t>
          </a:r>
          <a:endParaRPr lang="es-ES" dirty="0"/>
        </a:p>
      </dgm:t>
    </dgm:pt>
    <dgm:pt modelId="{26B05551-CFDE-6E43-84AD-63B64F9F3A39}" type="parTrans" cxnId="{A40D89A7-CBCB-0842-99EF-CCAB2B11F465}">
      <dgm:prSet/>
      <dgm:spPr/>
      <dgm:t>
        <a:bodyPr/>
        <a:lstStyle/>
        <a:p>
          <a:endParaRPr lang="es-ES"/>
        </a:p>
      </dgm:t>
    </dgm:pt>
    <dgm:pt modelId="{FD6B553A-F95A-7246-8B0A-D3E3860237AF}" type="sibTrans" cxnId="{A40D89A7-CBCB-0842-99EF-CCAB2B11F465}">
      <dgm:prSet/>
      <dgm:spPr/>
      <dgm:t>
        <a:bodyPr/>
        <a:lstStyle/>
        <a:p>
          <a:endParaRPr lang="es-ES"/>
        </a:p>
      </dgm:t>
    </dgm:pt>
    <dgm:pt modelId="{1CA2D503-FD11-3E40-A8EA-27A451A95DA8}">
      <dgm:prSet phldrT="[Texto]"/>
      <dgm:spPr/>
      <dgm:t>
        <a:bodyPr/>
        <a:lstStyle/>
        <a:p>
          <a:r>
            <a:rPr lang="es-ES" dirty="0" smtClean="0"/>
            <a:t>SCUOLA SUPERIOR.</a:t>
          </a:r>
          <a:endParaRPr lang="es-ES" dirty="0"/>
        </a:p>
      </dgm:t>
    </dgm:pt>
    <dgm:pt modelId="{B2BBB8CC-65FB-4946-ADA0-7284FA6097BC}" type="parTrans" cxnId="{733F681E-8A0F-D640-8EFF-8A9DBC06DF5F}">
      <dgm:prSet/>
      <dgm:spPr/>
      <dgm:t>
        <a:bodyPr/>
        <a:lstStyle/>
        <a:p>
          <a:endParaRPr lang="es-ES"/>
        </a:p>
      </dgm:t>
    </dgm:pt>
    <dgm:pt modelId="{9C2C5D72-8A7F-DD4D-8063-834CB64F9016}" type="sibTrans" cxnId="{733F681E-8A0F-D640-8EFF-8A9DBC06DF5F}">
      <dgm:prSet/>
      <dgm:spPr/>
      <dgm:t>
        <a:bodyPr/>
        <a:lstStyle/>
        <a:p>
          <a:endParaRPr lang="es-ES"/>
        </a:p>
      </dgm:t>
    </dgm:pt>
    <dgm:pt modelId="{3BE8E520-FD06-8E48-9938-B1FF34CCEAB8}" type="pres">
      <dgm:prSet presAssocID="{C719621A-52A3-0941-B4B0-B2BB11193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5E5E22-F607-084B-9DDD-476D39A40FB4}" type="pres">
      <dgm:prSet presAssocID="{4A53E2B0-7065-2E47-9783-D99282CA18F5}" presName="composite" presStyleCnt="0"/>
      <dgm:spPr/>
    </dgm:pt>
    <dgm:pt modelId="{5E215207-D896-924A-B47D-5016B310530C}" type="pres">
      <dgm:prSet presAssocID="{4A53E2B0-7065-2E47-9783-D99282CA18F5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B7D3A11-093F-BB47-AF23-FF9AFD743BCA}" type="pres">
      <dgm:prSet presAssocID="{4A53E2B0-7065-2E47-9783-D99282CA18F5}" presName="rect2" presStyleLbl="fgImgPlace1" presStyleIdx="0" presStyleCnt="5" custFlipHor="1" custScaleX="9436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DAD245F-C542-524E-B1E9-16057DEE052C}" type="pres">
      <dgm:prSet presAssocID="{88F832E3-09F6-6244-A651-CE85FC52F995}" presName="sibTrans" presStyleCnt="0"/>
      <dgm:spPr/>
    </dgm:pt>
    <dgm:pt modelId="{E66B6453-8199-2541-A2F1-75560175BE38}" type="pres">
      <dgm:prSet presAssocID="{D8BE47B8-FC09-0C44-8D7D-96F459574544}" presName="composite" presStyleCnt="0"/>
      <dgm:spPr/>
    </dgm:pt>
    <dgm:pt modelId="{E77DD49F-43ED-9340-BE88-F6A4F9407DC9}" type="pres">
      <dgm:prSet presAssocID="{D8BE47B8-FC09-0C44-8D7D-96F459574544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0C6C9A-A2CB-BB49-9CDC-2649211D45D6}" type="pres">
      <dgm:prSet presAssocID="{D8BE47B8-FC09-0C44-8D7D-96F459574544}" presName="rect2" presStyleLbl="fgImgPlace1" presStyleIdx="1" presStyleCnt="5" custScaleX="89513" custScaleY="100731" custLinFactNeighborX="-23837" custLinFactNeighborY="157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11851D4-B666-0B4E-B55E-B7DE50B7CAA9}" type="pres">
      <dgm:prSet presAssocID="{982FFBCF-82FA-C648-B32A-1A0F03BCDDF2}" presName="sibTrans" presStyleCnt="0"/>
      <dgm:spPr/>
    </dgm:pt>
    <dgm:pt modelId="{ADC75A55-37A0-9D42-8ABE-14DBAC5EE8D1}" type="pres">
      <dgm:prSet presAssocID="{BEFA0DA0-98EB-A046-8D90-BE7AAB13E232}" presName="composite" presStyleCnt="0"/>
      <dgm:spPr/>
    </dgm:pt>
    <dgm:pt modelId="{4E026466-73F1-0946-83B3-B1018DD73E7C}" type="pres">
      <dgm:prSet presAssocID="{BEFA0DA0-98EB-A046-8D90-BE7AAB13E232}" presName="rect1" presStyleLbl="trAlignAcc1" presStyleIdx="2" presStyleCnt="5" custLinFactNeighborX="-8348" custLinFactNeighborY="-1445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490745-CF89-2943-B908-E121FDC5361A}" type="pres">
      <dgm:prSet presAssocID="{BEFA0DA0-98EB-A046-8D90-BE7AAB13E232}" presName="rect2" presStyleLbl="fgImgPlace1" presStyleIdx="2" presStyleCnt="5" custScaleX="75054" custScaleY="88301" custLinFactNeighborX="-33558" custLinFactNeighborY="-636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527D6DF-9C6F-7C4A-AA69-650622E8BE3C}" type="pres">
      <dgm:prSet presAssocID="{0B5A36C8-3FC8-A143-A080-12735660FC3E}" presName="sibTrans" presStyleCnt="0"/>
      <dgm:spPr/>
    </dgm:pt>
    <dgm:pt modelId="{91A7495D-157F-FE44-9D09-30B6333B7E25}" type="pres">
      <dgm:prSet presAssocID="{41E9196B-60FF-E141-945C-38E7B388754F}" presName="composite" presStyleCnt="0"/>
      <dgm:spPr/>
    </dgm:pt>
    <dgm:pt modelId="{2717CE2C-1816-824C-A43F-FECE3117315D}" type="pres">
      <dgm:prSet presAssocID="{41E9196B-60FF-E141-945C-38E7B388754F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30FE9C-7C0D-9142-9FA1-5E618E6FEE65}" type="pres">
      <dgm:prSet presAssocID="{41E9196B-60FF-E141-945C-38E7B388754F}" presName="rect2" presStyleLbl="fgImgPlace1" presStyleIdx="3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F35DB57-31DB-C446-A90C-6454099BC3DE}" type="pres">
      <dgm:prSet presAssocID="{FD6B553A-F95A-7246-8B0A-D3E3860237AF}" presName="sibTrans" presStyleCnt="0"/>
      <dgm:spPr/>
    </dgm:pt>
    <dgm:pt modelId="{D1D4DB2E-2546-084B-B10D-D57DEB047904}" type="pres">
      <dgm:prSet presAssocID="{1CA2D503-FD11-3E40-A8EA-27A451A95DA8}" presName="composite" presStyleCnt="0"/>
      <dgm:spPr/>
    </dgm:pt>
    <dgm:pt modelId="{54185C96-AB17-4140-BB7D-05A041F040AE}" type="pres">
      <dgm:prSet presAssocID="{1CA2D503-FD11-3E40-A8EA-27A451A95DA8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1BCCBB-9D5F-5648-8FCD-13BC7650BAA5}" type="pres">
      <dgm:prSet presAssocID="{1CA2D503-FD11-3E40-A8EA-27A451A95DA8}" presName="rect2" presStyleLbl="fgImgPlace1" presStyleIdx="4" presStyleCnt="5" custScaleX="192399" custLinFactNeighborX="-51600" custLinFactNeighborY="188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EDD47A1F-8A78-674A-8559-A43B553DF594}" srcId="{C719621A-52A3-0941-B4B0-B2BB11193497}" destId="{4A53E2B0-7065-2E47-9783-D99282CA18F5}" srcOrd="0" destOrd="0" parTransId="{A906802F-EA56-9348-9E66-1ACF87B005EB}" sibTransId="{88F832E3-09F6-6244-A651-CE85FC52F995}"/>
    <dgm:cxn modelId="{93374C06-803A-5C48-89FF-3BA8371EC52A}" type="presOf" srcId="{41E9196B-60FF-E141-945C-38E7B388754F}" destId="{2717CE2C-1816-824C-A43F-FECE3117315D}" srcOrd="0" destOrd="0" presId="urn:microsoft.com/office/officeart/2008/layout/PictureStrips"/>
    <dgm:cxn modelId="{482B79F1-67E9-3C40-BA7D-035097CD63F1}" type="presOf" srcId="{C719621A-52A3-0941-B4B0-B2BB11193497}" destId="{3BE8E520-FD06-8E48-9938-B1FF34CCEAB8}" srcOrd="0" destOrd="0" presId="urn:microsoft.com/office/officeart/2008/layout/PictureStrips"/>
    <dgm:cxn modelId="{38D11457-9094-DA4E-B509-56A9B008F769}" type="presOf" srcId="{1CA2D503-FD11-3E40-A8EA-27A451A95DA8}" destId="{54185C96-AB17-4140-BB7D-05A041F040AE}" srcOrd="0" destOrd="0" presId="urn:microsoft.com/office/officeart/2008/layout/PictureStrips"/>
    <dgm:cxn modelId="{733F681E-8A0F-D640-8EFF-8A9DBC06DF5F}" srcId="{C719621A-52A3-0941-B4B0-B2BB11193497}" destId="{1CA2D503-FD11-3E40-A8EA-27A451A95DA8}" srcOrd="4" destOrd="0" parTransId="{B2BBB8CC-65FB-4946-ADA0-7284FA6097BC}" sibTransId="{9C2C5D72-8A7F-DD4D-8063-834CB64F9016}"/>
    <dgm:cxn modelId="{8DAC0D0D-46D5-864C-9F55-30720C5FF1CD}" type="presOf" srcId="{4A53E2B0-7065-2E47-9783-D99282CA18F5}" destId="{5E215207-D896-924A-B47D-5016B310530C}" srcOrd="0" destOrd="0" presId="urn:microsoft.com/office/officeart/2008/layout/PictureStrips"/>
    <dgm:cxn modelId="{D0A28318-19EC-814E-89CA-49B1A16F341F}" srcId="{C719621A-52A3-0941-B4B0-B2BB11193497}" destId="{D8BE47B8-FC09-0C44-8D7D-96F459574544}" srcOrd="1" destOrd="0" parTransId="{CA10AF17-991D-A643-9BDB-4D1F1BF0969D}" sibTransId="{982FFBCF-82FA-C648-B32A-1A0F03BCDDF2}"/>
    <dgm:cxn modelId="{7A2CF9D1-DCDA-B44D-9FB7-758AA0DEE87E}" srcId="{C719621A-52A3-0941-B4B0-B2BB11193497}" destId="{BEFA0DA0-98EB-A046-8D90-BE7AAB13E232}" srcOrd="2" destOrd="0" parTransId="{553AA5F2-AE68-3F4B-A84E-A5F5136DDD81}" sibTransId="{0B5A36C8-3FC8-A143-A080-12735660FC3E}"/>
    <dgm:cxn modelId="{AF53C029-9340-7F43-B445-1074F5033DFF}" type="presOf" srcId="{BEFA0DA0-98EB-A046-8D90-BE7AAB13E232}" destId="{4E026466-73F1-0946-83B3-B1018DD73E7C}" srcOrd="0" destOrd="0" presId="urn:microsoft.com/office/officeart/2008/layout/PictureStrips"/>
    <dgm:cxn modelId="{BE08D756-3E60-7244-BBA5-0F7C32124928}" type="presOf" srcId="{D8BE47B8-FC09-0C44-8D7D-96F459574544}" destId="{E77DD49F-43ED-9340-BE88-F6A4F9407DC9}" srcOrd="0" destOrd="0" presId="urn:microsoft.com/office/officeart/2008/layout/PictureStrips"/>
    <dgm:cxn modelId="{A40D89A7-CBCB-0842-99EF-CCAB2B11F465}" srcId="{C719621A-52A3-0941-B4B0-B2BB11193497}" destId="{41E9196B-60FF-E141-945C-38E7B388754F}" srcOrd="3" destOrd="0" parTransId="{26B05551-CFDE-6E43-84AD-63B64F9F3A39}" sibTransId="{FD6B553A-F95A-7246-8B0A-D3E3860237AF}"/>
    <dgm:cxn modelId="{E428EF50-CF1E-8A4A-9D62-69638A63D52F}" type="presParOf" srcId="{3BE8E520-FD06-8E48-9938-B1FF34CCEAB8}" destId="{8D5E5E22-F607-084B-9DDD-476D39A40FB4}" srcOrd="0" destOrd="0" presId="urn:microsoft.com/office/officeart/2008/layout/PictureStrips"/>
    <dgm:cxn modelId="{C55431E1-24F8-D74D-8F6A-3498E005327F}" type="presParOf" srcId="{8D5E5E22-F607-084B-9DDD-476D39A40FB4}" destId="{5E215207-D896-924A-B47D-5016B310530C}" srcOrd="0" destOrd="0" presId="urn:microsoft.com/office/officeart/2008/layout/PictureStrips"/>
    <dgm:cxn modelId="{3B7BFBD3-715B-AD43-A98F-198F17D22C64}" type="presParOf" srcId="{8D5E5E22-F607-084B-9DDD-476D39A40FB4}" destId="{6B7D3A11-093F-BB47-AF23-FF9AFD743BCA}" srcOrd="1" destOrd="0" presId="urn:microsoft.com/office/officeart/2008/layout/PictureStrips"/>
    <dgm:cxn modelId="{9E981C4C-F315-5645-B953-A78BC324EF2F}" type="presParOf" srcId="{3BE8E520-FD06-8E48-9938-B1FF34CCEAB8}" destId="{3DAD245F-C542-524E-B1E9-16057DEE052C}" srcOrd="1" destOrd="0" presId="urn:microsoft.com/office/officeart/2008/layout/PictureStrips"/>
    <dgm:cxn modelId="{3252E827-2512-214E-A26D-A05A11CB2298}" type="presParOf" srcId="{3BE8E520-FD06-8E48-9938-B1FF34CCEAB8}" destId="{E66B6453-8199-2541-A2F1-75560175BE38}" srcOrd="2" destOrd="0" presId="urn:microsoft.com/office/officeart/2008/layout/PictureStrips"/>
    <dgm:cxn modelId="{67523ABD-EB95-1947-95A5-DDD3173FCE0C}" type="presParOf" srcId="{E66B6453-8199-2541-A2F1-75560175BE38}" destId="{E77DD49F-43ED-9340-BE88-F6A4F9407DC9}" srcOrd="0" destOrd="0" presId="urn:microsoft.com/office/officeart/2008/layout/PictureStrips"/>
    <dgm:cxn modelId="{93B77B68-1DE7-214E-A795-0E1BEADAF761}" type="presParOf" srcId="{E66B6453-8199-2541-A2F1-75560175BE38}" destId="{B30C6C9A-A2CB-BB49-9CDC-2649211D45D6}" srcOrd="1" destOrd="0" presId="urn:microsoft.com/office/officeart/2008/layout/PictureStrips"/>
    <dgm:cxn modelId="{AE017D01-AC22-5E4C-B1BF-E14908732569}" type="presParOf" srcId="{3BE8E520-FD06-8E48-9938-B1FF34CCEAB8}" destId="{511851D4-B666-0B4E-B55E-B7DE50B7CAA9}" srcOrd="3" destOrd="0" presId="urn:microsoft.com/office/officeart/2008/layout/PictureStrips"/>
    <dgm:cxn modelId="{E4A581EF-2C00-904F-8523-4B506D3336A0}" type="presParOf" srcId="{3BE8E520-FD06-8E48-9938-B1FF34CCEAB8}" destId="{ADC75A55-37A0-9D42-8ABE-14DBAC5EE8D1}" srcOrd="4" destOrd="0" presId="urn:microsoft.com/office/officeart/2008/layout/PictureStrips"/>
    <dgm:cxn modelId="{EBD0D002-9E7D-9F45-9189-F4751F49D627}" type="presParOf" srcId="{ADC75A55-37A0-9D42-8ABE-14DBAC5EE8D1}" destId="{4E026466-73F1-0946-83B3-B1018DD73E7C}" srcOrd="0" destOrd="0" presId="urn:microsoft.com/office/officeart/2008/layout/PictureStrips"/>
    <dgm:cxn modelId="{25A7CD6E-A70D-4544-8E7E-C106DFD15DC8}" type="presParOf" srcId="{ADC75A55-37A0-9D42-8ABE-14DBAC5EE8D1}" destId="{05490745-CF89-2943-B908-E121FDC5361A}" srcOrd="1" destOrd="0" presId="urn:microsoft.com/office/officeart/2008/layout/PictureStrips"/>
    <dgm:cxn modelId="{781AC390-0155-BC48-AE4D-81D2CB909C26}" type="presParOf" srcId="{3BE8E520-FD06-8E48-9938-B1FF34CCEAB8}" destId="{9527D6DF-9C6F-7C4A-AA69-650622E8BE3C}" srcOrd="5" destOrd="0" presId="urn:microsoft.com/office/officeart/2008/layout/PictureStrips"/>
    <dgm:cxn modelId="{4031256E-C357-0349-A35C-D3EDE6974A5B}" type="presParOf" srcId="{3BE8E520-FD06-8E48-9938-B1FF34CCEAB8}" destId="{91A7495D-157F-FE44-9D09-30B6333B7E25}" srcOrd="6" destOrd="0" presId="urn:microsoft.com/office/officeart/2008/layout/PictureStrips"/>
    <dgm:cxn modelId="{4F62C64C-F045-BB41-9297-C9A971782563}" type="presParOf" srcId="{91A7495D-157F-FE44-9D09-30B6333B7E25}" destId="{2717CE2C-1816-824C-A43F-FECE3117315D}" srcOrd="0" destOrd="0" presId="urn:microsoft.com/office/officeart/2008/layout/PictureStrips"/>
    <dgm:cxn modelId="{367243C2-FC77-4749-9C74-0671EB28578E}" type="presParOf" srcId="{91A7495D-157F-FE44-9D09-30B6333B7E25}" destId="{9E30FE9C-7C0D-9142-9FA1-5E618E6FEE65}" srcOrd="1" destOrd="0" presId="urn:microsoft.com/office/officeart/2008/layout/PictureStrips"/>
    <dgm:cxn modelId="{3F5D1582-D752-5242-AFAF-2E8CB331A80E}" type="presParOf" srcId="{3BE8E520-FD06-8E48-9938-B1FF34CCEAB8}" destId="{7F35DB57-31DB-C446-A90C-6454099BC3DE}" srcOrd="7" destOrd="0" presId="urn:microsoft.com/office/officeart/2008/layout/PictureStrips"/>
    <dgm:cxn modelId="{0FD0E4A6-47A1-474F-9D7A-E6B01BF238BE}" type="presParOf" srcId="{3BE8E520-FD06-8E48-9938-B1FF34CCEAB8}" destId="{D1D4DB2E-2546-084B-B10D-D57DEB047904}" srcOrd="8" destOrd="0" presId="urn:microsoft.com/office/officeart/2008/layout/PictureStrips"/>
    <dgm:cxn modelId="{DF55B25B-E57E-5045-AFB2-29DA93B61294}" type="presParOf" srcId="{D1D4DB2E-2546-084B-B10D-D57DEB047904}" destId="{54185C96-AB17-4140-BB7D-05A041F040AE}" srcOrd="0" destOrd="0" presId="urn:microsoft.com/office/officeart/2008/layout/PictureStrips"/>
    <dgm:cxn modelId="{FE97BD5B-7A53-8D40-802B-74DD74770DB6}" type="presParOf" srcId="{D1D4DB2E-2546-084B-B10D-D57DEB047904}" destId="{831BCCBB-9D5F-5648-8FCD-13BC7650BA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15207-D896-924A-B47D-5016B310530C}">
      <dsp:nvSpPr>
        <dsp:cNvPr id="0" name=""/>
        <dsp:cNvSpPr/>
      </dsp:nvSpPr>
      <dsp:spPr>
        <a:xfrm>
          <a:off x="349329" y="190529"/>
          <a:ext cx="2967194" cy="9272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05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SCUOLA INFANTIL</a:t>
          </a:r>
          <a:endParaRPr lang="es-ES" sz="1900" kern="1200" dirty="0"/>
        </a:p>
      </dsp:txBody>
      <dsp:txXfrm>
        <a:off x="349329" y="190529"/>
        <a:ext cx="2967194" cy="927248"/>
      </dsp:txXfrm>
    </dsp:sp>
    <dsp:sp modelId="{6B7D3A11-093F-BB47-AF23-FF9AFD743BCA}">
      <dsp:nvSpPr>
        <dsp:cNvPr id="0" name=""/>
        <dsp:cNvSpPr/>
      </dsp:nvSpPr>
      <dsp:spPr>
        <a:xfrm flipH="1">
          <a:off x="243971" y="56594"/>
          <a:ext cx="612524" cy="9736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7DD49F-43ED-9340-BE88-F6A4F9407DC9}">
      <dsp:nvSpPr>
        <dsp:cNvPr id="0" name=""/>
        <dsp:cNvSpPr/>
      </dsp:nvSpPr>
      <dsp:spPr>
        <a:xfrm>
          <a:off x="3566151" y="192309"/>
          <a:ext cx="2967194" cy="9272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05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SCUOLA PRIMARIA (UNTIL 11 YEARS)</a:t>
          </a:r>
          <a:endParaRPr lang="es-ES" sz="1900" kern="1200" dirty="0"/>
        </a:p>
      </dsp:txBody>
      <dsp:txXfrm>
        <a:off x="3566151" y="192309"/>
        <a:ext cx="2967194" cy="927248"/>
      </dsp:txXfrm>
    </dsp:sp>
    <dsp:sp modelId="{B30C6C9A-A2CB-BB49-9CDC-2649211D45D6}">
      <dsp:nvSpPr>
        <dsp:cNvPr id="0" name=""/>
        <dsp:cNvSpPr/>
      </dsp:nvSpPr>
      <dsp:spPr>
        <a:xfrm>
          <a:off x="3321832" y="70100"/>
          <a:ext cx="581005" cy="98072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E026466-73F1-0946-83B3-B1018DD73E7C}">
      <dsp:nvSpPr>
        <dsp:cNvPr id="0" name=""/>
        <dsp:cNvSpPr/>
      </dsp:nvSpPr>
      <dsp:spPr>
        <a:xfrm>
          <a:off x="53269" y="1197111"/>
          <a:ext cx="2967194" cy="9272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05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SCOULA MEDIA     (3 YEARS)</a:t>
          </a:r>
          <a:endParaRPr lang="es-ES" sz="1900" kern="1200" dirty="0"/>
        </a:p>
      </dsp:txBody>
      <dsp:txXfrm>
        <a:off x="53269" y="1197111"/>
        <a:ext cx="2967194" cy="927248"/>
      </dsp:txXfrm>
    </dsp:sp>
    <dsp:sp modelId="{05490745-CF89-2943-B908-E121FDC5361A}">
      <dsp:nvSpPr>
        <dsp:cNvPr id="0" name=""/>
        <dsp:cNvSpPr/>
      </dsp:nvSpPr>
      <dsp:spPr>
        <a:xfrm>
          <a:off x="40480" y="1192210"/>
          <a:ext cx="487155" cy="85970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17CE2C-1816-824C-A43F-FECE3117315D}">
      <dsp:nvSpPr>
        <dsp:cNvPr id="0" name=""/>
        <dsp:cNvSpPr/>
      </dsp:nvSpPr>
      <dsp:spPr>
        <a:xfrm>
          <a:off x="3551826" y="1359611"/>
          <a:ext cx="2967194" cy="9272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05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 LICEO</a:t>
          </a:r>
          <a:endParaRPr lang="es-ES" sz="1900" kern="1200" dirty="0"/>
        </a:p>
      </dsp:txBody>
      <dsp:txXfrm>
        <a:off x="3551826" y="1359611"/>
        <a:ext cx="2967194" cy="927248"/>
      </dsp:txXfrm>
    </dsp:sp>
    <dsp:sp modelId="{9E30FE9C-7C0D-9142-9FA1-5E618E6FEE65}">
      <dsp:nvSpPr>
        <dsp:cNvPr id="0" name=""/>
        <dsp:cNvSpPr/>
      </dsp:nvSpPr>
      <dsp:spPr>
        <a:xfrm>
          <a:off x="3428193" y="1225675"/>
          <a:ext cx="649073" cy="97361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185C96-AB17-4140-BB7D-05A041F040AE}">
      <dsp:nvSpPr>
        <dsp:cNvPr id="0" name=""/>
        <dsp:cNvSpPr/>
      </dsp:nvSpPr>
      <dsp:spPr>
        <a:xfrm>
          <a:off x="2116812" y="2526914"/>
          <a:ext cx="2967194" cy="9272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056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SCUOLA SUPERIOR.</a:t>
          </a:r>
          <a:endParaRPr lang="es-ES" sz="1900" kern="1200" dirty="0"/>
        </a:p>
      </dsp:txBody>
      <dsp:txXfrm>
        <a:off x="2116812" y="2526914"/>
        <a:ext cx="2967194" cy="927248"/>
      </dsp:txXfrm>
    </dsp:sp>
    <dsp:sp modelId="{831BCCBB-9D5F-5648-8FCD-13BC7650BAA5}">
      <dsp:nvSpPr>
        <dsp:cNvPr id="0" name=""/>
        <dsp:cNvSpPr/>
      </dsp:nvSpPr>
      <dsp:spPr>
        <a:xfrm>
          <a:off x="1358388" y="2535366"/>
          <a:ext cx="1248811" cy="97361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94C8B-B821-604B-8DAD-5998A1EF8226}" type="datetimeFigureOut">
              <a:rPr lang="es-ES" smtClean="0"/>
              <a:t>6/2/18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369A6-C850-DB49-91AB-525600036E0D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0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F11378E3-B3E4-F44D-81C1-67D55EF67D59}" type="slidenum">
              <a:rPr lang="it-IT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2</a:t>
            </a:fld>
            <a:endParaRPr lang="it-IT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187" y="4342939"/>
            <a:ext cx="5487626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3207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26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16462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586574" indent="-210975" defTabSz="4146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843900" algn="l"/>
                <a:tab pos="1687800" algn="l"/>
                <a:tab pos="2531699" algn="l"/>
                <a:tab pos="3375599" algn="l"/>
                <a:tab pos="4219499" algn="l"/>
                <a:tab pos="5063399" algn="l"/>
                <a:tab pos="5907298" algn="l"/>
                <a:tab pos="6751198" algn="l"/>
                <a:tab pos="7595098" algn="l"/>
                <a:tab pos="8438998" algn="l"/>
                <a:tab pos="9282897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 hangingPunct="1"/>
            <a:fld id="{9721FC79-B254-0E42-91E3-CE9F1467020A}" type="slidenum">
              <a:rPr lang="it-IT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6</a:t>
            </a:fld>
            <a:endParaRPr lang="it-IT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187" y="4342939"/>
            <a:ext cx="5487626" cy="4114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it-IT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6/2/18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D6CC888B-D9F9-4E54-B722-F151A9F45E95}" type="slidenum">
              <a:rPr lang="en-US" smtClean="0"/>
              <a:t>‹Nr.›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6/2/18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2ABC590-5FAE-F141-A4BE-6B51169D6037}" type="datetimeFigureOut">
              <a:rPr lang="es-ES" smtClean="0"/>
              <a:t>6/2/18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C5C8ECE-312F-1A46-B0C2-37FB901B2BBC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64727" y="2276964"/>
            <a:ext cx="2741457" cy="213367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Erasmus+</a:t>
            </a:r>
            <a:br>
              <a:rPr lang="es-ES" dirty="0" smtClean="0"/>
            </a:br>
            <a:r>
              <a:rPr lang="es-ES" dirty="0" err="1" smtClean="0"/>
              <a:t>Villaputzu</a:t>
            </a:r>
            <a:r>
              <a:rPr lang="es-ES" dirty="0" smtClean="0"/>
              <a:t>  Cerdeña. Italia.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33365" y="4668913"/>
            <a:ext cx="3309803" cy="1260629"/>
          </a:xfrm>
        </p:spPr>
        <p:txBody>
          <a:bodyPr/>
          <a:lstStyle/>
          <a:p>
            <a:r>
              <a:rPr lang="es-ES" b="1" dirty="0" smtClean="0"/>
              <a:t>Diana Cabellos </a:t>
            </a:r>
            <a:r>
              <a:rPr lang="es-ES" b="1" dirty="0" err="1" smtClean="0"/>
              <a:t>Marigil</a:t>
            </a:r>
            <a:endParaRPr lang="es-ES" b="1" dirty="0" smtClean="0"/>
          </a:p>
          <a:p>
            <a:r>
              <a:rPr lang="es-ES" dirty="0" smtClean="0"/>
              <a:t>IES D. Juan Manuel</a:t>
            </a:r>
          </a:p>
          <a:p>
            <a:r>
              <a:rPr lang="es-ES" dirty="0" smtClean="0"/>
              <a:t>Cifuentes (Guadalajara)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85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ORGANIZACIÓN EN LA ETAPA SECUNDARIA MEDIA.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/>
              <a:t>TIENEN CLASE 5 HORAS 6 DIAS A LA SEMANA.</a:t>
            </a:r>
          </a:p>
          <a:p>
            <a:r>
              <a:rPr lang="es-ES" dirty="0" smtClean="0"/>
              <a:t>LAS MATERIAS SON COMUNES TODAS, EXCEPTO RELIGIÓN/NO RELIGIÓN.</a:t>
            </a:r>
          </a:p>
          <a:p>
            <a:r>
              <a:rPr lang="es-ES" dirty="0" smtClean="0"/>
              <a:t>LAS MATERIAS SON: MATES, CIENCIAS, HISTORIA, GEOGRAFÍA, ITALIANO, INGLÈS, FRANCÉS, EDUCACIÓN FÍSICA, ARTE, MÚSICA</a:t>
            </a:r>
          </a:p>
          <a:p>
            <a:r>
              <a:rPr lang="es-ES" dirty="0" smtClean="0"/>
              <a:t>PARTICULARIDADES.</a:t>
            </a:r>
          </a:p>
          <a:p>
            <a:r>
              <a:rPr lang="es-ES" dirty="0" smtClean="0"/>
              <a:t>EL RECREO ES DENTRO DE LA CLASE, VIGILADOS POR UN PROFESOR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95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TUTORÍAS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29905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2800" dirty="0" smtClean="0"/>
              <a:t>THERE IS NO CLASS OF “TUTORÍA” IN ANY GROUP OF PRIMARIA OR SCUOLA MEDIA. </a:t>
            </a:r>
          </a:p>
          <a:p>
            <a:r>
              <a:rPr lang="es-ES" sz="2800" dirty="0" smtClean="0"/>
              <a:t>A TEACHER IS ASSIGNED TO EACH GROUP BUT THERE IS NOT A SPECIFIC PLAN OF TUTORIAL ACTION TO BE CARRIED OUT.</a:t>
            </a:r>
          </a:p>
          <a:p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2781887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00103"/>
          </a:xfrm>
        </p:spPr>
        <p:txBody>
          <a:bodyPr/>
          <a:lstStyle/>
          <a:p>
            <a:pPr algn="ctr"/>
            <a:r>
              <a:rPr lang="es-ES" dirty="0" smtClean="0"/>
              <a:t>METHODS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THE EMPHASIS IS ON THE ORAL LANGUAGE.</a:t>
            </a:r>
          </a:p>
          <a:p>
            <a:r>
              <a:rPr lang="es-ES" dirty="0" smtClean="0"/>
              <a:t>IN SOME SCIENCE AND TECHNOLOGY LESSONS, SOME TEACHERS USE INDUCTIVE METHODS AND EXPERIMENTS.</a:t>
            </a:r>
          </a:p>
          <a:p>
            <a:r>
              <a:rPr lang="es-ES" dirty="0" smtClean="0"/>
              <a:t>IN ART, STUDENTS ARE REQUIRED TO SEE, FEEL, TOUCH THE OBJECT BEFORE PAINTING IT.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1254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ATENCIÓN A LA DIVERSIDAD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A partir de 1977 no hay Centros de Educación Especial. Todos los alumnos a la escuela ordinaria.</a:t>
            </a:r>
          </a:p>
          <a:p>
            <a:r>
              <a:rPr lang="es-ES" dirty="0" smtClean="0"/>
              <a:t>Unidades Sanitarias Locales. (</a:t>
            </a:r>
            <a:r>
              <a:rPr lang="es-ES" dirty="0" err="1" smtClean="0"/>
              <a:t>neuropediatra</a:t>
            </a:r>
            <a:r>
              <a:rPr lang="es-ES" dirty="0" smtClean="0"/>
              <a:t>) Diagnostican y elaboran “Perfil dinámico funcional” que en la escuela se convierte en “Programa educativo individualizado”.</a:t>
            </a:r>
          </a:p>
          <a:p>
            <a:r>
              <a:rPr lang="es-ES" dirty="0" smtClean="0"/>
              <a:t>Permanecen en la escuela hasta que se acaba ésta. 18/19 años.</a:t>
            </a:r>
          </a:p>
          <a:p>
            <a:r>
              <a:rPr lang="es-ES" dirty="0" smtClean="0"/>
              <a:t>El ayuntamiento puede pagar profes de apoyo. Complementa a la educación.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7429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Organización de apoyos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Los alumnos más graves, tienen PT para ellos solos toda la jornada.</a:t>
            </a:r>
          </a:p>
          <a:p>
            <a:r>
              <a:rPr lang="es-ES" dirty="0" smtClean="0"/>
              <a:t>Tienen ATE que viene dos horas.</a:t>
            </a:r>
          </a:p>
          <a:p>
            <a:r>
              <a:rPr lang="es-ES" dirty="0" smtClean="0"/>
              <a:t>Trabajan con ellos en el aula y comparten las actividades que sean posibles.</a:t>
            </a:r>
          </a:p>
          <a:p>
            <a:r>
              <a:rPr lang="es-ES" dirty="0" smtClean="0"/>
              <a:t>Llegan una hora más tarde y se van un poco antes.</a:t>
            </a:r>
          </a:p>
          <a:p>
            <a:r>
              <a:rPr lang="es-ES" dirty="0" smtClean="0"/>
              <a:t>El apoyo es solicitado por los padres.</a:t>
            </a:r>
          </a:p>
          <a:p>
            <a:r>
              <a:rPr lang="es-ES" dirty="0" smtClean="0"/>
              <a:t>Existen maestras de apoyo para toda la clase, cuando hay varios alumnos con dificultades. Prácticamente siempre dentro. Estas no son especialistas.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256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MATERIALES Y RECURSOS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MÉTODO ANALÓGICO DE BORTOLATO</a:t>
            </a:r>
          </a:p>
          <a:p>
            <a:pPr lvl="1"/>
            <a:r>
              <a:rPr lang="es-ES" dirty="0" smtClean="0"/>
              <a:t>MATEMÁTICAS. MÉTODO BASADO EN EL EN APOYOS VISUALES QUE SE VAN QUITANDO.</a:t>
            </a:r>
          </a:p>
          <a:p>
            <a:pPr lvl="1"/>
            <a:r>
              <a:rPr lang="es-ES" dirty="0" smtClean="0"/>
              <a:t>LENGUA. MÉTODO ANALÓGICO. ES FONÉTICO SILÁBICO. ESCRIBEN EN MAYUSCULAS MUCHO TIEMPO, PARA ELLOS NO ES IMPORTANTE HASTA TERCERO.</a:t>
            </a:r>
          </a:p>
          <a:p>
            <a:pPr lvl="1"/>
            <a:r>
              <a:rPr lang="es-ES" dirty="0" smtClean="0"/>
              <a:t>LOS LIBROS: LOS COMPRAN LOS ALUMNOS. NO HAY BECAS.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4333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MÉTODO ANALÓGICO. MULTIPLICACIÓN</a:t>
            </a:r>
            <a:endParaRPr lang="es-ES" dirty="0"/>
          </a:p>
        </p:txBody>
      </p:sp>
      <p:pic>
        <p:nvPicPr>
          <p:cNvPr id="5" name="Marcador de contenido 4" descr="IMG_48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244" b="-10244"/>
          <a:stretch>
            <a:fillRect/>
          </a:stretch>
        </p:blipFill>
        <p:spPr>
          <a:xfrm rot="5400000">
            <a:off x="-193793" y="2797908"/>
            <a:ext cx="3693578" cy="2749983"/>
          </a:xfrm>
        </p:spPr>
      </p:pic>
      <p:pic>
        <p:nvPicPr>
          <p:cNvPr id="6" name="Imagen 5" descr="IMG_48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2772" y="3298967"/>
            <a:ext cx="3693578" cy="1747866"/>
          </a:xfrm>
          <a:prstGeom prst="rect">
            <a:avLst/>
          </a:prstGeom>
        </p:spPr>
      </p:pic>
      <p:pic>
        <p:nvPicPr>
          <p:cNvPr id="7" name="Imagen 6" descr="IMG_482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427" y="3092180"/>
            <a:ext cx="3693580" cy="21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79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CASA DEL 1000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IMG_48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43" y="2306919"/>
            <a:ext cx="6636582" cy="35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4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DECIMALES</a:t>
            </a:r>
            <a:endParaRPr lang="es-ES" dirty="0"/>
          </a:p>
        </p:txBody>
      </p:sp>
      <p:pic>
        <p:nvPicPr>
          <p:cNvPr id="6" name="Marcador de contenido 5" descr="IMG_48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r="4058"/>
          <a:stretch>
            <a:fillRect/>
          </a:stretch>
        </p:blipFill>
        <p:spPr>
          <a:xfrm>
            <a:off x="778897" y="2323653"/>
            <a:ext cx="2837250" cy="1786738"/>
          </a:xfrm>
        </p:spPr>
      </p:pic>
      <p:pic>
        <p:nvPicPr>
          <p:cNvPr id="7" name="Imagen 6" descr="IMG_48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7" y="4357369"/>
            <a:ext cx="3013647" cy="1476329"/>
          </a:xfrm>
          <a:prstGeom prst="rect">
            <a:avLst/>
          </a:prstGeom>
        </p:spPr>
      </p:pic>
      <p:pic>
        <p:nvPicPr>
          <p:cNvPr id="8" name="Imagen 7" descr="IMG_4828.JPG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44" y="2911281"/>
            <a:ext cx="4820200" cy="239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75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EVALUATION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 err="1" smtClean="0"/>
              <a:t>Evaluation</a:t>
            </a:r>
            <a:r>
              <a:rPr lang="es-ES" dirty="0" smtClean="0"/>
              <a:t> </a:t>
            </a:r>
            <a:r>
              <a:rPr lang="es-ES" dirty="0" err="1" smtClean="0"/>
              <a:t>session</a:t>
            </a:r>
            <a:r>
              <a:rPr lang="es-ES" dirty="0" smtClean="0"/>
              <a:t> are </a:t>
            </a:r>
            <a:r>
              <a:rPr lang="es-ES" dirty="0" err="1" smtClean="0"/>
              <a:t>held</a:t>
            </a:r>
            <a:r>
              <a:rPr lang="es-ES" dirty="0" smtClean="0"/>
              <a:t> </a:t>
            </a:r>
            <a:r>
              <a:rPr lang="es-ES" dirty="0" err="1" smtClean="0"/>
              <a:t>every</a:t>
            </a:r>
            <a:r>
              <a:rPr lang="es-ES" dirty="0" smtClean="0"/>
              <a:t> </a:t>
            </a:r>
            <a:r>
              <a:rPr lang="es-ES" dirty="0" err="1" smtClean="0"/>
              <a:t>two</a:t>
            </a:r>
            <a:r>
              <a:rPr lang="es-ES" dirty="0" smtClean="0"/>
              <a:t> </a:t>
            </a:r>
            <a:r>
              <a:rPr lang="es-ES" dirty="0" err="1" smtClean="0"/>
              <a:t>months</a:t>
            </a:r>
            <a:endParaRPr lang="es-ES" dirty="0" smtClean="0"/>
          </a:p>
          <a:p>
            <a:r>
              <a:rPr lang="es-ES" dirty="0" err="1" smtClean="0"/>
              <a:t>Families</a:t>
            </a:r>
            <a:r>
              <a:rPr lang="es-ES" dirty="0" smtClean="0"/>
              <a:t> are </a:t>
            </a:r>
            <a:r>
              <a:rPr lang="es-ES" dirty="0" err="1" smtClean="0"/>
              <a:t>informed</a:t>
            </a:r>
            <a:r>
              <a:rPr lang="es-ES" dirty="0" smtClean="0"/>
              <a:t> </a:t>
            </a:r>
            <a:r>
              <a:rPr lang="es-ES" dirty="0" err="1" smtClean="0"/>
              <a:t>twice</a:t>
            </a:r>
            <a:r>
              <a:rPr lang="es-ES" dirty="0" smtClean="0"/>
              <a:t> </a:t>
            </a:r>
            <a:r>
              <a:rPr lang="es-ES" dirty="0" err="1" smtClean="0"/>
              <a:t>to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course</a:t>
            </a:r>
            <a:r>
              <a:rPr lang="es-ES" dirty="0" smtClean="0"/>
              <a:t>.</a:t>
            </a:r>
            <a:endParaRPr lang="es-ES" dirty="0" smtClean="0"/>
          </a:p>
          <a:p>
            <a:r>
              <a:rPr lang="es-ES" dirty="0" err="1" smtClean="0"/>
              <a:t>There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not</a:t>
            </a:r>
            <a:r>
              <a:rPr lang="es-ES" dirty="0" smtClean="0"/>
              <a:t> </a:t>
            </a:r>
            <a:r>
              <a:rPr lang="es-ES" dirty="0" err="1" smtClean="0"/>
              <a:t>extraordinary</a:t>
            </a:r>
            <a:r>
              <a:rPr lang="es-ES" dirty="0" smtClean="0"/>
              <a:t> </a:t>
            </a:r>
            <a:r>
              <a:rPr lang="es-ES" smtClean="0"/>
              <a:t>evaluation</a:t>
            </a:r>
            <a:endParaRPr lang="es-ES" dirty="0" smtClean="0"/>
          </a:p>
          <a:p>
            <a:r>
              <a:rPr lang="es-ES" dirty="0" smtClean="0"/>
              <a:t>SE REPITE CON 4 ASIGNATURAS SUSPENSAS.</a:t>
            </a:r>
          </a:p>
          <a:p>
            <a:r>
              <a:rPr lang="es-ES" dirty="0" smtClean="0"/>
              <a:t>THE NECESSARY MARK TO PASS A TEST IS</a:t>
            </a:r>
            <a:r>
              <a:rPr lang="es-ES" dirty="0" smtClean="0"/>
              <a:t> </a:t>
            </a:r>
            <a:r>
              <a:rPr lang="es-ES" dirty="0" smtClean="0"/>
              <a:t>6.</a:t>
            </a:r>
          </a:p>
          <a:p>
            <a:r>
              <a:rPr lang="es-ES" dirty="0" smtClean="0"/>
              <a:t>EN PRIMARIA PRACTICAMENTE NO HAY REPETIDORES.</a:t>
            </a:r>
          </a:p>
          <a:p>
            <a:r>
              <a:rPr lang="es-ES" dirty="0" smtClean="0"/>
              <a:t>EN SECUNDARIA POCOS.</a:t>
            </a:r>
          </a:p>
          <a:p>
            <a:r>
              <a:rPr lang="es-ES" dirty="0" smtClean="0"/>
              <a:t>PROMOCIÓN: EVALUACIÓN EXTERNA EN 3º PRI Y 3º SEC. INFORMATIVA PARA EL GOBIERNO. TIPO PISA.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3889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"/>
          <p:cNvGrpSpPr>
            <a:grpSpLocks/>
          </p:cNvGrpSpPr>
          <p:nvPr/>
        </p:nvGrpSpPr>
        <p:grpSpPr bwMode="auto">
          <a:xfrm>
            <a:off x="323850" y="385763"/>
            <a:ext cx="8672513" cy="2035175"/>
            <a:chOff x="108" y="42"/>
            <a:chExt cx="5463" cy="1282"/>
          </a:xfrm>
        </p:grpSpPr>
        <p:pic>
          <p:nvPicPr>
            <p:cNvPr id="307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42"/>
              <a:ext cx="5463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80" name="Text Box 3"/>
            <p:cNvSpPr txBox="1">
              <a:spLocks noChangeArrowheads="1"/>
            </p:cNvSpPr>
            <p:nvPr/>
          </p:nvSpPr>
          <p:spPr bwMode="auto">
            <a:xfrm>
              <a:off x="108" y="42"/>
              <a:ext cx="5463" cy="1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3075" name="Group 4"/>
          <p:cNvGrpSpPr>
            <a:grpSpLocks/>
          </p:cNvGrpSpPr>
          <p:nvPr/>
        </p:nvGrpSpPr>
        <p:grpSpPr bwMode="auto">
          <a:xfrm>
            <a:off x="2627313" y="2060575"/>
            <a:ext cx="4751387" cy="4071938"/>
            <a:chOff x="1655" y="1298"/>
            <a:chExt cx="2993" cy="2565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1298"/>
              <a:ext cx="2993" cy="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1655" y="1298"/>
              <a:ext cx="2993" cy="2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22479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387389"/>
      </p:ext>
    </p:extLst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NUEVAS TECNOLOGÍAS E INNOVACIÓN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PIZARRAS DIGITALES.</a:t>
            </a:r>
          </a:p>
          <a:p>
            <a:r>
              <a:rPr lang="es-ES" dirty="0" smtClean="0"/>
              <a:t>ORDENADORES. TIPO ALTHIA.</a:t>
            </a:r>
          </a:p>
          <a:p>
            <a:r>
              <a:rPr lang="es-ES" dirty="0" smtClean="0"/>
              <a:t>ORDENADORES PERSONALES DE CASA.</a:t>
            </a:r>
          </a:p>
          <a:p>
            <a:r>
              <a:rPr lang="es-ES" dirty="0" smtClean="0"/>
              <a:t>MÓVILES EN UNA CAJA EN LA CLASE.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1994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smtClean="0"/>
              <a:t>EDUCATIONAL SYSTEM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771350"/>
              </p:ext>
            </p:extLst>
          </p:nvPr>
        </p:nvGraphicFramePr>
        <p:xfrm>
          <a:off x="1043492" y="2323652"/>
          <a:ext cx="6777317" cy="350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Conector recto 4"/>
          <p:cNvCxnSpPr/>
          <p:nvPr/>
        </p:nvCxnSpPr>
        <p:spPr>
          <a:xfrm>
            <a:off x="3856627" y="3097911"/>
            <a:ext cx="1285542" cy="0"/>
          </a:xfrm>
          <a:prstGeom prst="line">
            <a:avLst/>
          </a:prstGeom>
          <a:ln w="57150" cmpd="sng">
            <a:solidFill>
              <a:srgbClr val="4F81BD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/>
          <p:nvPr/>
        </p:nvCxnSpPr>
        <p:spPr>
          <a:xfrm flipH="1">
            <a:off x="4104442" y="3299276"/>
            <a:ext cx="836377" cy="635071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>
            <a:off x="4027000" y="4321586"/>
            <a:ext cx="913819" cy="15489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4050233" y="4460992"/>
            <a:ext cx="1091936" cy="604092"/>
          </a:xfrm>
          <a:prstGeom prst="straightConnector1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48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rcRect l="-1446" r="-1446"/>
          <a:stretch>
            <a:fillRect/>
          </a:stretch>
        </p:blipFill>
        <p:spPr>
          <a:xfrm>
            <a:off x="1042988" y="867416"/>
            <a:ext cx="6777037" cy="4965060"/>
          </a:xfrm>
        </p:spPr>
      </p:pic>
    </p:spTree>
    <p:extLst>
      <p:ext uri="{BB962C8B-B14F-4D97-AF65-F5344CB8AC3E}">
        <p14:creationId xmlns:p14="http://schemas.microsoft.com/office/powerpoint/2010/main" val="2088589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dirty="0" smtClean="0"/>
              <a:t>ORGANIGRAMA DEL CENTRO: </a:t>
            </a:r>
            <a:br>
              <a:rPr lang="es-ES" sz="2400" dirty="0" smtClean="0"/>
            </a:br>
            <a:r>
              <a:rPr lang="es-ES" sz="2400" dirty="0" smtClean="0"/>
              <a:t>ISTITUTO COMPRENSIVO VILLAPUTZU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EL ISTITUTO COMPRENSIVO HAS 6 CENTERS WHERE THERE ARE PUPILS BETWEN 3 AT 16 YEARS</a:t>
            </a:r>
          </a:p>
          <a:p>
            <a:endParaRPr lang="es-ES" dirty="0" smtClean="0"/>
          </a:p>
          <a:p>
            <a:r>
              <a:rPr lang="es-ES" dirty="0" smtClean="0"/>
              <a:t>1HEAD OF SCHOLL IN ORDER TO ALL CENTERS AND NOT IS A TEACHER.</a:t>
            </a:r>
          </a:p>
          <a:p>
            <a:endParaRPr lang="es-ES" dirty="0" smtClean="0"/>
          </a:p>
          <a:p>
            <a:r>
              <a:rPr lang="es-ES" dirty="0" smtClean="0"/>
              <a:t>STAFF ARE MEETING NORMALY ONCE A WEEK</a:t>
            </a:r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6361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657612" y="2425707"/>
            <a:ext cx="7845553" cy="15541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In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Primary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school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pupils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 ( 6- 10)  go to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school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 </a:t>
            </a:r>
            <a:br>
              <a:rPr lang="it-IT" sz="2800" dirty="0">
                <a:solidFill>
                  <a:srgbClr val="000000"/>
                </a:solidFill>
                <a:latin typeface="Calibri" charset="0"/>
              </a:rPr>
            </a:b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from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Monday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 to </a:t>
            </a:r>
            <a:r>
              <a:rPr lang="it-IT" sz="2800" dirty="0" err="1">
                <a:solidFill>
                  <a:srgbClr val="000000"/>
                </a:solidFill>
                <a:latin typeface="Calibri" charset="0"/>
              </a:rPr>
              <a:t>Saturday</a:t>
            </a: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it-IT" sz="2800" dirty="0">
                <a:solidFill>
                  <a:srgbClr val="000000"/>
                </a:solidFill>
                <a:latin typeface="Calibri" charset="0"/>
              </a:rPr>
            </a:br>
            <a:r>
              <a:rPr lang="it-IT" sz="2800" dirty="0">
                <a:solidFill>
                  <a:srgbClr val="000000"/>
                </a:solidFill>
                <a:latin typeface="Calibri" charset="0"/>
              </a:rPr>
              <a:t>for 28 hours a week</a:t>
            </a:r>
          </a:p>
        </p:txBody>
      </p:sp>
      <p:sp>
        <p:nvSpPr>
          <p:cNvPr id="10244" name="Text Box 1"/>
          <p:cNvSpPr txBox="1">
            <a:spLocks noChangeArrowheads="1"/>
          </p:cNvSpPr>
          <p:nvPr/>
        </p:nvSpPr>
        <p:spPr bwMode="auto">
          <a:xfrm>
            <a:off x="805400" y="4515176"/>
            <a:ext cx="7511903" cy="18415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In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Secondary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school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students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 ( 10-14)  go to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school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 </a:t>
            </a:r>
            <a:br>
              <a:rPr lang="it-IT" sz="3200" dirty="0">
                <a:solidFill>
                  <a:srgbClr val="000000"/>
                </a:solidFill>
                <a:latin typeface="Calibri" charset="0"/>
              </a:rPr>
            </a:b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from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Monday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 to </a:t>
            </a:r>
            <a:r>
              <a:rPr lang="it-IT" sz="3200" dirty="0" err="1">
                <a:solidFill>
                  <a:srgbClr val="000000"/>
                </a:solidFill>
                <a:latin typeface="Calibri" charset="0"/>
              </a:rPr>
              <a:t>Saturday</a:t>
            </a: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/>
            </a:r>
            <a:br>
              <a:rPr lang="it-IT" sz="3200" dirty="0">
                <a:solidFill>
                  <a:srgbClr val="000000"/>
                </a:solidFill>
                <a:latin typeface="Calibri" charset="0"/>
              </a:rPr>
            </a:br>
            <a:r>
              <a:rPr lang="it-IT" sz="3200" dirty="0">
                <a:solidFill>
                  <a:srgbClr val="000000"/>
                </a:solidFill>
                <a:latin typeface="Calibri" charset="0"/>
              </a:rPr>
              <a:t>for 30 hours a week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657612" y="1163638"/>
            <a:ext cx="7845553" cy="8302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In </a:t>
            </a:r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pre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 –</a:t>
            </a:r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primary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school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children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  ( 3-6)  go to </a:t>
            </a:r>
            <a:r>
              <a:rPr lang="it-IT" sz="2400" b="1" dirty="0" err="1">
                <a:solidFill>
                  <a:schemeClr val="tx1"/>
                </a:solidFill>
                <a:latin typeface="Calibri" charset="0"/>
              </a:rPr>
              <a:t>school</a:t>
            </a:r>
            <a:r>
              <a:rPr lang="it-IT" sz="2400" b="1" dirty="0">
                <a:solidFill>
                  <a:schemeClr val="tx1"/>
                </a:solidFill>
                <a:latin typeface="Calibri" charset="0"/>
              </a:rPr>
              <a:t>  for 40- 44 hours a week </a:t>
            </a:r>
          </a:p>
        </p:txBody>
      </p:sp>
    </p:spTree>
    <p:extLst>
      <p:ext uri="{BB962C8B-B14F-4D97-AF65-F5344CB8AC3E}">
        <p14:creationId xmlns:p14="http://schemas.microsoft.com/office/powerpoint/2010/main" val="2030119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EMPLOYMENT SITUATION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TEACHERS EARN 1200E AND SECUNDARY TEACHERS,1300 €.</a:t>
            </a:r>
          </a:p>
          <a:p>
            <a:r>
              <a:rPr lang="es-ES" dirty="0" smtClean="0"/>
              <a:t>THEY WORKS FIVE DAYS A WEEK EVEN SATURDAY.</a:t>
            </a:r>
          </a:p>
          <a:p>
            <a:r>
              <a:rPr lang="es-ES" dirty="0" smtClean="0"/>
              <a:t>THEY HAVE 24 HOURS A WEEK WITH PUPILS AND 80 HOURS IN ALL YEAR OF PERMANENCE FOR MEETINGS</a:t>
            </a:r>
          </a:p>
          <a:p>
            <a:r>
              <a:rPr lang="es-ES" dirty="0" smtClean="0"/>
              <a:t>THERE ARE CAREER OFFICER AND ACTING OFFICIALS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1196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mtClean="0"/>
              <a:t>TRADE UNION/STRIKE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ctr">
              <a:buNone/>
            </a:pPr>
            <a:r>
              <a:rPr lang="es-ES" dirty="0"/>
              <a:t> </a:t>
            </a:r>
            <a:r>
              <a:rPr lang="es-ES" dirty="0" smtClean="0"/>
              <a:t> WHEN THERE IS A TEACHERS STRIKE, THE STUDENTS GO HOME </a:t>
            </a:r>
          </a:p>
          <a:p>
            <a:pPr marL="68580" indent="0" algn="ctr">
              <a:buNone/>
            </a:pPr>
            <a:endParaRPr lang="es-ES" dirty="0"/>
          </a:p>
          <a:p>
            <a:pPr marL="68580" indent="0" algn="ctr">
              <a:buNone/>
            </a:pPr>
            <a:r>
              <a:rPr lang="es-ES" dirty="0" smtClean="0"/>
              <a:t> TEACHERS ALSO HAVE THE RIGHT TO ATTEND TRADE UNION ASSEMBLIES POR 10 HOURS MÁXIMUM EVERY SCHOOL YEAR. WHEN SO, THE STUDENTS GO HOME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822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 smtClean="0"/>
              <a:t>ORGANIZACIÓN </a:t>
            </a:r>
            <a:br>
              <a:rPr lang="es-ES" dirty="0" smtClean="0"/>
            </a:br>
            <a:r>
              <a:rPr lang="es-ES" dirty="0" smtClean="0"/>
              <a:t>EN LA ETAPA PRIMARIA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 </a:t>
            </a:r>
            <a:r>
              <a:rPr lang="es-ES" dirty="0" smtClean="0"/>
              <a:t>TIENEN CLASE 6 DIAS.</a:t>
            </a:r>
          </a:p>
          <a:p>
            <a:r>
              <a:rPr lang="es-ES" dirty="0" smtClean="0"/>
              <a:t>HORARIO: DE 8 Y MEDIA A 13 Y MEDIA</a:t>
            </a:r>
          </a:p>
          <a:p>
            <a:r>
              <a:rPr lang="es-ES" dirty="0" smtClean="0"/>
              <a:t>CALENDARIO ESCOLAR: EL MISMO</a:t>
            </a:r>
          </a:p>
          <a:p>
            <a:r>
              <a:rPr lang="es-ES" dirty="0" smtClean="0"/>
              <a:t>MATERIAS: LAS MISMAS.</a:t>
            </a:r>
          </a:p>
          <a:p>
            <a:r>
              <a:rPr lang="es-ES" dirty="0" smtClean="0"/>
              <a:t>MAESTROS PARA TODO.</a:t>
            </a:r>
          </a:p>
          <a:p>
            <a:r>
              <a:rPr lang="es-ES" dirty="0" smtClean="0"/>
              <a:t>- CLASES DE 12- 15 NIÑOS.</a:t>
            </a:r>
          </a:p>
          <a:p>
            <a:r>
              <a:rPr lang="es-ES" dirty="0" smtClean="0"/>
              <a:t>-ALUMNOS CON NECESIDADES EDUCATIVAS ESPECIALES. “INSIGNANTE DE SOSTEGNO”</a:t>
            </a:r>
          </a:p>
          <a:p>
            <a:r>
              <a:rPr lang="es-ES" dirty="0" smtClean="0"/>
              <a:t>RECREO: NO SALEN DE CLASE.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4380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1717</TotalTime>
  <Words>738</Words>
  <Application>Microsoft Macintosh PowerPoint</Application>
  <PresentationFormat>Presentación en pantalla (4:3)</PresentationFormat>
  <Paragraphs>86</Paragraphs>
  <Slides>20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Austin</vt:lpstr>
      <vt:lpstr>Erasmus+ Villaputzu  Cerdeña. Italia.</vt:lpstr>
      <vt:lpstr>Presentación de PowerPoint</vt:lpstr>
      <vt:lpstr>EDUCATIONAL SYSTEM</vt:lpstr>
      <vt:lpstr>Presentación de PowerPoint</vt:lpstr>
      <vt:lpstr>ORGANIGRAMA DEL CENTRO:  ISTITUTO COMPRENSIVO VILLAPUTZU</vt:lpstr>
      <vt:lpstr>Presentación de PowerPoint</vt:lpstr>
      <vt:lpstr>EMPLOYMENT SITUATION</vt:lpstr>
      <vt:lpstr>TRADE UNION/STRIKE</vt:lpstr>
      <vt:lpstr>ORGANIZACIÓN  EN LA ETAPA PRIMARIA</vt:lpstr>
      <vt:lpstr>ORGANIZACIÓN EN LA ETAPA SECUNDARIA MEDIA.</vt:lpstr>
      <vt:lpstr>TUTORÍAS</vt:lpstr>
      <vt:lpstr>METHODS</vt:lpstr>
      <vt:lpstr>ATENCIÓN A LA DIVERSIDAD</vt:lpstr>
      <vt:lpstr>Organización de apoyos</vt:lpstr>
      <vt:lpstr>MATERIALES Y RECURSOS</vt:lpstr>
      <vt:lpstr>MÉTODO ANALÓGICO. MULTIPLICACIÓN</vt:lpstr>
      <vt:lpstr>LA CASA DEL 1000</vt:lpstr>
      <vt:lpstr>DECIMALES</vt:lpstr>
      <vt:lpstr>EVALUATION</vt:lpstr>
      <vt:lpstr>NUEVAS TECNOLOGÍAS E INNOVACIÓN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Villaputzu  Cerdeña. Itlalia.</dc:title>
  <dc:creator>Aaa</dc:creator>
  <cp:lastModifiedBy>Aaa</cp:lastModifiedBy>
  <cp:revision>20</cp:revision>
  <dcterms:created xsi:type="dcterms:W3CDTF">2017-12-06T17:47:57Z</dcterms:created>
  <dcterms:modified xsi:type="dcterms:W3CDTF">2018-02-07T12:12:11Z</dcterms:modified>
</cp:coreProperties>
</file>