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61" r:id="rId3"/>
    <p:sldId id="259" r:id="rId4"/>
    <p:sldId id="284" r:id="rId5"/>
    <p:sldId id="288" r:id="rId6"/>
    <p:sldId id="285" r:id="rId7"/>
    <p:sldId id="289" r:id="rId8"/>
    <p:sldId id="286" r:id="rId9"/>
    <p:sldId id="291" r:id="rId10"/>
    <p:sldId id="295" r:id="rId11"/>
    <p:sldId id="294" r:id="rId12"/>
    <p:sldId id="296" r:id="rId13"/>
    <p:sldId id="293" r:id="rId14"/>
    <p:sldId id="292" r:id="rId15"/>
    <p:sldId id="262" r:id="rId16"/>
  </p:sldIdLst>
  <p:sldSz cx="9144000" cy="5143500" type="screen16x9"/>
  <p:notesSz cx="6858000" cy="9144000"/>
  <p:embeddedFontLst>
    <p:embeddedFont>
      <p:font typeface="Montserrat" panose="020B0604020202020204" charset="0"/>
      <p:regular r:id="rId18"/>
      <p:bold r:id="rId19"/>
    </p:embeddedFont>
    <p:embeddedFont>
      <p:font typeface="Karla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198FC8-7768-4F60-8977-65E25C7528D5}">
  <a:tblStyle styleId="{04198FC8-7768-4F60-8977-65E25C7528D5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8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2530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3778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7224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7595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4800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3833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4143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0840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503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9542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28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48300" y="3175950"/>
            <a:ext cx="3530700" cy="1181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14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48300" y="1354750"/>
            <a:ext cx="3522300" cy="298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724950" y="3265700"/>
            <a:ext cx="1906199" cy="1031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3" name="Shape 33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324100" cy="48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9" name="Shape 59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C34A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741100"/>
            <a:ext cx="5185199" cy="47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352550"/>
            <a:ext cx="5185199" cy="22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66666"/>
              </a:buClr>
              <a:buSzPct val="100000"/>
              <a:buFont typeface="Karla"/>
              <a:buChar char="▸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spcBef>
                <a:spcPts val="480"/>
              </a:spcBef>
              <a:buClr>
                <a:srgbClr val="666666"/>
              </a:buClr>
              <a:buSzPct val="100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spcBef>
                <a:spcPts val="480"/>
              </a:spcBef>
              <a:buClr>
                <a:srgbClr val="666666"/>
              </a:buClr>
              <a:buSzPct val="100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8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648300" y="3175950"/>
            <a:ext cx="4229100" cy="1181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dirty="0" smtClean="0"/>
              <a:t>The Irish </a:t>
            </a:r>
            <a:r>
              <a:rPr lang="en" sz="6000" dirty="0">
                <a:solidFill>
                  <a:srgbClr val="FFC000"/>
                </a:solidFill>
              </a:rPr>
              <a:t>E</a:t>
            </a:r>
            <a:r>
              <a:rPr lang="en" sz="6000" dirty="0" smtClean="0">
                <a:solidFill>
                  <a:srgbClr val="FFC000"/>
                </a:solidFill>
              </a:rPr>
              <a:t>ducation </a:t>
            </a:r>
            <a:r>
              <a:rPr lang="en" sz="6000" dirty="0" smtClean="0">
                <a:solidFill>
                  <a:srgbClr val="00BCD4"/>
                </a:solidFill>
              </a:rPr>
              <a:t>System</a:t>
            </a:r>
            <a:endParaRPr lang="en" sz="6000" dirty="0"/>
          </a:p>
        </p:txBody>
      </p:sp>
      <p:grpSp>
        <p:nvGrpSpPr>
          <p:cNvPr id="66" name="Shape 66"/>
          <p:cNvGrpSpPr/>
          <p:nvPr/>
        </p:nvGrpSpPr>
        <p:grpSpPr>
          <a:xfrm>
            <a:off x="648300" y="533288"/>
            <a:ext cx="502625" cy="446586"/>
            <a:chOff x="5292575" y="3681900"/>
            <a:chExt cx="420150" cy="373275"/>
          </a:xfrm>
        </p:grpSpPr>
        <p:sp>
          <p:nvSpPr>
            <p:cNvPr id="67" name="Shape 67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0" t="0" r="0" b="0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0" t="0" r="0" b="0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0" t="0" r="0" b="0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0" t="0" r="0" b="0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0" t="0" r="0" b="0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0" t="0" r="0" b="0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0" t="0" r="0" b="0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731" y="152178"/>
            <a:ext cx="3141274" cy="76222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38349" y="108541"/>
            <a:ext cx="6142313" cy="59990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800" dirty="0" smtClean="0"/>
              <a:t>National School Systems</a:t>
            </a:r>
            <a:endParaRPr lang="en" sz="2800"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278780" y="708446"/>
            <a:ext cx="8162693" cy="384125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>
              <a:buNone/>
            </a:pPr>
            <a:r>
              <a:rPr lang="en-IE" sz="1800" dirty="0" smtClean="0"/>
              <a:t>(2012) There </a:t>
            </a:r>
            <a:r>
              <a:rPr lang="en-IE" sz="1800" dirty="0"/>
              <a:t>were 3,279 national schools, broken down by denominational patronage as follows:</a:t>
            </a:r>
          </a:p>
          <a:p>
            <a:pPr marL="514350" indent="-285750"/>
            <a:r>
              <a:rPr lang="en-IE" sz="1800" dirty="0"/>
              <a:t>Catholic	</a:t>
            </a:r>
            <a:r>
              <a:rPr lang="en-IE" sz="1800" dirty="0" smtClean="0"/>
              <a:t>		3,032</a:t>
            </a:r>
            <a:endParaRPr lang="en-IE" sz="1800" dirty="0"/>
          </a:p>
          <a:p>
            <a:pPr marL="514350" indent="-285750"/>
            <a:r>
              <a:rPr lang="en-IE" sz="1800" dirty="0"/>
              <a:t>Church of Ireland	</a:t>
            </a:r>
            <a:r>
              <a:rPr lang="en-IE" sz="1800" dirty="0" smtClean="0"/>
              <a:t>	183</a:t>
            </a:r>
            <a:endParaRPr lang="en-IE" sz="1800" dirty="0"/>
          </a:p>
          <a:p>
            <a:pPr marL="514350" indent="-285750"/>
            <a:r>
              <a:rPr lang="en-IE" sz="1800" dirty="0"/>
              <a:t>Multi-denominational	40</a:t>
            </a:r>
          </a:p>
          <a:p>
            <a:pPr marL="514350" indent="-285750"/>
            <a:r>
              <a:rPr lang="en-IE" sz="1800" dirty="0"/>
              <a:t>Presbyterian	</a:t>
            </a:r>
            <a:r>
              <a:rPr lang="en-IE" sz="1800" dirty="0" smtClean="0"/>
              <a:t>	14</a:t>
            </a:r>
            <a:endParaRPr lang="en-IE" sz="1800" dirty="0"/>
          </a:p>
          <a:p>
            <a:pPr marL="514350" indent="-285750"/>
            <a:r>
              <a:rPr lang="en-IE" sz="1800" dirty="0"/>
              <a:t>Inter-denominational	5</a:t>
            </a:r>
          </a:p>
          <a:p>
            <a:pPr marL="514350" indent="-285750"/>
            <a:r>
              <a:rPr lang="en-IE" sz="1800" dirty="0"/>
              <a:t>Muslim	</a:t>
            </a:r>
            <a:r>
              <a:rPr lang="en-IE" sz="1800" dirty="0" smtClean="0"/>
              <a:t>		2</a:t>
            </a:r>
            <a:endParaRPr lang="en-IE" sz="1800" dirty="0"/>
          </a:p>
          <a:p>
            <a:pPr marL="514350" indent="-285750"/>
            <a:r>
              <a:rPr lang="en-IE" sz="1800" dirty="0"/>
              <a:t>Methodist	</a:t>
            </a:r>
            <a:r>
              <a:rPr lang="en-IE" sz="1800" dirty="0" smtClean="0"/>
              <a:t>		1</a:t>
            </a:r>
            <a:endParaRPr lang="en-IE" sz="1800" dirty="0"/>
          </a:p>
          <a:p>
            <a:pPr marL="514350" indent="-285750"/>
            <a:r>
              <a:rPr lang="en-IE" sz="1800" dirty="0"/>
              <a:t>Jewish	</a:t>
            </a:r>
            <a:r>
              <a:rPr lang="en-IE" sz="1800" dirty="0" smtClean="0"/>
              <a:t>		1</a:t>
            </a:r>
            <a:endParaRPr lang="en-IE" sz="1800" dirty="0"/>
          </a:p>
          <a:p>
            <a:pPr marL="514350" indent="-285750"/>
            <a:r>
              <a:rPr lang="en-IE" sz="1800" dirty="0"/>
              <a:t>Jehovah's Witnesses	</a:t>
            </a:r>
            <a:r>
              <a:rPr lang="en-IE" sz="1800" dirty="0" smtClean="0"/>
              <a:t>	1</a:t>
            </a:r>
            <a:endParaRPr lang="en-IE" sz="1800" dirty="0"/>
          </a:p>
          <a:p>
            <a:pPr marL="514350" indent="-285750"/>
            <a:r>
              <a:rPr lang="en-IE" sz="1800" dirty="0"/>
              <a:t>Quaker	</a:t>
            </a:r>
            <a:r>
              <a:rPr lang="en-IE" sz="1800" dirty="0" smtClean="0"/>
              <a:t>		1</a:t>
            </a:r>
            <a:endParaRPr lang="en-IE" sz="1800" dirty="0"/>
          </a:p>
          <a:p>
            <a:pPr marL="228600">
              <a:buNone/>
            </a:pPr>
            <a:endParaRPr lang="en-IE" sz="1800" dirty="0"/>
          </a:p>
          <a:p>
            <a:pPr marL="228600">
              <a:buNone/>
            </a:pPr>
            <a:r>
              <a:rPr lang="en-IE" sz="1800" b="1" dirty="0"/>
              <a:t>There are approximately 50 "independent" primary schools in Ireland, which are not National Schools, and receive no State support.</a:t>
            </a:r>
          </a:p>
          <a:p>
            <a:pPr marL="228600">
              <a:buNone/>
            </a:pPr>
            <a:endParaRPr lang="en" sz="2800" dirty="0" smtClean="0"/>
          </a:p>
          <a:p>
            <a:pPr marL="228600" lvl="0" rtl="0">
              <a:spcBef>
                <a:spcPts val="0"/>
              </a:spcBef>
              <a:buNone/>
            </a:pPr>
            <a:endParaRPr lang="en" dirty="0"/>
          </a:p>
          <a:p>
            <a:pPr marL="457200" lvl="0" indent="-228600" rtl="0">
              <a:spcBef>
                <a:spcPts val="0"/>
              </a:spcBef>
            </a:pPr>
            <a:endParaRPr lang="en" dirty="0" smtClean="0"/>
          </a:p>
        </p:txBody>
      </p:sp>
      <p:grpSp>
        <p:nvGrpSpPr>
          <p:cNvPr id="112" name="Shape 112"/>
          <p:cNvGrpSpPr/>
          <p:nvPr/>
        </p:nvGrpSpPr>
        <p:grpSpPr>
          <a:xfrm>
            <a:off x="609754" y="108541"/>
            <a:ext cx="457189" cy="457119"/>
            <a:chOff x="1923675" y="1633650"/>
            <a:chExt cx="436000" cy="435975"/>
          </a:xfrm>
        </p:grpSpPr>
        <p:sp>
          <p:nvSpPr>
            <p:cNvPr id="113" name="Shape 113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54" y="108541"/>
            <a:ext cx="1071673" cy="107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3227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280" t="20411" r="36661" b="11234"/>
          <a:stretch/>
        </p:blipFill>
        <p:spPr>
          <a:xfrm>
            <a:off x="685801" y="322256"/>
            <a:ext cx="6807820" cy="44170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54" y="108541"/>
            <a:ext cx="1071673" cy="107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053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38350" y="312234"/>
            <a:ext cx="5324100" cy="86797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IE" sz="3600" dirty="0" smtClean="0"/>
              <a:t>The Senior Cycle</a:t>
            </a:r>
            <a:endParaRPr lang="en" sz="3600"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268067" y="1048216"/>
            <a:ext cx="8318372" cy="37579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/>
            <a:r>
              <a:rPr lang="en-IE" sz="1400" b="1" dirty="0" smtClean="0"/>
              <a:t>Voluntary </a:t>
            </a:r>
            <a:r>
              <a:rPr lang="en-IE" sz="1400" b="1" dirty="0"/>
              <a:t>secondary schools</a:t>
            </a:r>
            <a:r>
              <a:rPr lang="en-IE" sz="1400" dirty="0"/>
              <a:t>, or just "secondary schools", are owned and managed by religious communities or private organisations. </a:t>
            </a:r>
            <a:r>
              <a:rPr lang="en-IE" sz="1400" b="1" dirty="0"/>
              <a:t>The state funds 90% of teachers' salaries and 95% of other costs</a:t>
            </a:r>
            <a:r>
              <a:rPr lang="en-IE" sz="1400" dirty="0"/>
              <a:t>. </a:t>
            </a:r>
            <a:r>
              <a:rPr lang="en-IE" sz="1400" i="1" dirty="0"/>
              <a:t>Such schools cater for 57% of secondary pupils</a:t>
            </a:r>
            <a:r>
              <a:rPr lang="en-IE" sz="1400" i="1" dirty="0" smtClean="0"/>
              <a:t>.</a:t>
            </a:r>
          </a:p>
          <a:p>
            <a:pPr marL="228600" lvl="0">
              <a:buNone/>
            </a:pPr>
            <a:endParaRPr lang="en-IE" sz="1400" i="1" dirty="0"/>
          </a:p>
          <a:p>
            <a:pPr marL="457200" lvl="0" indent="-228600"/>
            <a:r>
              <a:rPr lang="en-IE" sz="1400" b="1" dirty="0" smtClean="0"/>
              <a:t>Vocational </a:t>
            </a:r>
            <a:r>
              <a:rPr lang="en-IE" sz="1400" b="1" dirty="0"/>
              <a:t>schools </a:t>
            </a:r>
            <a:r>
              <a:rPr lang="en-IE" sz="1400" dirty="0"/>
              <a:t>are owned and managed by Vocational Education Committees, with 93% of their costs met by the state. </a:t>
            </a:r>
            <a:r>
              <a:rPr lang="en-IE" sz="1400" i="1" dirty="0"/>
              <a:t>These schools educate 28% of secondary pupils</a:t>
            </a:r>
            <a:r>
              <a:rPr lang="en-IE" sz="1400" i="1" dirty="0" smtClean="0"/>
              <a:t>.</a:t>
            </a:r>
          </a:p>
          <a:p>
            <a:pPr marL="228600" lvl="0">
              <a:buNone/>
            </a:pPr>
            <a:endParaRPr lang="en-IE" sz="1400" i="1" dirty="0"/>
          </a:p>
          <a:p>
            <a:pPr marL="457200" lvl="0" indent="-228600"/>
            <a:r>
              <a:rPr lang="en-IE" sz="1400" b="1" dirty="0" smtClean="0"/>
              <a:t>Comprehensive </a:t>
            </a:r>
            <a:r>
              <a:rPr lang="en-IE" sz="1400" b="1" dirty="0"/>
              <a:t>schools or community schools </a:t>
            </a:r>
            <a:r>
              <a:rPr lang="en-IE" sz="1400" dirty="0"/>
              <a:t>were established in the 1960s, often by amalgamating voluntary secondary and vocational schools. They are fully funded by the state, and run by local boards of management. </a:t>
            </a:r>
            <a:r>
              <a:rPr lang="en-IE" sz="1400" i="1" dirty="0"/>
              <a:t>Nearly 15% of secondary pupils attend such schools</a:t>
            </a:r>
            <a:r>
              <a:rPr lang="en-IE" sz="1400" i="1" dirty="0" smtClean="0"/>
              <a:t>.</a:t>
            </a:r>
          </a:p>
          <a:p>
            <a:pPr marL="457200" lvl="0" indent="-228600"/>
            <a:endParaRPr lang="en-IE" sz="1400" i="1" dirty="0"/>
          </a:p>
          <a:p>
            <a:pPr marL="457200" lvl="0" indent="-228600"/>
            <a:r>
              <a:rPr lang="en-IE" sz="1400" b="1" dirty="0" err="1" smtClean="0"/>
              <a:t>Gaelcholáistes</a:t>
            </a:r>
            <a:r>
              <a:rPr lang="en-IE" sz="1400" b="1" dirty="0" smtClean="0"/>
              <a:t> </a:t>
            </a:r>
            <a:r>
              <a:rPr lang="en-IE" sz="1400" dirty="0"/>
              <a:t>are the second-level schools for Irish language medium education sector in English-speaking communities. </a:t>
            </a:r>
            <a:r>
              <a:rPr lang="en-IE" sz="1600" i="1" dirty="0"/>
              <a:t>Approximately 3% of secondary students attend these schools. There are 368 </a:t>
            </a:r>
            <a:r>
              <a:rPr lang="en-IE" sz="1600" i="1" dirty="0" err="1"/>
              <a:t>Gaelscoileanna</a:t>
            </a:r>
            <a:r>
              <a:rPr lang="en-IE" sz="1600" i="1" dirty="0"/>
              <a:t> and </a:t>
            </a:r>
            <a:r>
              <a:rPr lang="en-IE" sz="1600" i="1" dirty="0" err="1"/>
              <a:t>Gaelcholáistí</a:t>
            </a:r>
            <a:r>
              <a:rPr lang="en-IE" sz="1600" i="1" dirty="0"/>
              <a:t> in Ireland</a:t>
            </a:r>
            <a:r>
              <a:rPr lang="en-IE" sz="1600" i="1" dirty="0" smtClean="0"/>
              <a:t>.</a:t>
            </a:r>
          </a:p>
          <a:p>
            <a:pPr marL="457200" lvl="0" indent="-228600"/>
            <a:endParaRPr lang="en-IE" sz="1600" i="1" dirty="0" smtClean="0"/>
          </a:p>
          <a:p>
            <a:pPr marL="457200" indent="-228600"/>
            <a:r>
              <a:rPr lang="en-IE" sz="1400" b="1" dirty="0"/>
              <a:t>Grind Schools are fee paying privately run schools outside the state sector</a:t>
            </a:r>
            <a:r>
              <a:rPr lang="en-IE" sz="1400" dirty="0"/>
              <a:t>, who tend to run only Senior Cycle 5th and 6th year as well as a one-year repeat Leaving Certificate programme.</a:t>
            </a:r>
          </a:p>
          <a:p>
            <a:pPr marL="457200" lvl="0" indent="-228600"/>
            <a:endParaRPr lang="en-IE" sz="1600" b="1" i="1" dirty="0"/>
          </a:p>
          <a:p>
            <a:pPr marL="457200" lvl="0" indent="-228600" rtl="0">
              <a:spcBef>
                <a:spcPts val="0"/>
              </a:spcBef>
            </a:pPr>
            <a:endParaRPr lang="en" dirty="0" smtClean="0"/>
          </a:p>
        </p:txBody>
      </p:sp>
      <p:grpSp>
        <p:nvGrpSpPr>
          <p:cNvPr id="112" name="Shape 112"/>
          <p:cNvGrpSpPr/>
          <p:nvPr/>
        </p:nvGrpSpPr>
        <p:grpSpPr>
          <a:xfrm>
            <a:off x="268066" y="415817"/>
            <a:ext cx="457189" cy="457119"/>
            <a:chOff x="1923675" y="1633650"/>
            <a:chExt cx="436000" cy="435975"/>
          </a:xfrm>
        </p:grpSpPr>
        <p:sp>
          <p:nvSpPr>
            <p:cNvPr id="113" name="Shape 113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54" y="108541"/>
            <a:ext cx="1071673" cy="107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80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38350" y="312234"/>
            <a:ext cx="5324100" cy="86797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IE" sz="3600" dirty="0" smtClean="0"/>
              <a:t>The Senior Cycle</a:t>
            </a:r>
            <a:endParaRPr lang="en" sz="3600"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38249" y="1349298"/>
            <a:ext cx="7268687" cy="34568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00050" indent="-171450"/>
            <a:r>
              <a:rPr lang="en-IE" sz="1800" dirty="0" smtClean="0"/>
              <a:t>Age </a:t>
            </a:r>
            <a:r>
              <a:rPr lang="en-IE" sz="1800" dirty="0"/>
              <a:t>13-17</a:t>
            </a:r>
          </a:p>
          <a:p>
            <a:pPr marL="400050" indent="-171450"/>
            <a:r>
              <a:rPr lang="en-IE" sz="1800" dirty="0"/>
              <a:t>1st year – 6th year</a:t>
            </a:r>
          </a:p>
          <a:p>
            <a:pPr marL="400050" indent="-171450"/>
            <a:r>
              <a:rPr lang="en-IE" sz="1800" dirty="0"/>
              <a:t>School begins at 9am and finishes at 4pm Monday to Friday. </a:t>
            </a:r>
          </a:p>
          <a:p>
            <a:pPr marL="400050" indent="-171450"/>
            <a:r>
              <a:rPr lang="en-IE" sz="1800" dirty="0"/>
              <a:t>Pupils get 2 weeks off for Christmas, 2 weeks off for Easter and 3 months off for the summer holidays. </a:t>
            </a:r>
          </a:p>
          <a:p>
            <a:pPr marL="400050" indent="-171450"/>
            <a:r>
              <a:rPr lang="en-IE" sz="1800" dirty="0"/>
              <a:t>1st-3rd year – pupils must take 10 subjects to be examined in the Junior Certificate which is taken over a 2 week period at the end of 3rd year.  </a:t>
            </a:r>
            <a:r>
              <a:rPr lang="en-IE" sz="1800" b="1" dirty="0"/>
              <a:t>English, Irish, and Maths </a:t>
            </a:r>
            <a:r>
              <a:rPr lang="en-IE" sz="1800" dirty="0"/>
              <a:t>are compulsory. </a:t>
            </a:r>
            <a:r>
              <a:rPr lang="en-IE" sz="1800" i="1" dirty="0"/>
              <a:t>Pupils must choose another language (typically French or German). Different subjects are offered to boys and girls school, for example Home Economics for girls and Technical Drawing for boys. </a:t>
            </a:r>
          </a:p>
          <a:p>
            <a:pPr marL="228600">
              <a:buNone/>
            </a:pPr>
            <a:endParaRPr lang="en" sz="2800" dirty="0" smtClean="0"/>
          </a:p>
          <a:p>
            <a:pPr marL="228600" lvl="0" rtl="0">
              <a:spcBef>
                <a:spcPts val="0"/>
              </a:spcBef>
              <a:buNone/>
            </a:pPr>
            <a:endParaRPr lang="en" dirty="0"/>
          </a:p>
          <a:p>
            <a:pPr marL="457200" lvl="0" indent="-228600" rtl="0">
              <a:spcBef>
                <a:spcPts val="0"/>
              </a:spcBef>
            </a:pPr>
            <a:endParaRPr lang="en" dirty="0" smtClean="0"/>
          </a:p>
        </p:txBody>
      </p:sp>
      <p:grpSp>
        <p:nvGrpSpPr>
          <p:cNvPr id="112" name="Shape 112"/>
          <p:cNvGrpSpPr/>
          <p:nvPr/>
        </p:nvGrpSpPr>
        <p:grpSpPr>
          <a:xfrm>
            <a:off x="268066" y="415817"/>
            <a:ext cx="457189" cy="457119"/>
            <a:chOff x="1923675" y="1633650"/>
            <a:chExt cx="436000" cy="435975"/>
          </a:xfrm>
        </p:grpSpPr>
        <p:sp>
          <p:nvSpPr>
            <p:cNvPr id="113" name="Shape 113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54" y="108541"/>
            <a:ext cx="1071673" cy="107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1920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12595" y="457201"/>
            <a:ext cx="6724185" cy="352378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indent="-457200"/>
            <a:r>
              <a:rPr lang="en-IE" sz="1600" dirty="0"/>
              <a:t>4th year is known as Transition Year and offers pupils a chance to do some work experience and volunteer work. </a:t>
            </a:r>
            <a:r>
              <a:rPr lang="en-IE" sz="1600" i="1" dirty="0"/>
              <a:t>There are no exams and is generally seen as a ‘free year’. This is optional in most schools. </a:t>
            </a:r>
          </a:p>
          <a:p>
            <a:pPr marL="685800" indent="-457200"/>
            <a:r>
              <a:rPr lang="en-IE" sz="1600" dirty="0"/>
              <a:t>5th – 6th year – pupils must take </a:t>
            </a:r>
            <a:r>
              <a:rPr lang="en-IE" sz="1600" b="1" dirty="0"/>
              <a:t>7 subjects </a:t>
            </a:r>
            <a:r>
              <a:rPr lang="en-IE" sz="1600" dirty="0"/>
              <a:t>to be examined in the Leaving Certificate which is taken over a two week period at the end of 6th year. English, Irish, and Maths are compulsory. </a:t>
            </a:r>
            <a:endParaRPr lang="en-IE" sz="1600" dirty="0" smtClean="0"/>
          </a:p>
          <a:p>
            <a:pPr marL="685800" indent="-457200"/>
            <a:endParaRPr lang="en-IE" sz="1600" dirty="0"/>
          </a:p>
          <a:p>
            <a:pPr marL="685800" indent="-457200"/>
            <a:r>
              <a:rPr lang="en-IE" sz="1600" b="1" dirty="0" smtClean="0"/>
              <a:t>Each </a:t>
            </a:r>
            <a:r>
              <a:rPr lang="en-IE" sz="1600" b="1" dirty="0"/>
              <a:t>subject is worth a maximum of 100 points. The best six subjects are calculated to form the maximum points of 600. A pupil can decide whether to take a higher, ordinary or foundation level paper. Higher level paper offers the maximum 100 points, ordinary level offers a maximum of 60 points and foundation level offers a maximum of 40 points. This encourages pupils to take the higher level paper where possible. Points are needed to gain entry to Third level education. </a:t>
            </a:r>
          </a:p>
          <a:p>
            <a:pPr marL="685800" indent="-457200"/>
            <a:endParaRPr lang="en" sz="2800" dirty="0" smtClean="0"/>
          </a:p>
          <a:p>
            <a:pPr marL="228600" lvl="0" rtl="0">
              <a:spcBef>
                <a:spcPts val="0"/>
              </a:spcBef>
              <a:buNone/>
            </a:pPr>
            <a:endParaRPr lang="en" dirty="0"/>
          </a:p>
          <a:p>
            <a:pPr marL="457200" lvl="0" indent="-228600" rtl="0">
              <a:spcBef>
                <a:spcPts val="0"/>
              </a:spcBef>
            </a:pPr>
            <a:endParaRPr lang="en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54" y="108541"/>
            <a:ext cx="1071673" cy="107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8090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 idx="4294967295"/>
          </p:nvPr>
        </p:nvSpPr>
        <p:spPr>
          <a:xfrm>
            <a:off x="669098" y="2650150"/>
            <a:ext cx="5251499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sz="6000" dirty="0">
              <a:solidFill>
                <a:srgbClr val="FFC000"/>
              </a:solidFill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ubTitle" idx="4294967295"/>
          </p:nvPr>
        </p:nvSpPr>
        <p:spPr>
          <a:xfrm>
            <a:off x="685800" y="3716354"/>
            <a:ext cx="5251499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54" y="108541"/>
            <a:ext cx="1071673" cy="107167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16907" t="28135" r="34165" b="10315"/>
          <a:stretch/>
        </p:blipFill>
        <p:spPr>
          <a:xfrm>
            <a:off x="533846" y="398873"/>
            <a:ext cx="6366077" cy="450255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324100" cy="485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 smtClean="0"/>
              <a:t>What will we talk about?</a:t>
            </a:r>
            <a:endParaRPr lang="en"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38250" y="1504949"/>
            <a:ext cx="6298530" cy="247603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71550" lvl="0" indent="-742950" rtl="0">
              <a:spcBef>
                <a:spcPts val="0"/>
              </a:spcBef>
              <a:buFont typeface="+mj-lt"/>
              <a:buAutoNum type="arabicPeriod"/>
            </a:pPr>
            <a:r>
              <a:rPr lang="en" sz="3600" dirty="0" smtClean="0"/>
              <a:t>The P</a:t>
            </a:r>
            <a:r>
              <a:rPr lang="en-IE" sz="3600" dirty="0" smtClean="0"/>
              <a:t>e</a:t>
            </a:r>
            <a:r>
              <a:rPr lang="en" sz="3600" dirty="0" smtClean="0"/>
              <a:t>nal Laws</a:t>
            </a:r>
          </a:p>
          <a:p>
            <a:pPr marL="971550" lvl="0" indent="-742950" rtl="0">
              <a:spcBef>
                <a:spcPts val="0"/>
              </a:spcBef>
              <a:buFont typeface="+mj-lt"/>
              <a:buAutoNum type="arabicPeriod"/>
            </a:pPr>
            <a:r>
              <a:rPr lang="en" sz="3600" dirty="0" smtClean="0"/>
              <a:t>The Catholic Church</a:t>
            </a:r>
          </a:p>
          <a:p>
            <a:pPr marL="971550" lvl="0" indent="-742950" rtl="0">
              <a:spcBef>
                <a:spcPts val="0"/>
              </a:spcBef>
              <a:buFont typeface="+mj-lt"/>
              <a:buAutoNum type="arabicPeriod"/>
            </a:pPr>
            <a:r>
              <a:rPr lang="en" sz="3600" dirty="0" smtClean="0"/>
              <a:t>The Education System Today</a:t>
            </a:r>
          </a:p>
          <a:p>
            <a:pPr marL="457200" lvl="0" indent="-228600" rtl="0">
              <a:spcBef>
                <a:spcPts val="0"/>
              </a:spcBef>
            </a:pPr>
            <a:endParaRPr lang="en" dirty="0" smtClean="0"/>
          </a:p>
        </p:txBody>
      </p:sp>
      <p:grpSp>
        <p:nvGrpSpPr>
          <p:cNvPr id="112" name="Shape 112"/>
          <p:cNvGrpSpPr/>
          <p:nvPr/>
        </p:nvGrpSpPr>
        <p:grpSpPr>
          <a:xfrm>
            <a:off x="301520" y="869242"/>
            <a:ext cx="457189" cy="457119"/>
            <a:chOff x="1923675" y="1633650"/>
            <a:chExt cx="436000" cy="435975"/>
          </a:xfrm>
        </p:grpSpPr>
        <p:sp>
          <p:nvSpPr>
            <p:cNvPr id="113" name="Shape 113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54" y="108541"/>
            <a:ext cx="1071673" cy="107167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107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648300" y="1354750"/>
            <a:ext cx="3522300" cy="298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 dirty="0">
                <a:solidFill>
                  <a:srgbClr val="FFC107"/>
                </a:solidFill>
              </a:rPr>
              <a:t>1.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The P</a:t>
            </a:r>
            <a:r>
              <a:rPr lang="en-IE" dirty="0" smtClean="0"/>
              <a:t>e</a:t>
            </a:r>
            <a:r>
              <a:rPr lang="en" dirty="0" smtClean="0"/>
              <a:t>nal L</a:t>
            </a:r>
            <a:r>
              <a:rPr lang="en-IE" dirty="0" smtClean="0"/>
              <a:t>a</a:t>
            </a:r>
            <a:r>
              <a:rPr lang="en" dirty="0" smtClean="0"/>
              <a:t>ws </a:t>
            </a:r>
            <a:endParaRPr lang="en" dirty="0"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6724950" y="3265700"/>
            <a:ext cx="1906199" cy="1031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Let’s start with the first set of slides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54" y="108541"/>
            <a:ext cx="1071673" cy="107167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38350" y="451414"/>
            <a:ext cx="5324100" cy="72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 dirty="0" smtClean="0"/>
              <a:t>British Rule</a:t>
            </a:r>
            <a:endParaRPr lang="en" sz="3600"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38250" y="1365813"/>
            <a:ext cx="6298530" cy="261517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indent="-342900"/>
            <a:r>
              <a:rPr lang="en" sz="2400" dirty="0" smtClean="0"/>
              <a:t>What were the P</a:t>
            </a:r>
            <a:r>
              <a:rPr lang="en-IE" sz="2400" dirty="0" smtClean="0"/>
              <a:t>e</a:t>
            </a:r>
            <a:r>
              <a:rPr lang="en" sz="2400" dirty="0" smtClean="0"/>
              <a:t>nal L</a:t>
            </a:r>
            <a:r>
              <a:rPr lang="en-IE" sz="2400" dirty="0" smtClean="0"/>
              <a:t>a</a:t>
            </a:r>
            <a:r>
              <a:rPr lang="en" sz="2400" dirty="0" smtClean="0"/>
              <a:t>ws?</a:t>
            </a:r>
          </a:p>
          <a:p>
            <a:pPr marL="571500" indent="-342900"/>
            <a:r>
              <a:rPr lang="en" sz="2400" dirty="0" smtClean="0"/>
              <a:t>‘Anglicisation’ of I</a:t>
            </a:r>
            <a:r>
              <a:rPr lang="en-IE" sz="2400" dirty="0" smtClean="0"/>
              <a:t>r</a:t>
            </a:r>
            <a:r>
              <a:rPr lang="en" sz="2400" dirty="0" smtClean="0"/>
              <a:t>eland </a:t>
            </a:r>
          </a:p>
          <a:p>
            <a:pPr marL="571500" indent="-342900"/>
            <a:r>
              <a:rPr lang="en" sz="2400" dirty="0" smtClean="0"/>
              <a:t>Hedge Schools</a:t>
            </a:r>
          </a:p>
          <a:p>
            <a:pPr marL="571500" indent="-342900"/>
            <a:r>
              <a:rPr lang="en" sz="2400" dirty="0" smtClean="0"/>
              <a:t>Stories as history’ nationalist; Gaelic</a:t>
            </a:r>
          </a:p>
          <a:p>
            <a:pPr marL="571500" indent="-342900"/>
            <a:r>
              <a:rPr lang="en-IE" sz="2400" dirty="0" smtClean="0"/>
              <a:t>1826: 550,000 </a:t>
            </a:r>
            <a:r>
              <a:rPr lang="en-IE" sz="2400" dirty="0"/>
              <a:t>pupils in </a:t>
            </a:r>
            <a:r>
              <a:rPr lang="en-IE" sz="2400" dirty="0" smtClean="0"/>
              <a:t>Ireland, </a:t>
            </a:r>
            <a:r>
              <a:rPr lang="en-IE" sz="2400" dirty="0"/>
              <a:t>403,000 attended hedge schools</a:t>
            </a:r>
            <a:endParaRPr lang="en" sz="2400" dirty="0" smtClean="0"/>
          </a:p>
          <a:p>
            <a:pPr marL="228600">
              <a:buNone/>
            </a:pPr>
            <a:endParaRPr lang="en" dirty="0" smtClean="0"/>
          </a:p>
          <a:p>
            <a:pPr marL="228600" lvl="0" rtl="0">
              <a:spcBef>
                <a:spcPts val="0"/>
              </a:spcBef>
              <a:buNone/>
            </a:pPr>
            <a:endParaRPr lang="en" dirty="0" smtClean="0"/>
          </a:p>
          <a:p>
            <a:pPr marL="228600" lvl="0" rtl="0">
              <a:spcBef>
                <a:spcPts val="0"/>
              </a:spcBef>
              <a:buNone/>
            </a:pPr>
            <a:endParaRPr lang="en" dirty="0" smtClean="0"/>
          </a:p>
        </p:txBody>
      </p:sp>
      <p:grpSp>
        <p:nvGrpSpPr>
          <p:cNvPr id="112" name="Shape 112"/>
          <p:cNvGrpSpPr/>
          <p:nvPr/>
        </p:nvGrpSpPr>
        <p:grpSpPr>
          <a:xfrm>
            <a:off x="278371" y="587254"/>
            <a:ext cx="457189" cy="457119"/>
            <a:chOff x="1923675" y="1633650"/>
            <a:chExt cx="436000" cy="435975"/>
          </a:xfrm>
        </p:grpSpPr>
        <p:sp>
          <p:nvSpPr>
            <p:cNvPr id="113" name="Shape 113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54" y="108541"/>
            <a:ext cx="1071673" cy="10716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2066" y="3524473"/>
            <a:ext cx="2052314" cy="128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0950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107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648300" y="1354750"/>
            <a:ext cx="3522300" cy="298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 dirty="0" smtClean="0">
                <a:solidFill>
                  <a:srgbClr val="FFC107"/>
                </a:solidFill>
              </a:rPr>
              <a:t>2.</a:t>
            </a:r>
            <a:endParaRPr lang="en" sz="7200" dirty="0">
              <a:solidFill>
                <a:srgbClr val="FFC107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The </a:t>
            </a:r>
            <a:r>
              <a:rPr lang="en-IE" dirty="0" smtClean="0"/>
              <a:t>Catholic Church</a:t>
            </a:r>
            <a:endParaRPr lang="en" dirty="0"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6724950" y="3265700"/>
            <a:ext cx="1906199" cy="1031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Let’s start with the first set of slides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54" y="108541"/>
            <a:ext cx="1071673" cy="107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7995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324100" cy="485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IE" dirty="0" smtClean="0"/>
              <a:t>A Formal System</a:t>
            </a:r>
            <a:endParaRPr lang="en"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38250" y="1504949"/>
            <a:ext cx="6298530" cy="247603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/>
            <a:r>
              <a:rPr lang="en-IE" dirty="0"/>
              <a:t>National Education System of </a:t>
            </a:r>
            <a:r>
              <a:rPr lang="en-IE" dirty="0" smtClean="0"/>
              <a:t>1831</a:t>
            </a:r>
          </a:p>
          <a:p>
            <a:pPr marL="457200" lvl="0" indent="-228600"/>
            <a:r>
              <a:rPr lang="en-IE" dirty="0" smtClean="0"/>
              <a:t>Church controlled; success in reducing the general literacy </a:t>
            </a:r>
          </a:p>
          <a:p>
            <a:pPr marL="457200" lvl="0" indent="-228600"/>
            <a:r>
              <a:rPr lang="en-IE" dirty="0" smtClean="0"/>
              <a:t>Connection between Church and education system cemented</a:t>
            </a:r>
          </a:p>
          <a:p>
            <a:pPr marL="457200" lvl="0" indent="-228600"/>
            <a:r>
              <a:rPr lang="en-IE" dirty="0" smtClean="0"/>
              <a:t>Girls and boys separated</a:t>
            </a:r>
          </a:p>
          <a:p>
            <a:pPr marL="457200" lvl="0" indent="-228600"/>
            <a:r>
              <a:rPr lang="en-IE" dirty="0" smtClean="0"/>
              <a:t>Uniforms</a:t>
            </a:r>
            <a:endParaRPr lang="en" dirty="0" smtClean="0"/>
          </a:p>
        </p:txBody>
      </p:sp>
      <p:grpSp>
        <p:nvGrpSpPr>
          <p:cNvPr id="112" name="Shape 112"/>
          <p:cNvGrpSpPr/>
          <p:nvPr/>
        </p:nvGrpSpPr>
        <p:grpSpPr>
          <a:xfrm>
            <a:off x="301520" y="869242"/>
            <a:ext cx="457189" cy="457119"/>
            <a:chOff x="1923675" y="1633650"/>
            <a:chExt cx="436000" cy="435975"/>
          </a:xfrm>
        </p:grpSpPr>
        <p:sp>
          <p:nvSpPr>
            <p:cNvPr id="113" name="Shape 113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54" y="108541"/>
            <a:ext cx="1071673" cy="107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320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107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648300" y="1354750"/>
            <a:ext cx="3522300" cy="298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 dirty="0">
                <a:solidFill>
                  <a:srgbClr val="FFC107"/>
                </a:solidFill>
              </a:rPr>
              <a:t>3</a:t>
            </a:r>
            <a:r>
              <a:rPr lang="en" sz="7200" dirty="0" smtClean="0">
                <a:solidFill>
                  <a:srgbClr val="FFC107"/>
                </a:solidFill>
              </a:rPr>
              <a:t>.</a:t>
            </a:r>
            <a:endParaRPr lang="en" sz="7200" dirty="0">
              <a:solidFill>
                <a:srgbClr val="FFC107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IE" dirty="0" smtClean="0"/>
              <a:t>The Education System Today</a:t>
            </a:r>
            <a:endParaRPr lang="en" dirty="0"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6724950" y="3265700"/>
            <a:ext cx="1906199" cy="1031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Let’s start with the first set of slides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54" y="108541"/>
            <a:ext cx="1071673" cy="107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995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324100" cy="485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IE" dirty="0" smtClean="0"/>
              <a:t>The Irish State</a:t>
            </a:r>
            <a:endParaRPr lang="en"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38250" y="1504949"/>
            <a:ext cx="6298530" cy="247603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2800" dirty="0" smtClean="0"/>
              <a:t>1921-1922: Free State formed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800" dirty="0" smtClean="0"/>
              <a:t>Role of national identity, Gaelic, insular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800" dirty="0" smtClean="0"/>
              <a:t>Agrarian economy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800" dirty="0" smtClean="0"/>
              <a:t>3 cycles of education</a:t>
            </a:r>
          </a:p>
          <a:p>
            <a:pPr marL="228600" lvl="0" rtl="0">
              <a:spcBef>
                <a:spcPts val="0"/>
              </a:spcBef>
              <a:buNone/>
            </a:pPr>
            <a:endParaRPr lang="en" sz="2800" dirty="0" smtClean="0"/>
          </a:p>
          <a:p>
            <a:pPr marL="228600" lvl="0" rtl="0">
              <a:spcBef>
                <a:spcPts val="0"/>
              </a:spcBef>
              <a:buNone/>
            </a:pPr>
            <a:endParaRPr lang="en" dirty="0"/>
          </a:p>
          <a:p>
            <a:pPr marL="457200" lvl="0" indent="-228600" rtl="0">
              <a:spcBef>
                <a:spcPts val="0"/>
              </a:spcBef>
            </a:pPr>
            <a:endParaRPr lang="en" dirty="0" smtClean="0"/>
          </a:p>
        </p:txBody>
      </p:sp>
      <p:grpSp>
        <p:nvGrpSpPr>
          <p:cNvPr id="112" name="Shape 112"/>
          <p:cNvGrpSpPr/>
          <p:nvPr/>
        </p:nvGrpSpPr>
        <p:grpSpPr>
          <a:xfrm>
            <a:off x="301520" y="869242"/>
            <a:ext cx="457189" cy="457119"/>
            <a:chOff x="1923675" y="1633650"/>
            <a:chExt cx="436000" cy="435975"/>
          </a:xfrm>
        </p:grpSpPr>
        <p:sp>
          <p:nvSpPr>
            <p:cNvPr id="113" name="Shape 113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54" y="108541"/>
            <a:ext cx="1071673" cy="107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13314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38350" y="312234"/>
            <a:ext cx="5324100" cy="86797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IE" sz="3600" dirty="0" smtClean="0"/>
              <a:t>The Junior Cycle</a:t>
            </a:r>
            <a:endParaRPr lang="en" sz="3600" dirty="0"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38249" y="1349298"/>
            <a:ext cx="7268687" cy="34568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indent="-342900"/>
            <a:r>
              <a:rPr lang="en-IE" dirty="0"/>
              <a:t>1st – Primary Education Cycle</a:t>
            </a:r>
          </a:p>
          <a:p>
            <a:pPr marL="571500" indent="-342900"/>
            <a:r>
              <a:rPr lang="en-IE" dirty="0"/>
              <a:t>Age 5-12. 	</a:t>
            </a:r>
          </a:p>
          <a:p>
            <a:pPr marL="571500" indent="-342900"/>
            <a:r>
              <a:rPr lang="en-IE" dirty="0"/>
              <a:t>Junior Infants (5) </a:t>
            </a:r>
          </a:p>
          <a:p>
            <a:pPr marL="571500" indent="-342900"/>
            <a:r>
              <a:rPr lang="en-IE" dirty="0"/>
              <a:t>Senior Infants (6) </a:t>
            </a:r>
          </a:p>
          <a:p>
            <a:pPr marL="571500" indent="-342900"/>
            <a:r>
              <a:rPr lang="en-IE" dirty="0" err="1"/>
              <a:t>Ist</a:t>
            </a:r>
            <a:r>
              <a:rPr lang="en-IE" dirty="0"/>
              <a:t> class – 6th class (7-12). </a:t>
            </a:r>
          </a:p>
          <a:p>
            <a:pPr marL="571500" indent="-342900"/>
            <a:r>
              <a:rPr lang="en-IE" dirty="0"/>
              <a:t>School begins at 9am and finishes at 1am for junior and senior infants. 1st to 6th class finish at 2.30.</a:t>
            </a:r>
          </a:p>
          <a:p>
            <a:pPr marL="571500" indent="-342900"/>
            <a:r>
              <a:rPr lang="en-IE" dirty="0"/>
              <a:t>Pupils get 2 weeks off for Christmas, 2 weeks off for Easter and 2 months off for the summer holidays. </a:t>
            </a:r>
          </a:p>
          <a:p>
            <a:pPr marL="228600">
              <a:buNone/>
            </a:pPr>
            <a:endParaRPr lang="en" sz="2800" dirty="0" smtClean="0"/>
          </a:p>
          <a:p>
            <a:pPr marL="228600" lvl="0" rtl="0">
              <a:spcBef>
                <a:spcPts val="0"/>
              </a:spcBef>
              <a:buNone/>
            </a:pPr>
            <a:endParaRPr lang="en" dirty="0"/>
          </a:p>
          <a:p>
            <a:pPr marL="457200" lvl="0" indent="-228600" rtl="0">
              <a:spcBef>
                <a:spcPts val="0"/>
              </a:spcBef>
            </a:pPr>
            <a:endParaRPr lang="en" dirty="0" smtClean="0"/>
          </a:p>
        </p:txBody>
      </p:sp>
      <p:grpSp>
        <p:nvGrpSpPr>
          <p:cNvPr id="112" name="Shape 112"/>
          <p:cNvGrpSpPr/>
          <p:nvPr/>
        </p:nvGrpSpPr>
        <p:grpSpPr>
          <a:xfrm>
            <a:off x="268066" y="415817"/>
            <a:ext cx="457189" cy="457119"/>
            <a:chOff x="1923675" y="1633650"/>
            <a:chExt cx="436000" cy="435975"/>
          </a:xfrm>
        </p:grpSpPr>
        <p:sp>
          <p:nvSpPr>
            <p:cNvPr id="113" name="Shape 113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354" y="108541"/>
            <a:ext cx="1071673" cy="107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1690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irarg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640</Words>
  <Application>Microsoft Office PowerPoint</Application>
  <PresentationFormat>On-screen Show (16:9)</PresentationFormat>
  <Paragraphs>79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Montserrat</vt:lpstr>
      <vt:lpstr>Karla</vt:lpstr>
      <vt:lpstr>Arvirargus template</vt:lpstr>
      <vt:lpstr>The Irish Education System</vt:lpstr>
      <vt:lpstr>What will we talk about?</vt:lpstr>
      <vt:lpstr>1. The Penal Laws </vt:lpstr>
      <vt:lpstr>British Rule</vt:lpstr>
      <vt:lpstr>2. The Catholic Church</vt:lpstr>
      <vt:lpstr>A Formal System</vt:lpstr>
      <vt:lpstr>3. The Education System Today</vt:lpstr>
      <vt:lpstr>The Irish State</vt:lpstr>
      <vt:lpstr>The Junior Cycle</vt:lpstr>
      <vt:lpstr>National School Systems</vt:lpstr>
      <vt:lpstr>PowerPoint Presentation</vt:lpstr>
      <vt:lpstr>The Senior Cycle</vt:lpstr>
      <vt:lpstr>The Senior Cycle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Chris Farrell</dc:creator>
  <cp:lastModifiedBy>Chris Farrell</cp:lastModifiedBy>
  <cp:revision>12</cp:revision>
  <dcterms:modified xsi:type="dcterms:W3CDTF">2016-04-28T15:18:09Z</dcterms:modified>
</cp:coreProperties>
</file>