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6" r:id="rId2"/>
    <p:sldId id="267" r:id="rId3"/>
    <p:sldId id="268" r:id="rId4"/>
    <p:sldId id="271" r:id="rId5"/>
    <p:sldId id="270" r:id="rId6"/>
    <p:sldId id="269" r:id="rId7"/>
    <p:sldId id="261" r:id="rId8"/>
    <p:sldId id="262" r:id="rId9"/>
    <p:sldId id="265" r:id="rId10"/>
    <p:sldId id="263" r:id="rId11"/>
    <p:sldId id="264" r:id="rId12"/>
    <p:sldId id="272" r:id="rId13"/>
    <p:sldId id="273" r:id="rId14"/>
    <p:sldId id="277" r:id="rId15"/>
    <p:sldId id="278" r:id="rId16"/>
    <p:sldId id="279" r:id="rId17"/>
    <p:sldId id="280" r:id="rId18"/>
    <p:sldId id="281" r:id="rId19"/>
    <p:sldId id="282" r:id="rId20"/>
    <p:sldId id="283"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A1F"/>
    <a:srgbClr val="F9B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5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7A68E-7093-4931-B8C6-B132BECAB07F}" type="datetimeFigureOut">
              <a:rPr lang="it-IT" smtClean="0"/>
              <a:t>21/11/2016</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5423B-42DB-49A8-9D78-A03B15DD8B19}" type="slidenum">
              <a:rPr lang="it-IT" smtClean="0"/>
              <a:t>‹N›</a:t>
            </a:fld>
            <a:endParaRPr lang="it-IT"/>
          </a:p>
        </p:txBody>
      </p:sp>
    </p:spTree>
    <p:extLst>
      <p:ext uri="{BB962C8B-B14F-4D97-AF65-F5344CB8AC3E}">
        <p14:creationId xmlns:p14="http://schemas.microsoft.com/office/powerpoint/2010/main" val="388631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B55423B-42DB-49A8-9D78-A03B15DD8B19}" type="slidenum">
              <a:rPr lang="it-IT" smtClean="0"/>
              <a:t>6</a:t>
            </a:fld>
            <a:endParaRPr lang="it-IT"/>
          </a:p>
        </p:txBody>
      </p:sp>
    </p:spTree>
    <p:extLst>
      <p:ext uri="{BB962C8B-B14F-4D97-AF65-F5344CB8AC3E}">
        <p14:creationId xmlns:p14="http://schemas.microsoft.com/office/powerpoint/2010/main" val="226793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lo stile del titolo</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8D20EB9D-1691-4628-8FD7-C4BD24595302}" type="datetimeFigureOut">
              <a:rPr lang="it-IT" smtClean="0"/>
              <a:t>21/11/2016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422187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D20EB9D-1691-4628-8FD7-C4BD24595302}"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27335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D20EB9D-1691-4628-8FD7-C4BD24595302}"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372368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D20EB9D-1691-4628-8FD7-C4BD24595302}"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1CF624-E8AA-45D8-9DE5-D3173D98D873}" type="slidenum">
              <a:rPr lang="it-IT" smtClean="0"/>
              <a:t>‹N›</a:t>
            </a:fld>
            <a:endParaRPr lang="it-IT"/>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539439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D20EB9D-1691-4628-8FD7-C4BD24595302}"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2431389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Modifica gli stili del testo dello schema</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Modifica gli stili del testo dello schema</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8D20EB9D-1691-4628-8FD7-C4BD24595302}" type="datetimeFigureOut">
              <a:rPr lang="it-IT" smtClean="0"/>
              <a:t>21/11/2016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1277617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8D20EB9D-1691-4628-8FD7-C4BD24595302}" type="datetimeFigureOut">
              <a:rPr lang="it-IT" smtClean="0"/>
              <a:t>21/11/2016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597581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D20EB9D-1691-4628-8FD7-C4BD24595302}" type="datetimeFigureOut">
              <a:rPr lang="it-IT" smtClean="0"/>
              <a:t>21/11/2016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1134933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D20EB9D-1691-4628-8FD7-C4BD24595302}" type="datetimeFigureOut">
              <a:rPr lang="it-IT" smtClean="0"/>
              <a:t>21/11/2016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190181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D20EB9D-1691-4628-8FD7-C4BD24595302}" type="datetimeFigureOut">
              <a:rPr lang="it-IT" smtClean="0"/>
              <a:t>21/11/2016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304634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lo stile del titolo</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D20EB9D-1691-4628-8FD7-C4BD24595302}" type="datetimeFigureOut">
              <a:rPr lang="it-IT" smtClean="0"/>
              <a:t>21/11/2016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199355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D20EB9D-1691-4628-8FD7-C4BD24595302}"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256180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840000" y="2505075"/>
            <a:ext cx="3768912"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Modifica gli stili del testo dello schema</a:t>
            </a:r>
          </a:p>
        </p:txBody>
      </p:sp>
      <p:sp>
        <p:nvSpPr>
          <p:cNvPr id="6" name="Content Placeholder 5"/>
          <p:cNvSpPr>
            <a:spLocks noGrp="1"/>
          </p:cNvSpPr>
          <p:nvPr>
            <p:ph sz="quarter" idx="4"/>
          </p:nvPr>
        </p:nvSpPr>
        <p:spPr>
          <a:xfrm>
            <a:off x="4739880" y="2505075"/>
            <a:ext cx="377666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D20EB9D-1691-4628-8FD7-C4BD24595302}" type="datetimeFigureOut">
              <a:rPr lang="it-IT" smtClean="0"/>
              <a:t>21/11/2016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308537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D20EB9D-1691-4628-8FD7-C4BD24595302}" type="datetimeFigureOut">
              <a:rPr lang="it-IT" smtClean="0"/>
              <a:t>21/11/2016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312877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0EB9D-1691-4628-8FD7-C4BD24595302}" type="datetimeFigureOut">
              <a:rPr lang="it-IT" smtClean="0"/>
              <a:t>21/11/2016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60111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D20EB9D-1691-4628-8FD7-C4BD24595302}"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109987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D20EB9D-1691-4628-8FD7-C4BD24595302}" type="datetimeFigureOut">
              <a:rPr lang="it-IT" smtClean="0"/>
              <a:t>21/11/2016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71CF624-E8AA-45D8-9DE5-D3173D98D873}" type="slidenum">
              <a:rPr lang="it-IT" smtClean="0"/>
              <a:t>‹N›</a:t>
            </a:fld>
            <a:endParaRPr lang="it-IT"/>
          </a:p>
        </p:txBody>
      </p:sp>
    </p:spTree>
    <p:extLst>
      <p:ext uri="{BB962C8B-B14F-4D97-AF65-F5344CB8AC3E}">
        <p14:creationId xmlns:p14="http://schemas.microsoft.com/office/powerpoint/2010/main" val="31254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D20EB9D-1691-4628-8FD7-C4BD24595302}" type="datetimeFigureOut">
              <a:rPr lang="it-IT" smtClean="0"/>
              <a:t>21/11/2016</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71CF624-E8AA-45D8-9DE5-D3173D98D873}" type="slidenum">
              <a:rPr lang="it-IT" smtClean="0"/>
              <a:t>‹N›</a:t>
            </a:fld>
            <a:endParaRPr lang="it-IT"/>
          </a:p>
        </p:txBody>
      </p:sp>
    </p:spTree>
    <p:extLst>
      <p:ext uri="{BB962C8B-B14F-4D97-AF65-F5344CB8AC3E}">
        <p14:creationId xmlns:p14="http://schemas.microsoft.com/office/powerpoint/2010/main" val="1864838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olo 1"/>
          <p:cNvSpPr>
            <a:spLocks noGrp="1"/>
          </p:cNvSpPr>
          <p:nvPr>
            <p:ph type="title"/>
          </p:nvPr>
        </p:nvSpPr>
        <p:spPr>
          <a:xfrm>
            <a:off x="2838636" y="404664"/>
            <a:ext cx="4973724" cy="1714202"/>
          </a:xfrm>
        </p:spPr>
        <p:txBody>
          <a:bodyPr>
            <a:noAutofit/>
          </a:bodyPr>
          <a:lstStyle/>
          <a:p>
            <a:r>
              <a:rPr lang="it-IT" sz="8000" dirty="0" err="1">
                <a:solidFill>
                  <a:schemeClr val="bg1"/>
                </a:solidFill>
                <a:effectLst>
                  <a:reflection blurRad="6350" stA="55000" endA="300" endPos="45500" dir="5400000" sy="-100000" algn="bl" rotWithShape="0"/>
                </a:effectLst>
                <a:latin typeface="Cooper Black" panose="0208090404030B020404" pitchFamily="18" charset="0"/>
              </a:rPr>
              <a:t>Naples</a:t>
            </a:r>
            <a:endParaRPr lang="it-IT" sz="8000" dirty="0">
              <a:solidFill>
                <a:schemeClr val="bg1"/>
              </a:solidFill>
              <a:effectLst>
                <a:reflection blurRad="6350" stA="55000" endA="300" endPos="45500" dir="5400000" sy="-100000" algn="bl" rotWithShape="0"/>
              </a:effectLst>
              <a:latin typeface="Cooper Black" panose="0208090404030B020404" pitchFamily="18" charset="0"/>
            </a:endParaRPr>
          </a:p>
        </p:txBody>
      </p:sp>
    </p:spTree>
    <p:extLst>
      <p:ext uri="{BB962C8B-B14F-4D97-AF65-F5344CB8AC3E}">
        <p14:creationId xmlns:p14="http://schemas.microsoft.com/office/powerpoint/2010/main" val="30310399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alpha val="79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dirty="0">
                <a:solidFill>
                  <a:schemeClr val="accent5">
                    <a:lumMod val="75000"/>
                  </a:schemeClr>
                </a:solidFill>
              </a:rPr>
              <a:t>LES QUAIS</a:t>
            </a:r>
          </a:p>
        </p:txBody>
      </p:sp>
      <p:pic>
        <p:nvPicPr>
          <p:cNvPr id="5" name="Segnaposto contenuto 4" descr="lungomare-di-salerno.jpg"/>
          <p:cNvPicPr>
            <a:picLocks noGrp="1" noChangeAspect="1"/>
          </p:cNvPicPr>
          <p:nvPr>
            <p:ph sz="half" idx="1"/>
          </p:nvPr>
        </p:nvPicPr>
        <p:blipFill>
          <a:blip r:embed="rId2"/>
          <a:stretch>
            <a:fillRect/>
          </a:stretch>
        </p:blipFill>
        <p:spPr>
          <a:xfrm>
            <a:off x="285720" y="1714488"/>
            <a:ext cx="4143404" cy="4214842"/>
          </a:xfrm>
        </p:spPr>
      </p:pic>
      <p:sp>
        <p:nvSpPr>
          <p:cNvPr id="4" name="Segnaposto contenuto 3"/>
          <p:cNvSpPr>
            <a:spLocks noGrp="1"/>
          </p:cNvSpPr>
          <p:nvPr>
            <p:ph sz="half" idx="2"/>
          </p:nvPr>
        </p:nvSpPr>
        <p:spPr>
          <a:xfrm>
            <a:off x="4648200" y="1714487"/>
            <a:ext cx="4038600" cy="4286281"/>
          </a:xfrm>
        </p:spPr>
        <p:txBody>
          <a:bodyPr>
            <a:normAutofit/>
          </a:bodyPr>
          <a:lstStyle/>
          <a:p>
            <a:pPr>
              <a:buNone/>
            </a:pPr>
            <a:br>
              <a:rPr lang="fr-FR" dirty="0"/>
            </a:br>
            <a:r>
              <a:rPr lang="fr-FR" dirty="0"/>
              <a:t>Le  </a:t>
            </a:r>
            <a:r>
              <a:rPr lang="fr-FR" dirty="0" err="1"/>
              <a:t>Viale</a:t>
            </a:r>
            <a:r>
              <a:rPr lang="fr-FR" dirty="0"/>
              <a:t>  Trieste à  Salerno c’est la promenade  de la ville, c’est l'un des lieux de rencontre les plus populaires pour  </a:t>
            </a:r>
            <a:r>
              <a:rPr lang="it-IT" dirty="0" err="1"/>
              <a:t>les</a:t>
            </a:r>
            <a:r>
              <a:rPr lang="it-IT" dirty="0"/>
              <a:t>  </a:t>
            </a:r>
            <a:r>
              <a:rPr lang="it-IT" dirty="0" err="1"/>
              <a:t>habitants</a:t>
            </a:r>
            <a:r>
              <a:rPr lang="it-IT" dirty="0"/>
              <a:t>  de Salerno.</a:t>
            </a:r>
          </a:p>
        </p:txBody>
      </p:sp>
    </p:spTree>
  </p:cSld>
  <p:clrMapOvr>
    <a:masterClrMapping/>
  </p:clrMapOvr>
  <p:transition spd="slow">
    <p:strips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dirty="0">
                <a:solidFill>
                  <a:srgbClr val="FFC000"/>
                </a:solidFill>
              </a:rPr>
              <a:t>    PLATS  TYPIQUES</a:t>
            </a:r>
          </a:p>
        </p:txBody>
      </p:sp>
      <p:sp>
        <p:nvSpPr>
          <p:cNvPr id="3" name="Segnaposto contenuto 2"/>
          <p:cNvSpPr>
            <a:spLocks noGrp="1"/>
          </p:cNvSpPr>
          <p:nvPr>
            <p:ph sz="half" idx="1"/>
          </p:nvPr>
        </p:nvSpPr>
        <p:spPr>
          <a:xfrm>
            <a:off x="0" y="2204864"/>
            <a:ext cx="4038600" cy="4400567"/>
          </a:xfrm>
          <a:effectLst>
            <a:outerShdw blurRad="50800" dist="38100" dir="2700000" algn="tl" rotWithShape="0">
              <a:prstClr val="black">
                <a:alpha val="40000"/>
              </a:prstClr>
            </a:outerShdw>
          </a:effectLst>
        </p:spPr>
        <p:txBody>
          <a:bodyPr/>
          <a:lstStyle/>
          <a:p>
            <a:pPr>
              <a:buNone/>
            </a:pPr>
            <a:br>
              <a:rPr lang="fr-FR" dirty="0"/>
            </a:br>
            <a:r>
              <a:rPr lang="fr-FR" dirty="0"/>
              <a:t>Salerno est important pour le </a:t>
            </a:r>
            <a:r>
              <a:rPr lang="fr-FR" dirty="0" err="1"/>
              <a:t>limoncello</a:t>
            </a:r>
            <a:r>
              <a:rPr lang="fr-FR" dirty="0"/>
              <a:t> fait avec les fameux citrons de la côte d’Amalfi</a:t>
            </a:r>
            <a:endParaRPr lang="it-IT" dirty="0"/>
          </a:p>
        </p:txBody>
      </p:sp>
      <p:pic>
        <p:nvPicPr>
          <p:cNvPr id="7" name="Segnaposto contenuto 6" descr="download (1).jpg"/>
          <p:cNvPicPr>
            <a:picLocks noGrp="1" noChangeAspect="1"/>
          </p:cNvPicPr>
          <p:nvPr>
            <p:ph sz="half" idx="2"/>
          </p:nvPr>
        </p:nvPicPr>
        <p:blipFill>
          <a:blip r:embed="rId2"/>
          <a:stretch>
            <a:fillRect/>
          </a:stretch>
        </p:blipFill>
        <p:spPr>
          <a:xfrm>
            <a:off x="4211960" y="1720952"/>
            <a:ext cx="4608512" cy="4208378"/>
          </a:xfrm>
          <a:effectLst/>
        </p:spPr>
      </p:pic>
    </p:spTree>
  </p:cSld>
  <p:clrMapOvr>
    <a:masterClrMapping/>
  </p:clrMapOvr>
  <mc:AlternateContent xmlns:mc="http://schemas.openxmlformats.org/markup-compatibility/2006" xmlns:p14="http://schemas.microsoft.com/office/powerpoint/2010/main">
    <mc:Choice Requires="p14">
      <p:transition spd="slow" p14:dur="1250">
        <p:diamond/>
      </p:transition>
    </mc:Choice>
    <mc:Fallback xmlns="">
      <p:transition spd="slow">
        <p:diamon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63788" y="404664"/>
            <a:ext cx="3816424" cy="1839738"/>
          </a:xfrm>
        </p:spPr>
        <p:txBody>
          <a:bodyPr>
            <a:normAutofit/>
          </a:bodyPr>
          <a:lstStyle/>
          <a:p>
            <a:r>
              <a:rPr lang="it-IT" sz="6000" b="1" spc="150" dirty="0">
                <a:ln w="11430"/>
                <a:solidFill>
                  <a:srgbClr val="F8F8F8"/>
                </a:solidFill>
                <a:effectLst>
                  <a:outerShdw blurRad="25400" algn="tl" rotWithShape="0">
                    <a:srgbClr val="000000">
                      <a:alpha val="43000"/>
                    </a:srgbClr>
                  </a:outerShdw>
                  <a:reflection blurRad="6350" stA="55000" endA="300" endPos="45500" dir="5400000" sy="-100000" algn="bl" rotWithShape="0"/>
                </a:effectLst>
              </a:rPr>
              <a:t>CASERTA</a:t>
            </a:r>
            <a:endParaRPr lang="it-IT" sz="6000" dirty="0"/>
          </a:p>
        </p:txBody>
      </p:sp>
      <p:sp>
        <p:nvSpPr>
          <p:cNvPr id="3" name="Segnaposto contenuto 2"/>
          <p:cNvSpPr>
            <a:spLocks noGrp="1"/>
          </p:cNvSpPr>
          <p:nvPr>
            <p:ph sz="half" idx="1"/>
          </p:nvPr>
        </p:nvSpPr>
        <p:spPr>
          <a:xfrm>
            <a:off x="755576" y="2636911"/>
            <a:ext cx="7632848" cy="3540051"/>
          </a:xfrm>
        </p:spPr>
        <p:txBody>
          <a:bodyPr/>
          <a:lstStyle/>
          <a:p>
            <a:r>
              <a:rPr lang="it-IT" sz="2800" dirty="0"/>
              <a:t>Caserta est une ville </a:t>
            </a:r>
            <a:r>
              <a:rPr lang="it-IT" sz="2800" dirty="0" err="1"/>
              <a:t>très</a:t>
            </a:r>
            <a:r>
              <a:rPr lang="it-IT" sz="2800" dirty="0"/>
              <a:t> importante de </a:t>
            </a:r>
            <a:r>
              <a:rPr lang="it-IT" sz="2800" dirty="0" err="1"/>
              <a:t>notre</a:t>
            </a:r>
            <a:r>
              <a:rPr lang="it-IT" sz="2800" dirty="0"/>
              <a:t> </a:t>
            </a:r>
            <a:r>
              <a:rPr lang="it-IT" sz="2800" dirty="0" err="1"/>
              <a:t>règion</a:t>
            </a:r>
            <a:r>
              <a:rPr lang="it-IT" sz="2800" dirty="0"/>
              <a:t>  , la ville  est </a:t>
            </a:r>
            <a:r>
              <a:rPr lang="it-IT" sz="2800" dirty="0" err="1"/>
              <a:t>connue</a:t>
            </a:r>
            <a:r>
              <a:rPr lang="it-IT" sz="2800" dirty="0"/>
              <a:t> pour son </a:t>
            </a:r>
            <a:r>
              <a:rPr lang="it-IT" sz="2800" dirty="0" err="1"/>
              <a:t>imposant</a:t>
            </a:r>
            <a:r>
              <a:rPr lang="it-IT" sz="2800" dirty="0"/>
              <a:t> </a:t>
            </a:r>
            <a:r>
              <a:rPr lang="it-IT" sz="2800" dirty="0" err="1"/>
              <a:t>Palais</a:t>
            </a:r>
            <a:r>
              <a:rPr lang="it-IT" sz="2800" dirty="0"/>
              <a:t> Royal , qui </a:t>
            </a:r>
            <a:r>
              <a:rPr lang="it-IT" sz="2800" dirty="0" err="1"/>
              <a:t>dès</a:t>
            </a:r>
            <a:r>
              <a:rPr lang="it-IT" sz="2800" dirty="0"/>
              <a:t> le 1998 </a:t>
            </a:r>
            <a:r>
              <a:rPr lang="it-IT" sz="2800" dirty="0" err="1"/>
              <a:t>fait</a:t>
            </a:r>
            <a:r>
              <a:rPr lang="it-IT" sz="2800" dirty="0"/>
              <a:t> </a:t>
            </a:r>
            <a:r>
              <a:rPr lang="it-IT" sz="2800" dirty="0" err="1"/>
              <a:t>partie</a:t>
            </a:r>
            <a:r>
              <a:rPr lang="it-IT" sz="2800" dirty="0"/>
              <a:t> </a:t>
            </a:r>
            <a:r>
              <a:rPr lang="it-IT" sz="2800" dirty="0" err="1"/>
              <a:t>du</a:t>
            </a:r>
            <a:r>
              <a:rPr lang="it-IT" sz="2800" dirty="0"/>
              <a:t> </a:t>
            </a:r>
            <a:r>
              <a:rPr lang="it-IT" sz="2800" dirty="0" err="1"/>
              <a:t>patrimone</a:t>
            </a:r>
            <a:r>
              <a:rPr lang="it-IT" sz="2800" dirty="0"/>
              <a:t> de  l’</a:t>
            </a:r>
            <a:r>
              <a:rPr lang="it-IT" sz="2800" dirty="0" err="1"/>
              <a:t>humanité</a:t>
            </a:r>
            <a:r>
              <a:rPr lang="it-IT" sz="2800" dirty="0"/>
              <a:t>  de l’ UNESCO</a:t>
            </a:r>
          </a:p>
          <a:p>
            <a:endParaRPr lang="it-IT" dirty="0"/>
          </a:p>
        </p:txBody>
      </p:sp>
    </p:spTree>
    <p:extLst>
      <p:ext uri="{BB962C8B-B14F-4D97-AF65-F5344CB8AC3E}">
        <p14:creationId xmlns:p14="http://schemas.microsoft.com/office/powerpoint/2010/main" val="871840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campania.jpg"/>
          <p:cNvPicPr>
            <a:picLocks noChangeAspect="1"/>
          </p:cNvPicPr>
          <p:nvPr/>
        </p:nvPicPr>
        <p:blipFill>
          <a:blip r:embed="rId2" cstate="print"/>
          <a:stretch>
            <a:fillRect/>
          </a:stretch>
        </p:blipFill>
        <p:spPr>
          <a:xfrm>
            <a:off x="144016" y="1505974"/>
            <a:ext cx="4788024" cy="5040560"/>
          </a:xfrm>
          <a:prstGeom prst="rect">
            <a:avLst/>
          </a:prstGeom>
        </p:spPr>
      </p:pic>
      <p:sp>
        <p:nvSpPr>
          <p:cNvPr id="2" name="Titolo 1"/>
          <p:cNvSpPr>
            <a:spLocks noGrp="1"/>
          </p:cNvSpPr>
          <p:nvPr>
            <p:ph type="title"/>
          </p:nvPr>
        </p:nvSpPr>
        <p:spPr>
          <a:xfrm>
            <a:off x="1115616" y="170434"/>
            <a:ext cx="6696744" cy="1325563"/>
          </a:xfrm>
        </p:spPr>
        <p:txBody>
          <a:bodyPr>
            <a:normAutofit/>
          </a:bodyPr>
          <a:lstStyle/>
          <a:p>
            <a:r>
              <a:rPr lang="it-IT" sz="5400" dirty="0"/>
              <a:t>Le </a:t>
            </a:r>
            <a:r>
              <a:rPr lang="it-IT" sz="5400" dirty="0" err="1"/>
              <a:t>climat</a:t>
            </a:r>
            <a:endParaRPr lang="it-IT" sz="5400" dirty="0"/>
          </a:p>
        </p:txBody>
      </p:sp>
      <p:sp>
        <p:nvSpPr>
          <p:cNvPr id="4" name="Segnaposto contenuto 3"/>
          <p:cNvSpPr>
            <a:spLocks noGrp="1"/>
          </p:cNvSpPr>
          <p:nvPr>
            <p:ph sz="half" idx="2"/>
          </p:nvPr>
        </p:nvSpPr>
        <p:spPr>
          <a:xfrm>
            <a:off x="4932040" y="1850585"/>
            <a:ext cx="3775470" cy="4351338"/>
          </a:xfrm>
        </p:spPr>
        <p:txBody>
          <a:bodyPr>
            <a:normAutofit/>
          </a:bodyPr>
          <a:lstStyle/>
          <a:p>
            <a:pPr marL="0" indent="0">
              <a:buNone/>
            </a:pPr>
            <a:r>
              <a:rPr lang="it-IT" dirty="0"/>
              <a:t> La province de Caserta est la plus grande zone </a:t>
            </a:r>
            <a:r>
              <a:rPr lang="it-IT" dirty="0" err="1"/>
              <a:t>plate</a:t>
            </a:r>
            <a:r>
              <a:rPr lang="it-IT" dirty="0"/>
              <a:t> de la </a:t>
            </a:r>
            <a:r>
              <a:rPr lang="it-IT" dirty="0" err="1"/>
              <a:t>région</a:t>
            </a:r>
            <a:r>
              <a:rPr lang="it-IT" dirty="0"/>
              <a:t> et cela </a:t>
            </a:r>
            <a:r>
              <a:rPr lang="it-IT" dirty="0" err="1"/>
              <a:t>affecte</a:t>
            </a:r>
            <a:r>
              <a:rPr lang="it-IT" dirty="0"/>
              <a:t> </a:t>
            </a:r>
            <a:r>
              <a:rPr lang="it-IT" dirty="0" err="1"/>
              <a:t>aussi</a:t>
            </a:r>
            <a:r>
              <a:rPr lang="it-IT" dirty="0"/>
              <a:t> le </a:t>
            </a:r>
            <a:r>
              <a:rPr lang="it-IT" dirty="0" err="1"/>
              <a:t>climat</a:t>
            </a:r>
            <a:r>
              <a:rPr lang="it-IT" dirty="0"/>
              <a:t> . La zone qui va de la cote </a:t>
            </a:r>
            <a:r>
              <a:rPr lang="it-IT" dirty="0" err="1"/>
              <a:t>jusqu’aux</a:t>
            </a:r>
            <a:r>
              <a:rPr lang="it-IT" dirty="0"/>
              <a:t> l </a:t>
            </a:r>
            <a:r>
              <a:rPr lang="it-IT" dirty="0" err="1"/>
              <a:t>premières</a:t>
            </a:r>
            <a:r>
              <a:rPr lang="it-IT" dirty="0"/>
              <a:t> </a:t>
            </a:r>
            <a:r>
              <a:rPr lang="it-IT" dirty="0" err="1"/>
              <a:t>montagnes</a:t>
            </a:r>
            <a:r>
              <a:rPr lang="it-IT" dirty="0"/>
              <a:t> </a:t>
            </a:r>
            <a:r>
              <a:rPr lang="it-IT" dirty="0" err="1"/>
              <a:t>reflète</a:t>
            </a:r>
            <a:r>
              <a:rPr lang="it-IT" dirty="0"/>
              <a:t>  </a:t>
            </a:r>
            <a:r>
              <a:rPr lang="it-IT" dirty="0" err="1"/>
              <a:t>les</a:t>
            </a:r>
            <a:r>
              <a:rPr lang="it-IT" dirty="0"/>
              <a:t> </a:t>
            </a:r>
            <a:r>
              <a:rPr lang="it-IT" dirty="0" err="1"/>
              <a:t>effets</a:t>
            </a:r>
            <a:r>
              <a:rPr lang="it-IT" dirty="0"/>
              <a:t> </a:t>
            </a:r>
            <a:r>
              <a:rPr lang="it-IT" dirty="0" err="1"/>
              <a:t>bénéfiques</a:t>
            </a:r>
            <a:r>
              <a:rPr lang="it-IT" dirty="0"/>
              <a:t> de la </a:t>
            </a:r>
            <a:r>
              <a:rPr lang="it-IT" dirty="0" err="1"/>
              <a:t>mer</a:t>
            </a:r>
            <a:r>
              <a:rPr lang="it-IT" dirty="0"/>
              <a:t> ,  </a:t>
            </a:r>
            <a:r>
              <a:rPr lang="it-IT" dirty="0" err="1"/>
              <a:t>surtout</a:t>
            </a:r>
            <a:r>
              <a:rPr lang="it-IT" dirty="0"/>
              <a:t> en </a:t>
            </a:r>
            <a:r>
              <a:rPr lang="it-IT" dirty="0" err="1"/>
              <a:t>hives</a:t>
            </a:r>
            <a:r>
              <a:rPr lang="it-IT" dirty="0"/>
              <a:t> </a:t>
            </a:r>
            <a:r>
              <a:rPr lang="it-IT" dirty="0" err="1"/>
              <a:t>avec</a:t>
            </a:r>
            <a:r>
              <a:rPr lang="it-IT" dirty="0"/>
              <a:t> </a:t>
            </a:r>
            <a:r>
              <a:rPr lang="it-IT" dirty="0" err="1"/>
              <a:t>des</a:t>
            </a:r>
            <a:r>
              <a:rPr lang="it-IT" dirty="0"/>
              <a:t> </a:t>
            </a:r>
            <a:r>
              <a:rPr lang="it-IT" dirty="0" err="1"/>
              <a:t>températures</a:t>
            </a:r>
            <a:r>
              <a:rPr lang="it-IT" dirty="0"/>
              <a:t> </a:t>
            </a:r>
            <a:r>
              <a:rPr lang="it-IT" dirty="0" err="1"/>
              <a:t>douces</a:t>
            </a:r>
            <a:endParaRPr lang="it-IT" dirty="0"/>
          </a:p>
          <a:p>
            <a:endParaRPr lang="it-IT" dirty="0"/>
          </a:p>
        </p:txBody>
      </p:sp>
    </p:spTree>
    <p:extLst>
      <p:ext uri="{BB962C8B-B14F-4D97-AF65-F5344CB8AC3E}">
        <p14:creationId xmlns:p14="http://schemas.microsoft.com/office/powerpoint/2010/main" val="349013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0000" y="161800"/>
            <a:ext cx="7327726" cy="1325563"/>
          </a:xfrm>
        </p:spPr>
        <p:txBody>
          <a:bodyPr>
            <a:noAutofit/>
          </a:bodyPr>
          <a:lstStyle/>
          <a:p>
            <a:r>
              <a:rPr lang="it-IT"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300" endPos="45500" dir="5400000" sy="-100000" algn="bl" rotWithShape="0"/>
                </a:effectLst>
              </a:rPr>
              <a:t>LA REGGIA DI CASERTA</a:t>
            </a:r>
            <a:endParaRPr lang="it-IT" sz="5400" dirty="0"/>
          </a:p>
        </p:txBody>
      </p:sp>
      <p:sp>
        <p:nvSpPr>
          <p:cNvPr id="3" name="Segnaposto contenuto 2"/>
          <p:cNvSpPr>
            <a:spLocks noGrp="1"/>
          </p:cNvSpPr>
          <p:nvPr>
            <p:ph sz="half" idx="1"/>
          </p:nvPr>
        </p:nvSpPr>
        <p:spPr/>
        <p:txBody>
          <a:bodyPr>
            <a:normAutofit/>
          </a:bodyPr>
          <a:lstStyle/>
          <a:p>
            <a:endParaRPr lang="it-IT"/>
          </a:p>
        </p:txBody>
      </p:sp>
      <p:sp>
        <p:nvSpPr>
          <p:cNvPr id="4" name="Segnaposto contenuto 3"/>
          <p:cNvSpPr>
            <a:spLocks noGrp="1"/>
          </p:cNvSpPr>
          <p:nvPr>
            <p:ph sz="half" idx="2"/>
          </p:nvPr>
        </p:nvSpPr>
        <p:spPr>
          <a:xfrm>
            <a:off x="5125384" y="1690688"/>
            <a:ext cx="3911112" cy="5050679"/>
          </a:xfrm>
        </p:spPr>
        <p:txBody>
          <a:bodyPr>
            <a:normAutofit/>
          </a:bodyPr>
          <a:lstStyle/>
          <a:p>
            <a:r>
              <a:rPr lang="it-IT" dirty="0"/>
              <a:t>Le </a:t>
            </a:r>
            <a:r>
              <a:rPr lang="it-IT" dirty="0" err="1"/>
              <a:t>Palais</a:t>
            </a:r>
            <a:r>
              <a:rPr lang="it-IT" dirty="0"/>
              <a:t> Royal de Caserta </a:t>
            </a:r>
            <a:r>
              <a:rPr lang="it-IT" dirty="0" err="1"/>
              <a:t>présente</a:t>
            </a:r>
            <a:r>
              <a:rPr lang="it-IT" dirty="0"/>
              <a:t> un </a:t>
            </a:r>
            <a:r>
              <a:rPr lang="it-IT" dirty="0" err="1"/>
              <a:t>grand</a:t>
            </a:r>
            <a:r>
              <a:rPr lang="it-IT" dirty="0"/>
              <a:t> et </a:t>
            </a:r>
            <a:r>
              <a:rPr lang="it-IT" dirty="0" err="1"/>
              <a:t>très</a:t>
            </a:r>
            <a:r>
              <a:rPr lang="it-IT" dirty="0"/>
              <a:t> </a:t>
            </a:r>
            <a:r>
              <a:rPr lang="it-IT" dirty="0" err="1"/>
              <a:t>beau</a:t>
            </a:r>
            <a:r>
              <a:rPr lang="it-IT" dirty="0"/>
              <a:t> </a:t>
            </a:r>
            <a:r>
              <a:rPr lang="it-IT" dirty="0" err="1"/>
              <a:t>parc</a:t>
            </a:r>
            <a:r>
              <a:rPr lang="it-IT" dirty="0"/>
              <a:t>. </a:t>
            </a:r>
            <a:r>
              <a:rPr lang="it-IT" dirty="0" err="1"/>
              <a:t>Avec</a:t>
            </a:r>
            <a:r>
              <a:rPr lang="it-IT" dirty="0"/>
              <a:t> Versailles c’est la plus grande </a:t>
            </a:r>
            <a:r>
              <a:rPr lang="it-IT" dirty="0" err="1"/>
              <a:t>résidence</a:t>
            </a:r>
            <a:r>
              <a:rPr lang="it-IT" dirty="0"/>
              <a:t> </a:t>
            </a:r>
            <a:r>
              <a:rPr lang="it-IT" dirty="0" err="1"/>
              <a:t>royale</a:t>
            </a:r>
            <a:r>
              <a:rPr lang="it-IT" dirty="0"/>
              <a:t> </a:t>
            </a:r>
            <a:r>
              <a:rPr lang="it-IT" dirty="0" err="1"/>
              <a:t>dans</a:t>
            </a:r>
            <a:r>
              <a:rPr lang="it-IT" dirty="0"/>
              <a:t> le monde, il </a:t>
            </a:r>
            <a:r>
              <a:rPr lang="it-IT" dirty="0" err="1"/>
              <a:t>appartenait</a:t>
            </a:r>
            <a:r>
              <a:rPr lang="it-IT" dirty="0"/>
              <a:t> </a:t>
            </a:r>
            <a:r>
              <a:rPr lang="it-IT" dirty="0" err="1"/>
              <a:t>aux</a:t>
            </a:r>
            <a:r>
              <a:rPr lang="it-IT" dirty="0"/>
              <a:t> Bourbons de </a:t>
            </a:r>
            <a:r>
              <a:rPr lang="it-IT" dirty="0" err="1"/>
              <a:t>Naples</a:t>
            </a:r>
            <a:r>
              <a:rPr lang="it-IT" dirty="0"/>
              <a:t> , à l’ </a:t>
            </a:r>
            <a:r>
              <a:rPr lang="it-IT" dirty="0" err="1"/>
              <a:t>exception</a:t>
            </a:r>
            <a:r>
              <a:rPr lang="it-IT" dirty="0"/>
              <a:t> d’une  </a:t>
            </a:r>
            <a:r>
              <a:rPr lang="it-IT" dirty="0" err="1"/>
              <a:t>brève</a:t>
            </a:r>
            <a:r>
              <a:rPr lang="it-IT" dirty="0"/>
              <a:t> </a:t>
            </a:r>
            <a:r>
              <a:rPr lang="it-IT" dirty="0" err="1"/>
              <a:t>période</a:t>
            </a:r>
            <a:r>
              <a:rPr lang="it-IT" dirty="0"/>
              <a:t> </a:t>
            </a:r>
            <a:r>
              <a:rPr lang="it-IT" dirty="0" err="1"/>
              <a:t>où</a:t>
            </a:r>
            <a:r>
              <a:rPr lang="it-IT" dirty="0"/>
              <a:t> elle a </a:t>
            </a:r>
            <a:r>
              <a:rPr lang="it-IT" dirty="0" err="1"/>
              <a:t>été</a:t>
            </a:r>
            <a:r>
              <a:rPr lang="it-IT" dirty="0"/>
              <a:t> </a:t>
            </a:r>
            <a:r>
              <a:rPr lang="it-IT" dirty="0" err="1"/>
              <a:t>habitée</a:t>
            </a:r>
            <a:r>
              <a:rPr lang="it-IT" dirty="0"/>
              <a:t> par </a:t>
            </a:r>
            <a:r>
              <a:rPr lang="it-IT" dirty="0" err="1"/>
              <a:t>Murat</a:t>
            </a:r>
            <a:r>
              <a:rPr lang="it-IT" dirty="0"/>
              <a:t>.</a:t>
            </a:r>
          </a:p>
          <a:p>
            <a:r>
              <a:rPr lang="it-IT" dirty="0"/>
              <a:t>elle a </a:t>
            </a:r>
            <a:r>
              <a:rPr lang="it-IT" dirty="0" err="1"/>
              <a:t>été</a:t>
            </a:r>
            <a:r>
              <a:rPr lang="it-IT" dirty="0"/>
              <a:t> </a:t>
            </a:r>
            <a:r>
              <a:rPr lang="it-IT" dirty="0" err="1"/>
              <a:t>déclarée</a:t>
            </a:r>
            <a:r>
              <a:rPr lang="it-IT" dirty="0"/>
              <a:t> </a:t>
            </a:r>
            <a:r>
              <a:rPr lang="it-IT" dirty="0" err="1"/>
              <a:t>patrimoine</a:t>
            </a:r>
            <a:r>
              <a:rPr lang="it-IT" dirty="0"/>
              <a:t> de l’</a:t>
            </a:r>
            <a:r>
              <a:rPr lang="it-IT" dirty="0" err="1"/>
              <a:t>humanité</a:t>
            </a:r>
            <a:r>
              <a:rPr lang="it-IT" dirty="0"/>
              <a:t> par l’ UNESCO                                       </a:t>
            </a:r>
          </a:p>
          <a:p>
            <a:endParaRPr lang="it-IT" dirty="0"/>
          </a:p>
        </p:txBody>
      </p:sp>
      <p:pic>
        <p:nvPicPr>
          <p:cNvPr id="5" name="Immagine 4" descr="viaggio-alla-reggia-di-caserta-00422284-001.jpg"/>
          <p:cNvPicPr>
            <a:picLocks noChangeAspect="1"/>
          </p:cNvPicPr>
          <p:nvPr/>
        </p:nvPicPr>
        <p:blipFill>
          <a:blip r:embed="rId2" cstate="print"/>
          <a:stretch>
            <a:fillRect/>
          </a:stretch>
        </p:blipFill>
        <p:spPr>
          <a:xfrm>
            <a:off x="323528" y="1690689"/>
            <a:ext cx="4608512" cy="4824536"/>
          </a:xfrm>
          <a:prstGeom prst="rect">
            <a:avLst/>
          </a:prstGeom>
        </p:spPr>
      </p:pic>
    </p:spTree>
    <p:extLst>
      <p:ext uri="{BB962C8B-B14F-4D97-AF65-F5344CB8AC3E}">
        <p14:creationId xmlns:p14="http://schemas.microsoft.com/office/powerpoint/2010/main" val="3575128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7704" y="836712"/>
            <a:ext cx="5472608" cy="576063"/>
          </a:xfrm>
        </p:spPr>
        <p:txBody>
          <a:bodyPr>
            <a:normAutofit fontScale="90000"/>
          </a:bodyPr>
          <a:lstStyle/>
          <a:p>
            <a:r>
              <a:rPr lang="it-IT" sz="6000" b="1" dirty="0"/>
              <a:t>SANGUINACCIO</a:t>
            </a:r>
            <a:br>
              <a:rPr lang="it-IT" b="1" dirty="0"/>
            </a:br>
            <a:endParaRPr lang="it-IT" dirty="0"/>
          </a:p>
        </p:txBody>
      </p:sp>
      <p:sp>
        <p:nvSpPr>
          <p:cNvPr id="4" name="Segnaposto contenuto 3"/>
          <p:cNvSpPr>
            <a:spLocks noGrp="1"/>
          </p:cNvSpPr>
          <p:nvPr>
            <p:ph sz="half" idx="2"/>
          </p:nvPr>
        </p:nvSpPr>
        <p:spPr>
          <a:xfrm>
            <a:off x="4860032" y="1565422"/>
            <a:ext cx="4135510" cy="4959922"/>
          </a:xfrm>
        </p:spPr>
        <p:txBody>
          <a:bodyPr>
            <a:normAutofit fontScale="92500"/>
          </a:bodyPr>
          <a:lstStyle/>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 recette: </a:t>
            </a:r>
          </a:p>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 INGRÉDIENTS 1/2 litre de lait frais,</a:t>
            </a:r>
          </a:p>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 3 cuillerées à soupe de farine,</a:t>
            </a:r>
          </a:p>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 4 cuillères à soupe de sucre,</a:t>
            </a:r>
          </a:p>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 100 grammes de cacao,</a:t>
            </a:r>
          </a:p>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 1 cuillère à soupe de beurre, </a:t>
            </a:r>
          </a:p>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100 grammes de chocolat noir de haute qualité,</a:t>
            </a:r>
          </a:p>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 une cuillère à café d'extrait de vanille,</a:t>
            </a:r>
          </a:p>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 une pincée de cannelle en poudre ( en option),</a:t>
            </a:r>
          </a:p>
          <a:p>
            <a:pPr marL="0" lvl="0" indent="0" defTabSz="914400" fontAlgn="base">
              <a:lnSpc>
                <a:spcPct val="100000"/>
              </a:lnSpc>
              <a:spcBef>
                <a:spcPct val="0"/>
              </a:spcBef>
              <a:spcAft>
                <a:spcPct val="0"/>
              </a:spcAft>
              <a:buNone/>
            </a:pPr>
            <a:r>
              <a:rPr lang="fr-FR" dirty="0">
                <a:solidFill>
                  <a:schemeClr val="tx1"/>
                </a:solidFill>
                <a:latin typeface="Arial Unicode MS" pitchFamily="34" charset="-128"/>
                <a:cs typeface="Arial" pitchFamily="34" charset="0"/>
              </a:rPr>
              <a:t> les pépites de chocolat au goût </a:t>
            </a:r>
            <a:endParaRPr lang="fr-FR" dirty="0">
              <a:solidFill>
                <a:schemeClr val="tx1"/>
              </a:solidFill>
              <a:latin typeface="Arial" pitchFamily="34" charset="0"/>
              <a:cs typeface="Arial" pitchFamily="34" charset="0"/>
            </a:endParaRPr>
          </a:p>
          <a:p>
            <a:endParaRPr lang="it-IT" dirty="0"/>
          </a:p>
        </p:txBody>
      </p:sp>
      <p:pic>
        <p:nvPicPr>
          <p:cNvPr id="5" name="Immagine 4" descr="sanguinaccio-e1360191680334.jpg"/>
          <p:cNvPicPr>
            <a:picLocks noChangeAspect="1"/>
          </p:cNvPicPr>
          <p:nvPr/>
        </p:nvPicPr>
        <p:blipFill>
          <a:blip r:embed="rId2" cstate="print"/>
          <a:stretch>
            <a:fillRect/>
          </a:stretch>
        </p:blipFill>
        <p:spPr>
          <a:xfrm>
            <a:off x="251520" y="1772816"/>
            <a:ext cx="4536504" cy="4217032"/>
          </a:xfrm>
          <a:prstGeom prst="rect">
            <a:avLst/>
          </a:prstGeom>
        </p:spPr>
      </p:pic>
    </p:spTree>
    <p:extLst>
      <p:ext uri="{BB962C8B-B14F-4D97-AF65-F5344CB8AC3E}">
        <p14:creationId xmlns:p14="http://schemas.microsoft.com/office/powerpoint/2010/main" val="36985426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381732"/>
            <a:ext cx="1368152" cy="6088162"/>
          </a:xfrm>
        </p:spPr>
        <p:txBody>
          <a:bodyPr>
            <a:normAutofit/>
          </a:bodyPr>
          <a:lstStyle/>
          <a:p>
            <a:r>
              <a:rPr lang="it-IT" sz="7200" dirty="0">
                <a:latin typeface="Algerian" panose="04020705040A02060702" pitchFamily="82" charset="0"/>
              </a:rPr>
              <a:t>N</a:t>
            </a:r>
            <a:br>
              <a:rPr lang="it-IT" sz="7200" dirty="0">
                <a:latin typeface="Algerian" panose="04020705040A02060702" pitchFamily="82" charset="0"/>
              </a:rPr>
            </a:br>
            <a:r>
              <a:rPr lang="it-IT" sz="7200" dirty="0">
                <a:latin typeface="Algerian" panose="04020705040A02060702" pitchFamily="82" charset="0"/>
              </a:rPr>
              <a:t>O</a:t>
            </a:r>
            <a:br>
              <a:rPr lang="it-IT" sz="7200" dirty="0">
                <a:latin typeface="Algerian" panose="04020705040A02060702" pitchFamily="82" charset="0"/>
              </a:rPr>
            </a:br>
            <a:r>
              <a:rPr lang="it-IT" sz="7200" dirty="0">
                <a:latin typeface="Algerian" panose="04020705040A02060702" pitchFamily="82" charset="0"/>
              </a:rPr>
              <a:t>C</a:t>
            </a:r>
            <a:br>
              <a:rPr lang="it-IT" sz="7200" dirty="0">
                <a:latin typeface="Algerian" panose="04020705040A02060702" pitchFamily="82" charset="0"/>
              </a:rPr>
            </a:br>
            <a:r>
              <a:rPr lang="it-IT" sz="7200" dirty="0">
                <a:latin typeface="Algerian" panose="04020705040A02060702" pitchFamily="82" charset="0"/>
              </a:rPr>
              <a:t>E</a:t>
            </a:r>
            <a:br>
              <a:rPr lang="it-IT" sz="7200" dirty="0">
                <a:latin typeface="Algerian" panose="04020705040A02060702" pitchFamily="82" charset="0"/>
              </a:rPr>
            </a:br>
            <a:r>
              <a:rPr lang="it-IT" sz="7200" dirty="0">
                <a:latin typeface="Algerian" panose="04020705040A02060702" pitchFamily="82" charset="0"/>
              </a:rPr>
              <a:t>R</a:t>
            </a:r>
            <a:br>
              <a:rPr lang="it-IT" sz="7200" dirty="0">
                <a:latin typeface="Algerian" panose="04020705040A02060702" pitchFamily="82" charset="0"/>
              </a:rPr>
            </a:br>
            <a:r>
              <a:rPr lang="it-IT" sz="7200" dirty="0">
                <a:latin typeface="Algerian" panose="04020705040A02060702" pitchFamily="82" charset="0"/>
              </a:rPr>
              <a:t>A</a:t>
            </a:r>
          </a:p>
        </p:txBody>
      </p:sp>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97612" y="169169"/>
            <a:ext cx="5184576" cy="6513287"/>
          </a:xfrm>
          <a:effectLst>
            <a:softEdge rad="317500"/>
          </a:effectLst>
        </p:spPr>
      </p:pic>
      <p:sp>
        <p:nvSpPr>
          <p:cNvPr id="4" name="Segnaposto contenuto 3"/>
          <p:cNvSpPr>
            <a:spLocks noGrp="1"/>
          </p:cNvSpPr>
          <p:nvPr>
            <p:ph sz="half" idx="2"/>
          </p:nvPr>
        </p:nvSpPr>
        <p:spPr>
          <a:xfrm>
            <a:off x="7884368" y="381732"/>
            <a:ext cx="1666300" cy="5700291"/>
          </a:xfrm>
        </p:spPr>
        <p:txBody>
          <a:bodyPr>
            <a:noAutofit/>
          </a:bodyPr>
          <a:lstStyle/>
          <a:p>
            <a:pPr marL="0" indent="0">
              <a:buNone/>
            </a:pPr>
            <a:r>
              <a:rPr lang="it-IT" sz="4400" dirty="0">
                <a:latin typeface="Algerian" panose="04020705040A02060702" pitchFamily="82" charset="0"/>
              </a:rPr>
              <a:t>I</a:t>
            </a:r>
          </a:p>
          <a:p>
            <a:pPr marL="0" indent="0">
              <a:buNone/>
            </a:pPr>
            <a:r>
              <a:rPr lang="it-IT" sz="4400" dirty="0">
                <a:latin typeface="Algerian" panose="04020705040A02060702" pitchFamily="82" charset="0"/>
              </a:rPr>
              <a:t>N</a:t>
            </a:r>
          </a:p>
          <a:p>
            <a:pPr marL="0" indent="0">
              <a:buNone/>
            </a:pPr>
            <a:r>
              <a:rPr lang="it-IT" sz="4400" dirty="0">
                <a:latin typeface="Algerian" panose="04020705040A02060702" pitchFamily="82" charset="0"/>
              </a:rPr>
              <a:t>F</a:t>
            </a:r>
          </a:p>
          <a:p>
            <a:pPr marL="0" indent="0">
              <a:buNone/>
            </a:pPr>
            <a:r>
              <a:rPr lang="it-IT" sz="4400" dirty="0">
                <a:latin typeface="Algerian" panose="04020705040A02060702" pitchFamily="82" charset="0"/>
              </a:rPr>
              <a:t>E</a:t>
            </a:r>
          </a:p>
          <a:p>
            <a:pPr marL="0" indent="0">
              <a:buNone/>
            </a:pPr>
            <a:r>
              <a:rPr lang="it-IT" sz="4400" dirty="0">
                <a:latin typeface="Algerian" panose="04020705040A02060702" pitchFamily="82" charset="0"/>
              </a:rPr>
              <a:t>R</a:t>
            </a:r>
          </a:p>
          <a:p>
            <a:pPr marL="0" indent="0">
              <a:buNone/>
            </a:pPr>
            <a:r>
              <a:rPr lang="it-IT" sz="4400" dirty="0">
                <a:latin typeface="Algerian" panose="04020705040A02060702" pitchFamily="82" charset="0"/>
              </a:rPr>
              <a:t>I</a:t>
            </a:r>
          </a:p>
          <a:p>
            <a:pPr marL="0" indent="0">
              <a:buNone/>
            </a:pPr>
            <a:r>
              <a:rPr lang="it-IT" sz="4400" dirty="0">
                <a:latin typeface="Algerian" panose="04020705040A02060702" pitchFamily="82" charset="0"/>
              </a:rPr>
              <a:t>O</a:t>
            </a:r>
          </a:p>
          <a:p>
            <a:pPr marL="0" indent="0">
              <a:buNone/>
            </a:pPr>
            <a:r>
              <a:rPr lang="it-IT" sz="4400" dirty="0">
                <a:latin typeface="Algerian" panose="04020705040A02060702" pitchFamily="82" charset="0"/>
              </a:rPr>
              <a:t>R</a:t>
            </a:r>
          </a:p>
          <a:p>
            <a:pPr marL="0" indent="0">
              <a:buNone/>
            </a:pPr>
            <a:r>
              <a:rPr lang="it-IT" sz="4400" dirty="0">
                <a:latin typeface="Algerian" panose="04020705040A02060702" pitchFamily="82" charset="0"/>
              </a:rPr>
              <a:t>E</a:t>
            </a:r>
          </a:p>
        </p:txBody>
      </p:sp>
    </p:spTree>
    <p:extLst>
      <p:ext uri="{BB962C8B-B14F-4D97-AF65-F5344CB8AC3E}">
        <p14:creationId xmlns:p14="http://schemas.microsoft.com/office/powerpoint/2010/main" val="32717541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55776" y="129904"/>
            <a:ext cx="3816424" cy="1695721"/>
          </a:xfrm>
        </p:spPr>
        <p:txBody>
          <a:bodyPr>
            <a:normAutofit/>
          </a:bodyPr>
          <a:lstStyle/>
          <a:p>
            <a:r>
              <a:rPr lang="it-IT" altLang="it-IT" sz="6000" dirty="0">
                <a:latin typeface="Berlin Sans FB Demi" panose="020E0802020502020306" pitchFamily="34" charset="0"/>
              </a:rPr>
              <a:t>L’Histoire</a:t>
            </a:r>
            <a:br>
              <a:rPr lang="it-IT" altLang="it-IT" dirty="0">
                <a:latin typeface="Berlin Sans FB Demi" panose="020E0802020502020306" pitchFamily="34" charset="0"/>
              </a:rPr>
            </a:br>
            <a:endParaRPr lang="it-IT" dirty="0"/>
          </a:p>
        </p:txBody>
      </p:sp>
      <p:sp>
        <p:nvSpPr>
          <p:cNvPr id="4" name="Segnaposto contenuto 3"/>
          <p:cNvSpPr>
            <a:spLocks noGrp="1"/>
          </p:cNvSpPr>
          <p:nvPr>
            <p:ph sz="half" idx="2"/>
          </p:nvPr>
        </p:nvSpPr>
        <p:spPr>
          <a:xfrm>
            <a:off x="4918406" y="1585298"/>
            <a:ext cx="4046082" cy="5012053"/>
          </a:xfrm>
        </p:spPr>
        <p:txBody>
          <a:bodyPr>
            <a:normAutofit/>
          </a:bodyPr>
          <a:lstStyle/>
          <a:p>
            <a:pPr marL="0" indent="0">
              <a:buNone/>
            </a:pPr>
            <a:r>
              <a:rPr lang="fr-FR" altLang="it-IT" dirty="0">
                <a:latin typeface="Arial Rounded MT Bold" panose="020F0704030504030204" pitchFamily="34" charset="0"/>
              </a:rPr>
              <a:t>Ancienne ville d'origine étrusque, son nom est associé à un alphabet et pièce de monnaie frappée pendant la période </a:t>
            </a:r>
            <a:r>
              <a:rPr lang="fr-FR" altLang="it-IT" dirty="0" err="1">
                <a:latin typeface="Arial Rounded MT Bold" panose="020F0704030504030204" pitchFamily="34" charset="0"/>
              </a:rPr>
              <a:t>samnite</a:t>
            </a:r>
            <a:r>
              <a:rPr lang="fr-FR" altLang="it-IT" dirty="0">
                <a:latin typeface="Arial Rounded MT Bold" panose="020F0704030504030204" pitchFamily="34" charset="0"/>
              </a:rPr>
              <a:t>. Cicéron l’avait défini l'une des principales villes de Campanie.</a:t>
            </a:r>
          </a:p>
          <a:p>
            <a:endParaRPr lang="it-IT"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988840"/>
            <a:ext cx="4680520" cy="3528392"/>
          </a:xfrm>
          <a:prstGeom prst="rect">
            <a:avLst/>
          </a:prstGeom>
        </p:spPr>
      </p:pic>
    </p:spTree>
    <p:extLst>
      <p:ext uri="{BB962C8B-B14F-4D97-AF65-F5344CB8AC3E}">
        <p14:creationId xmlns:p14="http://schemas.microsoft.com/office/powerpoint/2010/main" val="203397532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237564"/>
            <a:ext cx="5527526" cy="1767730"/>
          </a:xfrm>
        </p:spPr>
        <p:txBody>
          <a:bodyPr>
            <a:normAutofit/>
          </a:bodyPr>
          <a:lstStyle/>
          <a:p>
            <a:r>
              <a:rPr lang="it-IT" altLang="it-IT" sz="7200" dirty="0">
                <a:latin typeface="Berlin Sans FB Demi" panose="020E0802020502020306" pitchFamily="34" charset="0"/>
              </a:rPr>
              <a:t>Le </a:t>
            </a:r>
            <a:r>
              <a:rPr lang="it-IT" altLang="it-IT" sz="7200" dirty="0" err="1">
                <a:latin typeface="Berlin Sans FB Demi" panose="020E0802020502020306" pitchFamily="34" charset="0"/>
              </a:rPr>
              <a:t>Territoire</a:t>
            </a:r>
            <a:br>
              <a:rPr lang="it-IT" altLang="it-IT" dirty="0">
                <a:latin typeface="Berlin Sans FB Demi" panose="020E0802020502020306" pitchFamily="34" charset="0"/>
              </a:rPr>
            </a:br>
            <a:endParaRPr lang="it-IT" dirty="0"/>
          </a:p>
        </p:txBody>
      </p:sp>
      <p:sp>
        <p:nvSpPr>
          <p:cNvPr id="4" name="Segnaposto contenuto 3"/>
          <p:cNvSpPr>
            <a:spLocks noGrp="1"/>
          </p:cNvSpPr>
          <p:nvPr>
            <p:ph sz="half" idx="2"/>
          </p:nvPr>
        </p:nvSpPr>
        <p:spPr>
          <a:xfrm>
            <a:off x="971600" y="2013602"/>
            <a:ext cx="7488832" cy="4351338"/>
          </a:xfrm>
        </p:spPr>
        <p:txBody>
          <a:bodyPr>
            <a:normAutofit/>
          </a:bodyPr>
          <a:lstStyle/>
          <a:p>
            <a:pPr marL="0" indent="0">
              <a:buNone/>
            </a:pPr>
            <a:r>
              <a:rPr lang="fr-FR" altLang="it-IT" sz="3200" dirty="0"/>
              <a:t>La ville est située dans la vallée de l'est du Vésuve appelé Agro </a:t>
            </a:r>
            <a:r>
              <a:rPr lang="fr-FR" altLang="it-IT" sz="3200" dirty="0" err="1"/>
              <a:t>Sarnese-Nocerino</a:t>
            </a:r>
            <a:r>
              <a:rPr lang="fr-FR" altLang="it-IT" sz="3200" dirty="0"/>
              <a:t>. Il est placé à 43 mètres au dessus du niveau de la mer. </a:t>
            </a:r>
            <a:endParaRPr lang="it-IT" sz="3200" dirty="0"/>
          </a:p>
        </p:txBody>
      </p:sp>
    </p:spTree>
    <p:extLst>
      <p:ext uri="{BB962C8B-B14F-4D97-AF65-F5344CB8AC3E}">
        <p14:creationId xmlns:p14="http://schemas.microsoft.com/office/powerpoint/2010/main" val="875305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31" y="32720"/>
            <a:ext cx="7316226" cy="6825280"/>
          </a:xfrm>
          <a:prstGeom prst="rect">
            <a:avLst/>
          </a:prstGeom>
          <a:effectLst>
            <a:softEdge rad="342900"/>
          </a:effectLst>
        </p:spPr>
      </p:pic>
      <p:sp>
        <p:nvSpPr>
          <p:cNvPr id="2" name="Titolo 1"/>
          <p:cNvSpPr>
            <a:spLocks noGrp="1"/>
          </p:cNvSpPr>
          <p:nvPr>
            <p:ph type="title"/>
          </p:nvPr>
        </p:nvSpPr>
        <p:spPr>
          <a:xfrm>
            <a:off x="1216214" y="267955"/>
            <a:ext cx="7047331" cy="1584176"/>
          </a:xfrm>
        </p:spPr>
        <p:txBody>
          <a:bodyPr>
            <a:normAutofit/>
          </a:bodyPr>
          <a:lstStyle/>
          <a:p>
            <a:r>
              <a:rPr lang="en-US" altLang="it-IT" sz="5400" dirty="0">
                <a:solidFill>
                  <a:srgbClr val="FFFF00"/>
                </a:solidFill>
                <a:latin typeface="Berlin Sans FB Demi" panose="020E0802020502020306" pitchFamily="34" charset="0"/>
              </a:rPr>
              <a:t>Le Ch</a:t>
            </a:r>
            <a:r>
              <a:rPr lang="fr-FR" altLang="it-IT" sz="5400" dirty="0">
                <a:solidFill>
                  <a:srgbClr val="FFFF00"/>
                </a:solidFill>
                <a:latin typeface="Berlin Sans FB Demi" panose="020E0802020502020306" pitchFamily="34" charset="0"/>
              </a:rPr>
              <a:t>â</a:t>
            </a:r>
            <a:r>
              <a:rPr lang="en-US" altLang="it-IT" sz="5400" dirty="0" err="1">
                <a:solidFill>
                  <a:srgbClr val="FFFF00"/>
                </a:solidFill>
                <a:latin typeface="Berlin Sans FB Demi" panose="020E0802020502020306" pitchFamily="34" charset="0"/>
              </a:rPr>
              <a:t>teau</a:t>
            </a:r>
            <a:r>
              <a:rPr lang="en-US" altLang="it-IT" sz="5400" dirty="0">
                <a:solidFill>
                  <a:srgbClr val="FFFF00"/>
                </a:solidFill>
                <a:latin typeface="Berlin Sans FB Demi" panose="020E0802020502020306" pitchFamily="34" charset="0"/>
              </a:rPr>
              <a:t> du </a:t>
            </a:r>
            <a:r>
              <a:rPr lang="en-US" altLang="it-IT" sz="5400" dirty="0" err="1">
                <a:solidFill>
                  <a:srgbClr val="FFFF00"/>
                </a:solidFill>
                <a:latin typeface="Berlin Sans FB Demi" panose="020E0802020502020306" pitchFamily="34" charset="0"/>
              </a:rPr>
              <a:t>parc</a:t>
            </a:r>
            <a:r>
              <a:rPr lang="en-US" altLang="it-IT" sz="5400" dirty="0">
                <a:solidFill>
                  <a:srgbClr val="FFFF00"/>
                </a:solidFill>
                <a:latin typeface="Berlin Sans FB Demi" panose="020E0802020502020306" pitchFamily="34" charset="0"/>
              </a:rPr>
              <a:t> </a:t>
            </a:r>
            <a:br>
              <a:rPr lang="en-US" altLang="it-IT" dirty="0">
                <a:solidFill>
                  <a:srgbClr val="FFFF00"/>
                </a:solidFill>
                <a:latin typeface="Berlin Sans FB Demi" panose="020E0802020502020306" pitchFamily="34" charset="0"/>
              </a:rPr>
            </a:br>
            <a:endParaRPr lang="it-IT" dirty="0"/>
          </a:p>
        </p:txBody>
      </p:sp>
      <p:sp>
        <p:nvSpPr>
          <p:cNvPr id="3" name="Segnaposto contenuto 2"/>
          <p:cNvSpPr>
            <a:spLocks noGrp="1"/>
          </p:cNvSpPr>
          <p:nvPr>
            <p:ph sz="half" idx="1"/>
          </p:nvPr>
        </p:nvSpPr>
        <p:spPr>
          <a:xfrm>
            <a:off x="323528" y="2087366"/>
            <a:ext cx="3984936" cy="4116103"/>
          </a:xfrm>
          <a:effectLst>
            <a:outerShdw blurRad="50800" dist="38100" dir="2700000" algn="tl" rotWithShape="0">
              <a:prstClr val="black">
                <a:alpha val="40000"/>
              </a:prstClr>
            </a:outerShdw>
          </a:effectLst>
        </p:spPr>
        <p:txBody>
          <a:bodyPr>
            <a:noAutofit/>
          </a:bodyPr>
          <a:lstStyle/>
          <a:p>
            <a:pPr marL="0" indent="0">
              <a:buNone/>
            </a:pPr>
            <a:r>
              <a:rPr lang="fr-FR" altLang="it-IT" sz="2800" dirty="0">
                <a:solidFill>
                  <a:srgbClr val="00B0F0"/>
                </a:solidFill>
                <a:latin typeface="Arial" panose="020B0604020202020204" pitchFamily="34" charset="0"/>
                <a:cs typeface="Arial" panose="020B0604020202020204" pitchFamily="34" charset="0"/>
              </a:rPr>
              <a:t>Dans le château de Nocera il y a eu  Dante et </a:t>
            </a:r>
            <a:r>
              <a:rPr lang="fr-FR" altLang="it-IT" sz="2800" dirty="0" err="1">
                <a:solidFill>
                  <a:srgbClr val="00B0F0"/>
                </a:solidFill>
                <a:latin typeface="Arial" panose="020B0604020202020204" pitchFamily="34" charset="0"/>
                <a:cs typeface="Arial" panose="020B0604020202020204" pitchFamily="34" charset="0"/>
              </a:rPr>
              <a:t>Boccaccio</a:t>
            </a:r>
            <a:r>
              <a:rPr lang="fr-FR" altLang="it-IT" sz="2800" dirty="0">
                <a:solidFill>
                  <a:srgbClr val="00B0F0"/>
                </a:solidFill>
                <a:latin typeface="Arial" panose="020B0604020202020204" pitchFamily="34" charset="0"/>
                <a:cs typeface="Arial" panose="020B0604020202020204" pitchFamily="34" charset="0"/>
              </a:rPr>
              <a:t>, ici est né  Saint-Louis d'Anjou.</a:t>
            </a:r>
          </a:p>
          <a:p>
            <a:pPr marL="0" indent="0">
              <a:buNone/>
            </a:pPr>
            <a:r>
              <a:rPr lang="fr-FR" altLang="it-IT" sz="2800" dirty="0">
                <a:solidFill>
                  <a:srgbClr val="00B0F0"/>
                </a:solidFill>
                <a:latin typeface="Arial" panose="020B0604020202020204" pitchFamily="34" charset="0"/>
                <a:cs typeface="Arial" panose="020B0604020202020204" pitchFamily="34" charset="0"/>
              </a:rPr>
              <a:t>La reine Jeanne d'Anjou a été emprisonnée</a:t>
            </a:r>
          </a:p>
          <a:p>
            <a:pPr marL="0" indent="0">
              <a:buNone/>
            </a:pPr>
            <a:r>
              <a:rPr lang="fr-FR" altLang="it-IT" sz="2800" dirty="0">
                <a:solidFill>
                  <a:srgbClr val="00B0F0"/>
                </a:solidFill>
                <a:latin typeface="Arial" panose="020B0604020202020204" pitchFamily="34" charset="0"/>
                <a:cs typeface="Arial" panose="020B0604020202020204" pitchFamily="34" charset="0"/>
              </a:rPr>
              <a:t> En 1385 il a été assiégé par les troupes de Charles III de Naples</a:t>
            </a:r>
            <a:endParaRPr lang="it-IT" sz="2800" dirty="0">
              <a:latin typeface="Arial" panose="020B0604020202020204" pitchFamily="34" charset="0"/>
              <a:cs typeface="Arial" panose="020B0604020202020204" pitchFamily="34" charset="0"/>
            </a:endParaRPr>
          </a:p>
        </p:txBody>
      </p:sp>
      <p:sp>
        <p:nvSpPr>
          <p:cNvPr id="4" name="Segnaposto contenuto 3"/>
          <p:cNvSpPr>
            <a:spLocks noGrp="1"/>
          </p:cNvSpPr>
          <p:nvPr>
            <p:ph sz="half" idx="2"/>
          </p:nvPr>
        </p:nvSpPr>
        <p:spPr>
          <a:xfrm rot="9763726">
            <a:off x="4838133" y="6426167"/>
            <a:ext cx="4104456" cy="188404"/>
          </a:xfrm>
          <a:effectLst>
            <a:outerShdw blurRad="50800" dist="38100" dir="2700000" algn="tl" rotWithShape="0">
              <a:prstClr val="black">
                <a:alpha val="40000"/>
              </a:prstClr>
            </a:outerShdw>
          </a:effectLst>
        </p:spPr>
        <p:txBody>
          <a:bodyPr>
            <a:normAutofit fontScale="32500" lnSpcReduction="20000"/>
          </a:bodyPr>
          <a:lstStyle/>
          <a:p>
            <a:pPr marL="0" indent="0">
              <a:buNone/>
            </a:pPr>
            <a:endParaRPr lang="it-IT" dirty="0"/>
          </a:p>
        </p:txBody>
      </p:sp>
    </p:spTree>
    <p:extLst>
      <p:ext uri="{BB962C8B-B14F-4D97-AF65-F5344CB8AC3E}">
        <p14:creationId xmlns:p14="http://schemas.microsoft.com/office/powerpoint/2010/main" val="3145648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4077072"/>
            <a:ext cx="8784976" cy="2664296"/>
          </a:xfrm>
        </p:spPr>
        <p:txBody>
          <a:bodyPr>
            <a:noAutofit/>
          </a:bodyPr>
          <a:lstStyle/>
          <a:p>
            <a:r>
              <a:rPr lang="fr-FR" sz="2500" dirty="0">
                <a:latin typeface="Arial" panose="020B0604020202020204" pitchFamily="34" charset="0"/>
                <a:cs typeface="Arial" panose="020B0604020202020204" pitchFamily="34" charset="0"/>
              </a:rPr>
              <a:t>Le Castel </a:t>
            </a:r>
            <a:r>
              <a:rPr lang="fr-FR" sz="2500" dirty="0" err="1">
                <a:latin typeface="Arial" panose="020B0604020202020204" pitchFamily="34" charset="0"/>
                <a:cs typeface="Arial" panose="020B0604020202020204" pitchFamily="34" charset="0"/>
              </a:rPr>
              <a:t>dell'Ovo</a:t>
            </a:r>
            <a:r>
              <a:rPr lang="fr-FR" sz="2500" dirty="0">
                <a:latin typeface="Arial" panose="020B0604020202020204" pitchFamily="34" charset="0"/>
                <a:cs typeface="Arial" panose="020B0604020202020204" pitchFamily="34" charset="0"/>
              </a:rPr>
              <a:t> est le plus ancien château de la ville de Naples et c’est l'un des éléments symbole de la fameuse vue sur le golfe. En raison de plusieurs événements qui l’avaient partiellement détruit , le style architectural du château a changé de façon spectaculaire jusqu'à atteindre le stade où il est aujourd'hui.</a:t>
            </a:r>
            <a:endParaRPr lang="it-IT" sz="2500" dirty="0">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16632"/>
            <a:ext cx="5328592" cy="3800475"/>
          </a:xfrm>
          <a:prstGeom prst="rect">
            <a:avLst/>
          </a:prstGeom>
          <a:effectLst>
            <a:softEdge rad="342900"/>
          </a:effectLst>
        </p:spPr>
      </p:pic>
      <p:sp>
        <p:nvSpPr>
          <p:cNvPr id="6" name="Rettangolo 5"/>
          <p:cNvSpPr/>
          <p:nvPr/>
        </p:nvSpPr>
        <p:spPr>
          <a:xfrm>
            <a:off x="185146" y="980728"/>
            <a:ext cx="3456384" cy="1754326"/>
          </a:xfrm>
          <a:prstGeom prst="rect">
            <a:avLst/>
          </a:prstGeom>
        </p:spPr>
        <p:txBody>
          <a:bodyPr wrap="square">
            <a:spAutoFit/>
          </a:bodyPr>
          <a:lstStyle/>
          <a:p>
            <a:r>
              <a:rPr lang="it-IT" sz="5400" dirty="0">
                <a:latin typeface="Algerian" panose="04020705040A02060702" pitchFamily="82" charset="0"/>
              </a:rPr>
              <a:t>Castel dell'Ovo </a:t>
            </a:r>
          </a:p>
        </p:txBody>
      </p:sp>
    </p:spTree>
    <p:extLst>
      <p:ext uri="{BB962C8B-B14F-4D97-AF65-F5344CB8AC3E}">
        <p14:creationId xmlns:p14="http://schemas.microsoft.com/office/powerpoint/2010/main" val="2408391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27984" y="806147"/>
            <a:ext cx="4392487" cy="2941449"/>
          </a:xfrm>
        </p:spPr>
        <p:txBody>
          <a:bodyPr/>
          <a:lstStyle/>
          <a:p>
            <a:r>
              <a:rPr lang="it-IT" altLang="it-IT" sz="9600" b="1" i="1" dirty="0">
                <a:solidFill>
                  <a:srgbClr val="FF9900"/>
                </a:solidFill>
                <a:latin typeface="Brush Script MT" panose="03060802040406070304" pitchFamily="66" charset="0"/>
              </a:rPr>
              <a:t>Le </a:t>
            </a:r>
            <a:r>
              <a:rPr lang="it-IT" altLang="it-IT" sz="9600" b="1" i="1" dirty="0" err="1">
                <a:solidFill>
                  <a:srgbClr val="FF9900"/>
                </a:solidFill>
                <a:latin typeface="Brush Script MT" panose="03060802040406070304" pitchFamily="66" charset="0"/>
              </a:rPr>
              <a:t>maire</a:t>
            </a:r>
            <a:r>
              <a:rPr lang="it-IT" altLang="it-IT" sz="9600" dirty="0">
                <a:solidFill>
                  <a:srgbClr val="FFFF00"/>
                </a:solidFill>
                <a:latin typeface="Brush Script MT" panose="03060802040406070304" pitchFamily="66" charset="0"/>
              </a:rPr>
              <a:t> </a:t>
            </a:r>
            <a:br>
              <a:rPr lang="it-IT" altLang="it-IT" sz="4000" dirty="0">
                <a:solidFill>
                  <a:srgbClr val="FFFF00"/>
                </a:solidFill>
                <a:latin typeface="Berlin Sans FB Demi" panose="020E0802020502020306" pitchFamily="34" charset="0"/>
              </a:rPr>
            </a:br>
            <a:endParaRPr lang="it-IT" dirty="0"/>
          </a:p>
        </p:txBody>
      </p:sp>
      <p:sp>
        <p:nvSpPr>
          <p:cNvPr id="4" name="Segnaposto contenuto 3"/>
          <p:cNvSpPr>
            <a:spLocks noGrp="1"/>
          </p:cNvSpPr>
          <p:nvPr>
            <p:ph sz="half" idx="2"/>
          </p:nvPr>
        </p:nvSpPr>
        <p:spPr>
          <a:xfrm>
            <a:off x="728116" y="4581128"/>
            <a:ext cx="8092355" cy="2014216"/>
          </a:xfrm>
        </p:spPr>
        <p:txBody>
          <a:bodyPr/>
          <a:lstStyle/>
          <a:p>
            <a:pPr marL="0" indent="0">
              <a:buNone/>
            </a:pPr>
            <a:r>
              <a:rPr lang="it-IT" altLang="it-IT" sz="6600" dirty="0">
                <a:solidFill>
                  <a:srgbClr val="FF9900"/>
                </a:solidFill>
                <a:latin typeface="Broadway" panose="04040905080B02020502" pitchFamily="82" charset="0"/>
              </a:rPr>
              <a:t>Manlio Torquato</a:t>
            </a:r>
          </a:p>
          <a:p>
            <a:endParaRPr lang="it-IT" dirty="0"/>
          </a:p>
        </p:txBody>
      </p:sp>
      <p:pic>
        <p:nvPicPr>
          <p:cNvPr id="7" name="Segnaposto contenut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19" y="260648"/>
            <a:ext cx="3693679" cy="4032448"/>
          </a:xfrm>
          <a:effectLst>
            <a:softEdge rad="31750"/>
          </a:effectLst>
        </p:spPr>
      </p:pic>
    </p:spTree>
    <p:extLst>
      <p:ext uri="{BB962C8B-B14F-4D97-AF65-F5344CB8AC3E}">
        <p14:creationId xmlns:p14="http://schemas.microsoft.com/office/powerpoint/2010/main" val="4201651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2"/>
            <a:ext cx="9144000" cy="6857998"/>
          </a:xfrm>
        </p:spPr>
      </p:pic>
      <p:sp>
        <p:nvSpPr>
          <p:cNvPr id="2" name="Titolo 1"/>
          <p:cNvSpPr>
            <a:spLocks noGrp="1"/>
          </p:cNvSpPr>
          <p:nvPr>
            <p:ph type="title"/>
          </p:nvPr>
        </p:nvSpPr>
        <p:spPr>
          <a:xfrm>
            <a:off x="1916249" y="188640"/>
            <a:ext cx="5311502" cy="2127770"/>
          </a:xfrm>
        </p:spPr>
        <p:txBody>
          <a:bodyPr>
            <a:normAutofit/>
          </a:bodyPr>
          <a:lstStyle/>
          <a:p>
            <a:r>
              <a:rPr lang="it-IT" altLang="it-IT" sz="8000" dirty="0">
                <a:solidFill>
                  <a:schemeClr val="bg1"/>
                </a:solidFill>
                <a:latin typeface="Berlin Sans FB Demi" panose="020E0802020502020306" pitchFamily="34" charset="0"/>
              </a:rPr>
              <a:t>La </a:t>
            </a:r>
            <a:r>
              <a:rPr lang="it-IT" altLang="it-IT" sz="8000" dirty="0" err="1">
                <a:solidFill>
                  <a:schemeClr val="bg1"/>
                </a:solidFill>
                <a:latin typeface="Berlin Sans FB Demi" panose="020E0802020502020306" pitchFamily="34" charset="0"/>
              </a:rPr>
              <a:t>mairie</a:t>
            </a:r>
            <a:br>
              <a:rPr lang="fr-FR" altLang="it-IT" dirty="0">
                <a:latin typeface="Berlin Sans FB Demi" panose="020E0802020502020306" pitchFamily="34" charset="0"/>
              </a:rPr>
            </a:br>
            <a:endParaRPr lang="it-IT" dirty="0"/>
          </a:p>
        </p:txBody>
      </p:sp>
    </p:spTree>
    <p:extLst>
      <p:ext uri="{BB962C8B-B14F-4D97-AF65-F5344CB8AC3E}">
        <p14:creationId xmlns:p14="http://schemas.microsoft.com/office/powerpoint/2010/main" val="1648670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35488" y="980728"/>
            <a:ext cx="4608512" cy="1440160"/>
          </a:xfrm>
        </p:spPr>
        <p:txBody>
          <a:bodyPr/>
          <a:lstStyle/>
          <a:p>
            <a:r>
              <a:rPr lang="it-IT" dirty="0">
                <a:latin typeface="Script MT Bold" panose="03040602040607080904" pitchFamily="66" charset="0"/>
              </a:rPr>
              <a:t>Maschio Angioino</a:t>
            </a:r>
          </a:p>
        </p:txBody>
      </p:sp>
      <p:pic>
        <p:nvPicPr>
          <p:cNvPr id="5" name="Segnaposto contenuto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332656"/>
            <a:ext cx="4075215" cy="3092772"/>
          </a:xfrm>
          <a:effectLst>
            <a:glow rad="139700">
              <a:schemeClr val="tx2">
                <a:lumMod val="75000"/>
                <a:alpha val="40000"/>
              </a:schemeClr>
            </a:glow>
          </a:effectLst>
        </p:spPr>
      </p:pic>
      <p:sp>
        <p:nvSpPr>
          <p:cNvPr id="7" name="Rettangolo 6"/>
          <p:cNvSpPr/>
          <p:nvPr/>
        </p:nvSpPr>
        <p:spPr>
          <a:xfrm>
            <a:off x="971600" y="3789040"/>
            <a:ext cx="7128792" cy="1815882"/>
          </a:xfrm>
          <a:prstGeom prst="rect">
            <a:avLst/>
          </a:prstGeom>
        </p:spPr>
        <p:txBody>
          <a:bodyPr wrap="square">
            <a:spAutoFit/>
          </a:bodyPr>
          <a:lstStyle/>
          <a:p>
            <a:r>
              <a:rPr lang="fr-FR" sz="2800" dirty="0">
                <a:latin typeface="Arial" panose="020B0604020202020204" pitchFamily="34" charset="0"/>
                <a:cs typeface="Arial" panose="020B0604020202020204" pitchFamily="34" charset="0"/>
              </a:rPr>
              <a:t>Le </a:t>
            </a:r>
            <a:r>
              <a:rPr lang="fr-FR" sz="2800" dirty="0" err="1">
                <a:latin typeface="Arial" panose="020B0604020202020204" pitchFamily="34" charset="0"/>
                <a:cs typeface="Arial" panose="020B0604020202020204" pitchFamily="34" charset="0"/>
              </a:rPr>
              <a:t>Maschio</a:t>
            </a:r>
            <a:r>
              <a:rPr lang="fr-FR" sz="2800" dirty="0">
                <a:latin typeface="Arial" panose="020B0604020202020204" pitchFamily="34" charset="0"/>
                <a:cs typeface="Arial" panose="020B0604020202020204" pitchFamily="34" charset="0"/>
              </a:rPr>
              <a:t> </a:t>
            </a:r>
            <a:r>
              <a:rPr lang="fr-FR" sz="2800" dirty="0" err="1">
                <a:latin typeface="Arial" panose="020B0604020202020204" pitchFamily="34" charset="0"/>
                <a:cs typeface="Arial" panose="020B0604020202020204" pitchFamily="34" charset="0"/>
              </a:rPr>
              <a:t>Angioino</a:t>
            </a:r>
            <a:r>
              <a:rPr lang="fr-FR" sz="2800" dirty="0">
                <a:latin typeface="Arial" panose="020B0604020202020204" pitchFamily="34" charset="0"/>
                <a:cs typeface="Arial" panose="020B0604020202020204" pitchFamily="34" charset="0"/>
              </a:rPr>
              <a:t> est un château médiévale  de la Renaissance, c’est un des symboles de la ville de Naples. Le château domine la spectaculaire Piazza </a:t>
            </a:r>
            <a:r>
              <a:rPr lang="fr-FR" sz="2800" dirty="0" err="1">
                <a:latin typeface="Arial" panose="020B0604020202020204" pitchFamily="34" charset="0"/>
                <a:cs typeface="Arial" panose="020B0604020202020204" pitchFamily="34" charset="0"/>
              </a:rPr>
              <a:t>Municipio</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658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1824" y="1772816"/>
            <a:ext cx="4828248" cy="4320480"/>
          </a:xfrm>
        </p:spPr>
      </p:pic>
      <p:sp>
        <p:nvSpPr>
          <p:cNvPr id="2" name="Titolo 1"/>
          <p:cNvSpPr>
            <a:spLocks noGrp="1"/>
          </p:cNvSpPr>
          <p:nvPr>
            <p:ph type="title"/>
          </p:nvPr>
        </p:nvSpPr>
        <p:spPr>
          <a:xfrm>
            <a:off x="179512" y="188640"/>
            <a:ext cx="5616624" cy="1296144"/>
          </a:xfrm>
        </p:spPr>
        <p:txBody>
          <a:bodyPr>
            <a:normAutofit/>
          </a:bodyPr>
          <a:lstStyle/>
          <a:p>
            <a:r>
              <a:rPr lang="it-IT" b="1" dirty="0">
                <a:latin typeface="Vladimir Script" panose="03050402040407070305" pitchFamily="66" charset="0"/>
              </a:rPr>
              <a:t>Via San </a:t>
            </a:r>
            <a:r>
              <a:rPr lang="it-IT" b="1" dirty="0" err="1">
                <a:latin typeface="Vladimir Script" panose="03050402040407070305" pitchFamily="66" charset="0"/>
              </a:rPr>
              <a:t>Gragorio</a:t>
            </a:r>
            <a:r>
              <a:rPr lang="it-IT" b="1" dirty="0">
                <a:latin typeface="Vladimir Script" panose="03050402040407070305" pitchFamily="66" charset="0"/>
              </a:rPr>
              <a:t> Armeno</a:t>
            </a:r>
          </a:p>
        </p:txBody>
      </p:sp>
      <p:sp>
        <p:nvSpPr>
          <p:cNvPr id="6" name="Rettangolo 5"/>
          <p:cNvSpPr/>
          <p:nvPr/>
        </p:nvSpPr>
        <p:spPr>
          <a:xfrm>
            <a:off x="5317588" y="1268760"/>
            <a:ext cx="3826412" cy="4401205"/>
          </a:xfrm>
          <a:prstGeom prst="rect">
            <a:avLst/>
          </a:prstGeom>
        </p:spPr>
        <p:txBody>
          <a:bodyPr wrap="square">
            <a:spAutoFit/>
          </a:bodyPr>
          <a:lstStyle/>
          <a:p>
            <a:r>
              <a:rPr lang="fr-FR" sz="2000" dirty="0">
                <a:latin typeface="Arial" panose="020B0604020202020204" pitchFamily="34" charset="0"/>
                <a:cs typeface="Arial" panose="020B0604020202020204" pitchFamily="34" charset="0"/>
              </a:rPr>
              <a:t>Via San Gregorio </a:t>
            </a:r>
            <a:r>
              <a:rPr lang="fr-FR" sz="2000" dirty="0" err="1">
                <a:latin typeface="Arial" panose="020B0604020202020204" pitchFamily="34" charset="0"/>
                <a:cs typeface="Arial" panose="020B0604020202020204" pitchFamily="34" charset="0"/>
              </a:rPr>
              <a:t>Armeno</a:t>
            </a:r>
            <a:r>
              <a:rPr lang="fr-FR" sz="2000" dirty="0">
                <a:latin typeface="Arial" panose="020B0604020202020204" pitchFamily="34" charset="0"/>
                <a:cs typeface="Arial" panose="020B0604020202020204" pitchFamily="34" charset="0"/>
              </a:rPr>
              <a:t>  est une rue de la vieille ville de Naples, célèbre pour le tourisme, pour les ateliers de crèches. Maintenant Via San Gregorio </a:t>
            </a:r>
            <a:r>
              <a:rPr lang="fr-FR" sz="2000" dirty="0" err="1">
                <a:latin typeface="Arial" panose="020B0604020202020204" pitchFamily="34" charset="0"/>
                <a:cs typeface="Arial" panose="020B0604020202020204" pitchFamily="34" charset="0"/>
              </a:rPr>
              <a:t>Armeno</a:t>
            </a:r>
            <a:r>
              <a:rPr lang="fr-FR" sz="2000" dirty="0">
                <a:latin typeface="Arial" panose="020B0604020202020204" pitchFamily="34" charset="0"/>
                <a:cs typeface="Arial" panose="020B0604020202020204" pitchFamily="34" charset="0"/>
              </a:rPr>
              <a:t> est connue dans le monde entier comme le centre d'exposition des boutiques d'artisanat ici situées, pendant toute l'année on réalise des figurines pour les crèches, à la fois très original. Le  départ de vraies expositions c’est du début Novembre au 6 Janvier.</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295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772" y="188640"/>
            <a:ext cx="5961386" cy="1152129"/>
          </a:xfrm>
          <a:noFill/>
        </p:spPr>
        <p:txBody>
          <a:bodyPr>
            <a:noAutofit/>
          </a:bodyPr>
          <a:lstStyle/>
          <a:p>
            <a:r>
              <a:rPr lang="it-IT" sz="6000" dirty="0">
                <a:effectLst>
                  <a:outerShdw blurRad="38100" dist="38100" dir="2700000" algn="tl">
                    <a:srgbClr val="000000">
                      <a:alpha val="43137"/>
                    </a:srgbClr>
                  </a:outerShdw>
                </a:effectLst>
                <a:latin typeface="Brush Script MT" panose="03060802040406070304" pitchFamily="66" charset="0"/>
              </a:rPr>
              <a:t>Scavi de </a:t>
            </a:r>
            <a:r>
              <a:rPr lang="it-IT" sz="6000" dirty="0" err="1">
                <a:effectLst>
                  <a:outerShdw blurRad="38100" dist="38100" dir="2700000" algn="tl">
                    <a:srgbClr val="000000">
                      <a:alpha val="43137"/>
                    </a:srgbClr>
                  </a:outerShdw>
                </a:effectLst>
                <a:latin typeface="Brush Script MT" panose="03060802040406070304" pitchFamily="66" charset="0"/>
              </a:rPr>
              <a:t>Pompéi</a:t>
            </a:r>
            <a:r>
              <a:rPr lang="it-IT" sz="6000" dirty="0">
                <a:effectLst>
                  <a:outerShdw blurRad="38100" dist="38100" dir="2700000" algn="tl">
                    <a:srgbClr val="000000">
                      <a:alpha val="43137"/>
                    </a:srgbClr>
                  </a:outerShdw>
                </a:effectLst>
                <a:latin typeface="Brush Script MT" panose="03060802040406070304" pitchFamily="66" charset="0"/>
              </a:rPr>
              <a:t> </a:t>
            </a:r>
          </a:p>
        </p:txBody>
      </p:sp>
      <p:sp>
        <p:nvSpPr>
          <p:cNvPr id="4" name="Segnaposto contenuto 3"/>
          <p:cNvSpPr>
            <a:spLocks noGrp="1"/>
          </p:cNvSpPr>
          <p:nvPr>
            <p:ph sz="half" idx="2"/>
          </p:nvPr>
        </p:nvSpPr>
        <p:spPr>
          <a:xfrm>
            <a:off x="6003085" y="980728"/>
            <a:ext cx="3151262" cy="2819970"/>
          </a:xfrm>
        </p:spPr>
        <p:txBody>
          <a:bodyPr>
            <a:noAutofit/>
          </a:bodyPr>
          <a:lstStyle/>
          <a:p>
            <a:pPr marL="0" indent="0">
              <a:buNone/>
            </a:pPr>
            <a:r>
              <a:rPr lang="fr-FR" sz="205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Les restes archéologiques de Pompéi ont donné les vestiges de l'ancienne ville de Pompéi, ensevelie sous une couverture de cendres et de lapilli pendant l'éruption du Vésuve en 79. Les résultats après les travaux sont l'un des meilleurs exemples de la vie romaine.</a:t>
            </a:r>
            <a:endParaRPr lang="it-IT" sz="2050"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6" name="Rettangolo 5"/>
          <p:cNvSpPr/>
          <p:nvPr/>
        </p:nvSpPr>
        <p:spPr>
          <a:xfrm>
            <a:off x="75772" y="4975753"/>
            <a:ext cx="5785639" cy="1669688"/>
          </a:xfrm>
          <a:prstGeom prst="rect">
            <a:avLst/>
          </a:prstGeom>
        </p:spPr>
        <p:txBody>
          <a:bodyPr wrap="square">
            <a:spAutoFit/>
          </a:bodyPr>
          <a:lstStyle/>
          <a:p>
            <a:r>
              <a:rPr lang="fr-FR" sz="2050" dirty="0"/>
              <a:t>Le Vésuve est un volcan situé à Naples. Dominant le golfe de Naples est actuellement le seul volcan actif de ce type dans toute l'Europe continentale et  il est parmi les volcans les plus dangereux et le plus étudié au monde.</a:t>
            </a:r>
            <a:endParaRPr lang="it-IT" sz="2050"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44" y="1680693"/>
            <a:ext cx="5758842" cy="2955135"/>
          </a:xfrm>
          <a:prstGeom prst="rect">
            <a:avLst/>
          </a:prstGeom>
        </p:spPr>
      </p:pic>
    </p:spTree>
    <p:extLst>
      <p:ext uri="{BB962C8B-B14F-4D97-AF65-F5344CB8AC3E}">
        <p14:creationId xmlns:p14="http://schemas.microsoft.com/office/powerpoint/2010/main" val="3786880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36096" y="0"/>
            <a:ext cx="3528392" cy="3790354"/>
          </a:xfrm>
        </p:spPr>
        <p:txBody>
          <a:bodyPr>
            <a:normAutofit/>
          </a:bodyPr>
          <a:lstStyle/>
          <a:p>
            <a:r>
              <a:rPr lang="fr-FR" sz="4000" dirty="0">
                <a:latin typeface="Forte" panose="03060902040502070203" pitchFamily="66" charset="0"/>
              </a:rPr>
              <a:t>  </a:t>
            </a:r>
            <a:r>
              <a:rPr lang="fr-FR" sz="4000" dirty="0" err="1">
                <a:latin typeface="Forte" panose="03060902040502070203" pitchFamily="66" charset="0"/>
              </a:rPr>
              <a:t>Sfogliatella</a:t>
            </a:r>
            <a:br>
              <a:rPr lang="fr-FR" sz="2400" dirty="0"/>
            </a:br>
            <a:br>
              <a:rPr lang="fr-FR" sz="2400" dirty="0"/>
            </a:br>
            <a:br>
              <a:rPr lang="fr-FR" sz="2400" dirty="0"/>
            </a:br>
            <a:r>
              <a:rPr lang="fr-FR" sz="2000" dirty="0">
                <a:latin typeface="Arial" panose="020B0604020202020204" pitchFamily="34" charset="0"/>
                <a:cs typeface="Arial" panose="020B0604020202020204" pitchFamily="34" charset="0"/>
              </a:rPr>
              <a:t>La Dolce </a:t>
            </a:r>
            <a:r>
              <a:rPr lang="fr-FR" sz="2000" dirty="0" err="1">
                <a:latin typeface="Arial" panose="020B0604020202020204" pitchFamily="34" charset="0"/>
                <a:cs typeface="Arial" panose="020B0604020202020204" pitchFamily="34" charset="0"/>
              </a:rPr>
              <a:t>Sfogliatella</a:t>
            </a:r>
            <a:r>
              <a:rPr lang="fr-FR" sz="2000" dirty="0">
                <a:latin typeface="Arial" panose="020B0604020202020204" pitchFamily="34" charset="0"/>
                <a:cs typeface="Arial" panose="020B0604020202020204" pitchFamily="34" charset="0"/>
              </a:rPr>
              <a:t> c’est un très bon </a:t>
            </a:r>
            <a:r>
              <a:rPr lang="fr-FR" sz="2000" dirty="0" err="1">
                <a:latin typeface="Arial" panose="020B0604020202020204" pitchFamily="34" charset="0"/>
                <a:cs typeface="Arial" panose="020B0604020202020204" pitchFamily="34" charset="0"/>
              </a:rPr>
              <a:t>gateau</a:t>
            </a:r>
            <a:r>
              <a:rPr lang="fr-FR" sz="2000" dirty="0">
                <a:latin typeface="Arial" panose="020B0604020202020204" pitchFamily="34" charset="0"/>
                <a:cs typeface="Arial" panose="020B0604020202020204" pitchFamily="34" charset="0"/>
              </a:rPr>
              <a:t> de la pâtisserie  napolitaine et présente beaucoup de variantes</a:t>
            </a:r>
            <a:endParaRPr lang="it-IT" sz="2000" dirty="0">
              <a:latin typeface="Arial" panose="020B0604020202020204" pitchFamily="34" charset="0"/>
              <a:cs typeface="Arial" panose="020B0604020202020204" pitchFamily="34" charset="0"/>
            </a:endParaRPr>
          </a:p>
        </p:txBody>
      </p:sp>
      <p:pic>
        <p:nvPicPr>
          <p:cNvPr id="5" name="Segnaposto contenuto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3568" y="332656"/>
            <a:ext cx="4443422" cy="3168352"/>
          </a:xfrm>
          <a:scene3d>
            <a:camera prst="orthographicFront"/>
            <a:lightRig rig="threePt" dir="t"/>
          </a:scene3d>
          <a:sp3d>
            <a:bevelT/>
          </a:sp3d>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6503" y="4005064"/>
            <a:ext cx="4427985" cy="2664296"/>
          </a:xfrm>
          <a:prstGeom prst="rect">
            <a:avLst/>
          </a:prstGeom>
          <a:scene3d>
            <a:camera prst="orthographicFront"/>
            <a:lightRig rig="threePt" dir="t"/>
          </a:scene3d>
          <a:sp3d prstMaterial="matte">
            <a:bevelT/>
          </a:sp3d>
        </p:spPr>
      </p:pic>
      <p:sp>
        <p:nvSpPr>
          <p:cNvPr id="7" name="Rettangolo 6"/>
          <p:cNvSpPr/>
          <p:nvPr/>
        </p:nvSpPr>
        <p:spPr>
          <a:xfrm>
            <a:off x="5473" y="3717032"/>
            <a:ext cx="4572000" cy="3108543"/>
          </a:xfrm>
          <a:prstGeom prst="rect">
            <a:avLst/>
          </a:prstGeom>
        </p:spPr>
        <p:txBody>
          <a:bodyPr>
            <a:spAutoFit/>
          </a:bodyPr>
          <a:lstStyle/>
          <a:p>
            <a:r>
              <a:rPr lang="fr-FR" sz="3600" dirty="0">
                <a:latin typeface="Forte" panose="03060902040502070203" pitchFamily="66" charset="0"/>
              </a:rPr>
              <a:t>            </a:t>
            </a:r>
            <a:r>
              <a:rPr lang="fr-FR" sz="3600" dirty="0" err="1">
                <a:latin typeface="Forte" panose="03060902040502070203" pitchFamily="66" charset="0"/>
              </a:rPr>
              <a:t>Babbà</a:t>
            </a:r>
            <a:endParaRPr lang="fr-FR" sz="3600" dirty="0">
              <a:latin typeface="Forte" panose="03060902040502070203" pitchFamily="66" charset="0"/>
            </a:endParaRPr>
          </a:p>
          <a:p>
            <a:endParaRPr lang="fr-FR" sz="2000" dirty="0"/>
          </a:p>
          <a:p>
            <a:r>
              <a:rPr lang="fr-FR" sz="2000" dirty="0"/>
              <a:t>Le </a:t>
            </a:r>
            <a:r>
              <a:rPr lang="fr-FR" sz="2000" dirty="0" err="1"/>
              <a:t>babbà</a:t>
            </a:r>
            <a:r>
              <a:rPr lang="fr-FR" sz="2000" dirty="0"/>
              <a:t> est une pâte sucrée cuite au levain avec de la levure, pâtisserie typique napolitaine. Il est également divisé en deux et rempli de chocolat ou de crème et baigné avec du rhum. En outre, il existe également une version avec l'essence de bergamote.</a:t>
            </a:r>
            <a:endParaRPr lang="it-IT" sz="2000" dirty="0"/>
          </a:p>
        </p:txBody>
      </p:sp>
    </p:spTree>
    <p:extLst>
      <p:ext uri="{BB962C8B-B14F-4D97-AF65-F5344CB8AC3E}">
        <p14:creationId xmlns:p14="http://schemas.microsoft.com/office/powerpoint/2010/main" val="87298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9600" dirty="0">
                <a:solidFill>
                  <a:srgbClr val="FFFF00"/>
                </a:solidFill>
              </a:rPr>
              <a:t>SALERNO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a:solidFill>
                  <a:schemeClr val="tx2">
                    <a:lumMod val="75000"/>
                  </a:schemeClr>
                </a:solidFill>
              </a:rPr>
              <a:t>COTE D’  AMALFI</a:t>
            </a:r>
          </a:p>
        </p:txBody>
      </p:sp>
      <p:sp>
        <p:nvSpPr>
          <p:cNvPr id="3" name="Segnaposto testo 2"/>
          <p:cNvSpPr>
            <a:spLocks noGrp="1"/>
          </p:cNvSpPr>
          <p:nvPr>
            <p:ph type="body" idx="1"/>
          </p:nvPr>
        </p:nvSpPr>
        <p:spPr>
          <a:xfrm flipH="1">
            <a:off x="-3500496" y="1357297"/>
            <a:ext cx="71439" cy="142875"/>
          </a:xfrm>
        </p:spPr>
        <p:txBody>
          <a:bodyPr>
            <a:normAutofit fontScale="25000" lnSpcReduction="20000"/>
          </a:bodyPr>
          <a:lstStyle/>
          <a:p>
            <a:endParaRPr lang="it-IT" dirty="0"/>
          </a:p>
        </p:txBody>
      </p:sp>
      <p:pic>
        <p:nvPicPr>
          <p:cNvPr id="7" name="Segnaposto contenuto 6" descr="amalfi.jpg"/>
          <p:cNvPicPr>
            <a:picLocks noGrp="1" noChangeAspect="1"/>
          </p:cNvPicPr>
          <p:nvPr>
            <p:ph sz="half" idx="2"/>
          </p:nvPr>
        </p:nvPicPr>
        <p:blipFill>
          <a:blip r:embed="rId2"/>
          <a:stretch>
            <a:fillRect/>
          </a:stretch>
        </p:blipFill>
        <p:spPr>
          <a:xfrm>
            <a:off x="214282" y="1571612"/>
            <a:ext cx="4214842" cy="4500593"/>
          </a:xfrm>
        </p:spPr>
      </p:pic>
      <p:sp>
        <p:nvSpPr>
          <p:cNvPr id="5" name="Segnaposto testo 4"/>
          <p:cNvSpPr>
            <a:spLocks noGrp="1"/>
          </p:cNvSpPr>
          <p:nvPr>
            <p:ph type="body" sz="quarter" idx="3"/>
          </p:nvPr>
        </p:nvSpPr>
        <p:spPr>
          <a:xfrm>
            <a:off x="4817075" y="1428734"/>
            <a:ext cx="4041775" cy="1571636"/>
          </a:xfrm>
          <a:ln>
            <a:noFill/>
          </a:ln>
          <a:effectLst>
            <a:outerShdw blurRad="50800" dist="38100" dir="2700000" algn="tl" rotWithShape="0">
              <a:prstClr val="black">
                <a:alpha val="40000"/>
              </a:prstClr>
            </a:outerShdw>
          </a:effectLst>
        </p:spPr>
        <p:txBody>
          <a:bodyPr>
            <a:normAutofit/>
          </a:bodyPr>
          <a:lstStyle/>
          <a:p>
            <a:r>
              <a:rPr lang="fr-FR" dirty="0">
                <a:solidFill>
                  <a:schemeClr val="accent1">
                    <a:lumMod val="50000"/>
                  </a:schemeClr>
                </a:solidFill>
              </a:rPr>
              <a:t>Une partie très importante de Salerno c’est la côte d'Amalfi, très aimée par les touristes pour ses beautés naturelles</a:t>
            </a:r>
            <a:endParaRPr lang="it-IT" dirty="0">
              <a:solidFill>
                <a:schemeClr val="accent1">
                  <a:lumMod val="50000"/>
                </a:schemeClr>
              </a:solidFill>
            </a:endParaRPr>
          </a:p>
        </p:txBody>
      </p:sp>
      <p:pic>
        <p:nvPicPr>
          <p:cNvPr id="8" name="Segnaposto contenuto 7" descr="download.jpg"/>
          <p:cNvPicPr>
            <a:picLocks noGrp="1" noChangeAspect="1"/>
          </p:cNvPicPr>
          <p:nvPr>
            <p:ph sz="quarter" idx="4"/>
          </p:nvPr>
        </p:nvPicPr>
        <p:blipFill>
          <a:blip r:embed="rId3"/>
          <a:stretch>
            <a:fillRect/>
          </a:stretch>
        </p:blipFill>
        <p:spPr>
          <a:xfrm>
            <a:off x="5395119" y="3423444"/>
            <a:ext cx="2466975" cy="1847850"/>
          </a:xfrm>
        </p:spPr>
      </p:pic>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1A1F">
            <a:alpha val="70000"/>
          </a:srgb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6600" dirty="0">
                <a:solidFill>
                  <a:srgbClr val="FF0000"/>
                </a:solidFill>
              </a:rPr>
              <a:t>LES LUMIERES </a:t>
            </a:r>
            <a:br>
              <a:rPr lang="it-IT" sz="6600" dirty="0">
                <a:solidFill>
                  <a:srgbClr val="FF0000"/>
                </a:solidFill>
              </a:rPr>
            </a:br>
            <a:r>
              <a:rPr lang="it-IT" sz="6600" dirty="0">
                <a:solidFill>
                  <a:srgbClr val="FF0000"/>
                </a:solidFill>
              </a:rPr>
              <a:t>d’ ARTISTE</a:t>
            </a:r>
          </a:p>
        </p:txBody>
      </p:sp>
      <p:sp>
        <p:nvSpPr>
          <p:cNvPr id="3" name="Segnaposto testo 2"/>
          <p:cNvSpPr>
            <a:spLocks noGrp="1"/>
          </p:cNvSpPr>
          <p:nvPr>
            <p:ph type="body" idx="1"/>
          </p:nvPr>
        </p:nvSpPr>
        <p:spPr>
          <a:xfrm>
            <a:off x="-2786114" y="2000240"/>
            <a:ext cx="71438" cy="71438"/>
          </a:xfrm>
        </p:spPr>
        <p:txBody>
          <a:bodyPr>
            <a:normAutofit fontScale="25000" lnSpcReduction="20000"/>
          </a:bodyPr>
          <a:lstStyle/>
          <a:p>
            <a:endParaRPr lang="it-IT" dirty="0"/>
          </a:p>
        </p:txBody>
      </p:sp>
      <p:pic>
        <p:nvPicPr>
          <p:cNvPr id="7" name="Segnaposto contenuto 6" descr="DIARR.jpg"/>
          <p:cNvPicPr>
            <a:picLocks noGrp="1" noChangeAspect="1"/>
          </p:cNvPicPr>
          <p:nvPr>
            <p:ph sz="half" idx="2"/>
          </p:nvPr>
        </p:nvPicPr>
        <p:blipFill>
          <a:blip r:embed="rId2"/>
          <a:stretch>
            <a:fillRect/>
          </a:stretch>
        </p:blipFill>
        <p:spPr>
          <a:xfrm>
            <a:off x="714348" y="1928802"/>
            <a:ext cx="3071834" cy="4143404"/>
          </a:xfrm>
        </p:spPr>
      </p:pic>
      <p:sp>
        <p:nvSpPr>
          <p:cNvPr id="5" name="Segnaposto testo 4"/>
          <p:cNvSpPr>
            <a:spLocks noGrp="1"/>
          </p:cNvSpPr>
          <p:nvPr>
            <p:ph type="body" sz="quarter" idx="3"/>
          </p:nvPr>
        </p:nvSpPr>
        <p:spPr>
          <a:xfrm>
            <a:off x="4572001" y="1571612"/>
            <a:ext cx="4114800" cy="1500198"/>
          </a:xfrm>
        </p:spPr>
        <p:txBody>
          <a:bodyPr>
            <a:normAutofit/>
          </a:bodyPr>
          <a:lstStyle/>
          <a:p>
            <a:r>
              <a:rPr lang="fr-FR" dirty="0"/>
              <a:t>Chaque année à Noël la ville est éclairé par beaucoup de </a:t>
            </a:r>
            <a:r>
              <a:rPr lang="fr-FR" dirty="0" err="1"/>
              <a:t>lumiéres</a:t>
            </a:r>
            <a:r>
              <a:rPr lang="fr-FR" dirty="0"/>
              <a:t> d'artiste </a:t>
            </a:r>
            <a:endParaRPr lang="it-IT" dirty="0"/>
          </a:p>
          <a:p>
            <a:endParaRPr lang="it-IT" dirty="0"/>
          </a:p>
        </p:txBody>
      </p:sp>
      <p:pic>
        <p:nvPicPr>
          <p:cNvPr id="8" name="Segnaposto contenuto 7" descr="mmm.jpg"/>
          <p:cNvPicPr>
            <a:picLocks noGrp="1" noChangeAspect="1"/>
          </p:cNvPicPr>
          <p:nvPr>
            <p:ph sz="quarter" idx="4"/>
          </p:nvPr>
        </p:nvPicPr>
        <p:blipFill>
          <a:blip r:embed="rId3"/>
          <a:stretch>
            <a:fillRect/>
          </a:stretch>
        </p:blipFill>
        <p:spPr>
          <a:xfrm>
            <a:off x="4857752" y="3286124"/>
            <a:ext cx="3286148" cy="2500330"/>
          </a:xfrm>
        </p:spPr>
      </p:pic>
    </p:spTree>
  </p:cSld>
  <p:clrMapOvr>
    <a:masterClrMapping/>
  </p:clrMapOvr>
  <p:transition spd="slow">
    <p:randomBar dir="vert"/>
  </p:transition>
</p:sld>
</file>

<file path=ppt/theme/theme1.xml><?xml version="1.0" encoding="utf-8"?>
<a:theme xmlns:a="http://schemas.openxmlformats.org/drawingml/2006/main" name="Profondità">
  <a:themeElements>
    <a:clrScheme name="Profondità">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ondità">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ità">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TM04033923[[fn=Profondità]]</Template>
  <TotalTime>277</TotalTime>
  <Words>638</Words>
  <Application>Microsoft Office PowerPoint</Application>
  <PresentationFormat>Presentazione su schermo (4:3)</PresentationFormat>
  <Paragraphs>63</Paragraphs>
  <Slides>21</Slides>
  <Notes>1</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21</vt:i4>
      </vt:variant>
    </vt:vector>
  </HeadingPairs>
  <TitlesOfParts>
    <vt:vector size="35" baseType="lpstr">
      <vt:lpstr>Arial Unicode MS</vt:lpstr>
      <vt:lpstr>Algerian</vt:lpstr>
      <vt:lpstr>Arial</vt:lpstr>
      <vt:lpstr>Arial Rounded MT Bold</vt:lpstr>
      <vt:lpstr>Berlin Sans FB Demi</vt:lpstr>
      <vt:lpstr>Broadway</vt:lpstr>
      <vt:lpstr>Brush Script MT</vt:lpstr>
      <vt:lpstr>Calibri</vt:lpstr>
      <vt:lpstr>Cooper Black</vt:lpstr>
      <vt:lpstr>Corbel</vt:lpstr>
      <vt:lpstr>Forte</vt:lpstr>
      <vt:lpstr>Script MT Bold</vt:lpstr>
      <vt:lpstr>Vladimir Script</vt:lpstr>
      <vt:lpstr>Profondità</vt:lpstr>
      <vt:lpstr>Naples</vt:lpstr>
      <vt:lpstr>Le Castel dell'Ovo est le plus ancien château de la ville de Naples et c’est l'un des éléments symbole de la fameuse vue sur le golfe. En raison de plusieurs événements qui l’avaient partiellement détruit , le style architectural du château a changé de façon spectaculaire jusqu'à atteindre le stade où il est aujourd'hui.</vt:lpstr>
      <vt:lpstr>Maschio Angioino</vt:lpstr>
      <vt:lpstr>Via San Gragorio Armeno</vt:lpstr>
      <vt:lpstr>Scavi de Pompéi </vt:lpstr>
      <vt:lpstr>  Sfogliatella   La Dolce Sfogliatella c’est un très bon gateau de la pâtisserie  napolitaine et présente beaucoup de variantes</vt:lpstr>
      <vt:lpstr>SALERNO</vt:lpstr>
      <vt:lpstr>COTE D’  AMALFI</vt:lpstr>
      <vt:lpstr>LES LUMIERES  d’ ARTISTE</vt:lpstr>
      <vt:lpstr>LES QUAIS</vt:lpstr>
      <vt:lpstr>    PLATS  TYPIQUES</vt:lpstr>
      <vt:lpstr>CASERTA</vt:lpstr>
      <vt:lpstr>Le climat</vt:lpstr>
      <vt:lpstr>LA REGGIA DI CASERTA</vt:lpstr>
      <vt:lpstr>SANGUINACCIO </vt:lpstr>
      <vt:lpstr>N O C E R A</vt:lpstr>
      <vt:lpstr>L’Histoire </vt:lpstr>
      <vt:lpstr>Le Territoire </vt:lpstr>
      <vt:lpstr>Le Château du parc  </vt:lpstr>
      <vt:lpstr>Le maire  </vt:lpstr>
      <vt:lpstr>La mairie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SALERNO</dc:title>
  <dc:creator>Home</dc:creator>
  <cp:lastModifiedBy>hanna</cp:lastModifiedBy>
  <cp:revision>57</cp:revision>
  <dcterms:created xsi:type="dcterms:W3CDTF">2016-11-05T09:17:31Z</dcterms:created>
  <dcterms:modified xsi:type="dcterms:W3CDTF">2016-11-21T11:54:02Z</dcterms:modified>
</cp:coreProperties>
</file>