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notesMasterIdLst>
    <p:notesMasterId r:id="rId10"/>
  </p:notesMasterIdLst>
  <p:sldIdLst>
    <p:sldId id="279" r:id="rId3"/>
    <p:sldId id="277" r:id="rId4"/>
    <p:sldId id="270" r:id="rId5"/>
    <p:sldId id="273" r:id="rId6"/>
    <p:sldId id="267" r:id="rId7"/>
    <p:sldId id="272" r:id="rId8"/>
    <p:sldId id="271" r:id="rId9"/>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71" autoAdjust="0"/>
  </p:normalViewPr>
  <p:slideViewPr>
    <p:cSldViewPr>
      <p:cViewPr varScale="1">
        <p:scale>
          <a:sx n="70" d="100"/>
          <a:sy n="70" d="100"/>
        </p:scale>
        <p:origin x="138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DAFA8F-E75F-4CB6-A22A-933EB903F845}" type="datetimeFigureOut">
              <a:rPr lang="ro-RO" smtClean="0"/>
              <a:pPr/>
              <a:t>26.06.2016</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925832-2888-4D7C-B189-21926A78245B}" type="slidenum">
              <a:rPr lang="ro-RO" smtClean="0"/>
              <a:pPr/>
              <a:t>‹#›</a:t>
            </a:fld>
            <a:endParaRPr lang="ro-RO"/>
          </a:p>
        </p:txBody>
      </p:sp>
    </p:spTree>
    <p:extLst>
      <p:ext uri="{BB962C8B-B14F-4D97-AF65-F5344CB8AC3E}">
        <p14:creationId xmlns:p14="http://schemas.microsoft.com/office/powerpoint/2010/main" val="119918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37925832-2888-4D7C-B189-21926A78245B}" type="slidenum">
              <a:rPr lang="ro-RO" smtClean="0"/>
              <a:pPr/>
              <a:t>5</a:t>
            </a:fld>
            <a:endParaRPr lang="ro-RO"/>
          </a:p>
        </p:txBody>
      </p:sp>
    </p:spTree>
    <p:extLst>
      <p:ext uri="{BB962C8B-B14F-4D97-AF65-F5344CB8AC3E}">
        <p14:creationId xmlns:p14="http://schemas.microsoft.com/office/powerpoint/2010/main" val="3317104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38C4D38-642D-4AD9-84E0-E7166E9EAB10}" type="datetimeFigureOut">
              <a:rPr lang="ro-RO" smtClean="0"/>
              <a:pPr/>
              <a:t>26.06.2016</a:t>
            </a:fld>
            <a:endParaRPr lang="ro-RO"/>
          </a:p>
        </p:txBody>
      </p:sp>
      <p:sp>
        <p:nvSpPr>
          <p:cNvPr id="8" name="Slide Number Placeholder 7"/>
          <p:cNvSpPr>
            <a:spLocks noGrp="1"/>
          </p:cNvSpPr>
          <p:nvPr>
            <p:ph type="sldNum" sz="quarter" idx="11"/>
          </p:nvPr>
        </p:nvSpPr>
        <p:spPr/>
        <p:txBody>
          <a:bodyPr/>
          <a:lstStyle/>
          <a:p>
            <a:fld id="{77AAF0C2-C605-47F9-90BB-30BC6108092A}" type="slidenum">
              <a:rPr lang="ro-RO" smtClean="0"/>
              <a:pPr/>
              <a:t>‹#›</a:t>
            </a:fld>
            <a:endParaRPr lang="ro-RO"/>
          </a:p>
        </p:txBody>
      </p:sp>
      <p:sp>
        <p:nvSpPr>
          <p:cNvPr id="9" name="Footer Placeholder 8"/>
          <p:cNvSpPr>
            <a:spLocks noGrp="1"/>
          </p:cNvSpPr>
          <p:nvPr>
            <p:ph type="ftr" sz="quarter" idx="12"/>
          </p:nvPr>
        </p:nvSpPr>
        <p:spPr/>
        <p:txBody>
          <a:bodyPr/>
          <a:lstStyle/>
          <a:p>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C4D38-642D-4AD9-84E0-E7166E9EAB10}" type="datetimeFigureOut">
              <a:rPr lang="ro-RO" smtClean="0"/>
              <a:pPr/>
              <a:t>26.06.2016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7AAF0C2-C605-47F9-90BB-30BC6108092A}"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C4D38-642D-4AD9-84E0-E7166E9EAB10}" type="datetimeFigureOut">
              <a:rPr lang="ro-RO" smtClean="0"/>
              <a:pPr/>
              <a:t>26.06.2016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7AAF0C2-C605-47F9-90BB-30BC6108092A}" type="slidenum">
              <a:rPr lang="ro-RO" smtClean="0"/>
              <a:pPr/>
              <a:t>‹#›</a:t>
            </a:fld>
            <a:endParaRPr lang="ro-R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zitiv titlu">
    <p:bg>
      <p:bgRef idx="1002">
        <a:schemeClr val="bg2"/>
      </p:bgRef>
    </p:bg>
    <p:spTree>
      <p:nvGrpSpPr>
        <p:cNvPr id="1" name=""/>
        <p:cNvGrpSpPr/>
        <p:nvPr/>
      </p:nvGrpSpPr>
      <p:grpSpPr>
        <a:xfrm>
          <a:off x="0" y="0"/>
          <a:ext cx="0" cy="0"/>
          <a:chOff x="0" y="0"/>
          <a:chExt cx="0" cy="0"/>
        </a:xfrm>
      </p:grpSpPr>
      <p:sp>
        <p:nvSpPr>
          <p:cNvPr id="9" name="Titlu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o-RO" smtClean="0"/>
              <a:t>Faceți clic pentru a edita stilul de titlu Coordonator</a:t>
            </a:r>
            <a:endParaRPr kumimoji="0" lang="en-US"/>
          </a:p>
        </p:txBody>
      </p:sp>
      <p:sp>
        <p:nvSpPr>
          <p:cNvPr id="17" name="Subtitlu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smtClean="0"/>
              <a:t>Faceți clic pentru editarea stilului de subtitlu al coordonatorului</a:t>
            </a:r>
            <a:endParaRPr kumimoji="0" lang="en-US"/>
          </a:p>
        </p:txBody>
      </p:sp>
      <p:sp>
        <p:nvSpPr>
          <p:cNvPr id="30" name="Substituent dată 29"/>
          <p:cNvSpPr>
            <a:spLocks noGrp="1"/>
          </p:cNvSpPr>
          <p:nvPr>
            <p:ph type="dt" sz="half" idx="10"/>
          </p:nvPr>
        </p:nvSpPr>
        <p:spPr/>
        <p:txBody>
          <a:bodyPr/>
          <a:lstStyle/>
          <a:p>
            <a:fld id="{A9209484-8D60-4A23-99A8-2FAF04F2AC24}" type="datetimeFigureOut">
              <a:rPr lang="en-US" smtClean="0">
                <a:solidFill>
                  <a:srgbClr val="DBF5F9">
                    <a:shade val="90000"/>
                  </a:srgbClr>
                </a:solidFill>
              </a:rPr>
              <a:pPr/>
              <a:t>6/26/2016</a:t>
            </a:fld>
            <a:endParaRPr lang="en-US">
              <a:solidFill>
                <a:srgbClr val="DBF5F9">
                  <a:shade val="90000"/>
                </a:srgbClr>
              </a:solidFill>
            </a:endParaRPr>
          </a:p>
        </p:txBody>
      </p:sp>
      <p:sp>
        <p:nvSpPr>
          <p:cNvPr id="19" name="Substituent subsol 18"/>
          <p:cNvSpPr>
            <a:spLocks noGrp="1"/>
          </p:cNvSpPr>
          <p:nvPr>
            <p:ph type="ftr" sz="quarter" idx="11"/>
          </p:nvPr>
        </p:nvSpPr>
        <p:spPr/>
        <p:txBody>
          <a:bodyPr/>
          <a:lstStyle/>
          <a:p>
            <a:endParaRPr lang="en-US">
              <a:solidFill>
                <a:srgbClr val="DBF5F9">
                  <a:shade val="90000"/>
                </a:srgbClr>
              </a:solidFill>
            </a:endParaRPr>
          </a:p>
        </p:txBody>
      </p:sp>
      <p:sp>
        <p:nvSpPr>
          <p:cNvPr id="27" name="Substituent număr diapozitiv 26"/>
          <p:cNvSpPr>
            <a:spLocks noGrp="1"/>
          </p:cNvSpPr>
          <p:nvPr>
            <p:ph type="sldNum" sz="quarter" idx="12"/>
          </p:nvPr>
        </p:nvSpPr>
        <p:spPr/>
        <p:txBody>
          <a:bodyPr/>
          <a:lstStyle/>
          <a:p>
            <a:fld id="{A0FB8052-8F5D-40BB-9263-7304443562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28012501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p:txBody>
          <a:body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A9209484-8D60-4A23-99A8-2FAF04F2AC24}" type="datetimeFigureOut">
              <a:rPr lang="en-US" smtClean="0">
                <a:solidFill>
                  <a:srgbClr val="04617B">
                    <a:shade val="90000"/>
                  </a:srgbClr>
                </a:solidFill>
              </a:rPr>
              <a:pPr/>
              <a:t>6/26/2016</a:t>
            </a:fld>
            <a:endParaRPr lang="en-US">
              <a:solidFill>
                <a:srgbClr val="04617B">
                  <a:shade val="90000"/>
                </a:srgbClr>
              </a:solidFill>
            </a:endParaRPr>
          </a:p>
        </p:txBody>
      </p:sp>
      <p:sp>
        <p:nvSpPr>
          <p:cNvPr id="5" name="Substituent subsol 4"/>
          <p:cNvSpPr>
            <a:spLocks noGrp="1"/>
          </p:cNvSpPr>
          <p:nvPr>
            <p:ph type="ftr" sz="quarter" idx="11"/>
          </p:nvPr>
        </p:nvSpPr>
        <p:spPr/>
        <p:txBody>
          <a:bodyPr/>
          <a:lstStyle/>
          <a:p>
            <a:endParaRPr lang="en-US">
              <a:solidFill>
                <a:srgbClr val="04617B">
                  <a:shade val="90000"/>
                </a:srgbClr>
              </a:solidFill>
            </a:endParaRPr>
          </a:p>
        </p:txBody>
      </p:sp>
      <p:sp>
        <p:nvSpPr>
          <p:cNvPr id="6" name="Substituent număr diapozitiv 5"/>
          <p:cNvSpPr>
            <a:spLocks noGrp="1"/>
          </p:cNvSpPr>
          <p:nvPr>
            <p:ph type="sldNum" sz="quarter" idx="12"/>
          </p:nvPr>
        </p:nvSpPr>
        <p:spPr/>
        <p:txBody>
          <a:bodyPr/>
          <a:lstStyle/>
          <a:p>
            <a:fld id="{A0FB8052-8F5D-40BB-9263-7304443562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04176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ntet secțiune">
    <p:bg>
      <p:bgRef idx="1002">
        <a:schemeClr val="bg2"/>
      </p:bgRef>
    </p:bg>
    <p:spTree>
      <p:nvGrpSpPr>
        <p:cNvPr id="1" name=""/>
        <p:cNvGrpSpPr/>
        <p:nvPr/>
      </p:nvGrpSpPr>
      <p:grpSpPr>
        <a:xfrm>
          <a:off x="0" y="0"/>
          <a:ext cx="0" cy="0"/>
          <a:chOff x="0" y="0"/>
          <a:chExt cx="0" cy="0"/>
        </a:xfrm>
      </p:grpSpPr>
      <p:sp>
        <p:nvSpPr>
          <p:cNvPr id="2" name="Titlu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p:txBody>
          <a:bodyPr/>
          <a:lstStyle/>
          <a:p>
            <a:fld id="{A9209484-8D60-4A23-99A8-2FAF04F2AC24}" type="datetimeFigureOut">
              <a:rPr lang="en-US" smtClean="0">
                <a:solidFill>
                  <a:srgbClr val="DBF5F9">
                    <a:shade val="90000"/>
                  </a:srgbClr>
                </a:solidFill>
              </a:rPr>
              <a:pPr/>
              <a:t>6/26/2016</a:t>
            </a:fld>
            <a:endParaRPr lang="en-US">
              <a:solidFill>
                <a:srgbClr val="DBF5F9">
                  <a:shade val="90000"/>
                </a:srgbClr>
              </a:solidFill>
            </a:endParaRPr>
          </a:p>
        </p:txBody>
      </p:sp>
      <p:sp>
        <p:nvSpPr>
          <p:cNvPr id="5" name="Substituent subsol 4"/>
          <p:cNvSpPr>
            <a:spLocks noGrp="1"/>
          </p:cNvSpPr>
          <p:nvPr>
            <p:ph type="ftr" sz="quarter" idx="11"/>
          </p:nvPr>
        </p:nvSpPr>
        <p:spPr/>
        <p:txBody>
          <a:bodyPr/>
          <a:lstStyle/>
          <a:p>
            <a:endParaRPr lang="en-US">
              <a:solidFill>
                <a:srgbClr val="DBF5F9">
                  <a:shade val="90000"/>
                </a:srgbClr>
              </a:solidFill>
            </a:endParaRPr>
          </a:p>
        </p:txBody>
      </p:sp>
      <p:sp>
        <p:nvSpPr>
          <p:cNvPr id="6" name="Substituent număr diapozitiv 5"/>
          <p:cNvSpPr>
            <a:spLocks noGrp="1"/>
          </p:cNvSpPr>
          <p:nvPr>
            <p:ph type="sldNum" sz="quarter" idx="12"/>
          </p:nvPr>
        </p:nvSpPr>
        <p:spPr/>
        <p:txBody>
          <a:bodyPr/>
          <a:lstStyle/>
          <a:p>
            <a:fld id="{A0FB8052-8F5D-40BB-9263-7304443562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96949424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229600" cy="1143000"/>
          </a:xfrm>
        </p:spPr>
        <p:txBody>
          <a:bodyPr/>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A9209484-8D60-4A23-99A8-2FAF04F2AC24}" type="datetimeFigureOut">
              <a:rPr lang="en-US" smtClean="0">
                <a:solidFill>
                  <a:srgbClr val="04617B">
                    <a:shade val="90000"/>
                  </a:srgbClr>
                </a:solidFill>
              </a:rPr>
              <a:pPr/>
              <a:t>6/26/2016</a:t>
            </a:fld>
            <a:endParaRPr lang="en-US">
              <a:solidFill>
                <a:srgbClr val="04617B">
                  <a:shade val="90000"/>
                </a:srgbClr>
              </a:solidFill>
            </a:endParaRPr>
          </a:p>
        </p:txBody>
      </p:sp>
      <p:sp>
        <p:nvSpPr>
          <p:cNvPr id="6" name="Substituent subsol 5"/>
          <p:cNvSpPr>
            <a:spLocks noGrp="1"/>
          </p:cNvSpPr>
          <p:nvPr>
            <p:ph type="ftr" sz="quarter" idx="11"/>
          </p:nvPr>
        </p:nvSpPr>
        <p:spPr/>
        <p:txBody>
          <a:bodyPr/>
          <a:lstStyle/>
          <a:p>
            <a:endParaRPr lang="en-US">
              <a:solidFill>
                <a:srgbClr val="04617B">
                  <a:shade val="90000"/>
                </a:srgbClr>
              </a:solidFill>
            </a:endParaRPr>
          </a:p>
        </p:txBody>
      </p:sp>
      <p:sp>
        <p:nvSpPr>
          <p:cNvPr id="7" name="Substituent număr diapozitiv 6"/>
          <p:cNvSpPr>
            <a:spLocks noGrp="1"/>
          </p:cNvSpPr>
          <p:nvPr>
            <p:ph type="sldNum" sz="quarter" idx="12"/>
          </p:nvPr>
        </p:nvSpPr>
        <p:spPr/>
        <p:txBody>
          <a:bodyPr/>
          <a:lstStyle/>
          <a:p>
            <a:fld id="{A0FB8052-8F5D-40BB-9263-7304443562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19763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229600" cy="1143000"/>
          </a:xfrm>
        </p:spPr>
        <p:txBody>
          <a:bodyPr tIns="45720" anchor="b"/>
          <a:lstStyle>
            <a:lvl1pPr>
              <a:defRPr/>
            </a:lvl1pPr>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p>
            <a:fld id="{A9209484-8D60-4A23-99A8-2FAF04F2AC24}" type="datetimeFigureOut">
              <a:rPr lang="en-US" smtClean="0">
                <a:solidFill>
                  <a:srgbClr val="04617B">
                    <a:shade val="90000"/>
                  </a:srgbClr>
                </a:solidFill>
              </a:rPr>
              <a:pPr/>
              <a:t>6/26/2016</a:t>
            </a:fld>
            <a:endParaRPr lang="en-US">
              <a:solidFill>
                <a:srgbClr val="04617B">
                  <a:shade val="90000"/>
                </a:srgbClr>
              </a:solidFill>
            </a:endParaRPr>
          </a:p>
        </p:txBody>
      </p:sp>
      <p:sp>
        <p:nvSpPr>
          <p:cNvPr id="8" name="Substituent subsol 7"/>
          <p:cNvSpPr>
            <a:spLocks noGrp="1"/>
          </p:cNvSpPr>
          <p:nvPr>
            <p:ph type="ftr" sz="quarter" idx="11"/>
          </p:nvPr>
        </p:nvSpPr>
        <p:spPr/>
        <p:txBody>
          <a:bodyPr/>
          <a:lstStyle/>
          <a:p>
            <a:endParaRPr lang="en-US">
              <a:solidFill>
                <a:srgbClr val="04617B">
                  <a:shade val="90000"/>
                </a:srgbClr>
              </a:solidFill>
            </a:endParaRPr>
          </a:p>
        </p:txBody>
      </p:sp>
      <p:sp>
        <p:nvSpPr>
          <p:cNvPr id="9" name="Substituent număr diapozitiv 8"/>
          <p:cNvSpPr>
            <a:spLocks noGrp="1"/>
          </p:cNvSpPr>
          <p:nvPr>
            <p:ph type="sldNum" sz="quarter" idx="12"/>
          </p:nvPr>
        </p:nvSpPr>
        <p:spPr/>
        <p:txBody>
          <a:bodyPr/>
          <a:lstStyle/>
          <a:p>
            <a:fld id="{A0FB8052-8F5D-40BB-9263-7304443562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2133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p>
            <a:fld id="{A9209484-8D60-4A23-99A8-2FAF04F2AC24}" type="datetimeFigureOut">
              <a:rPr lang="en-US" smtClean="0">
                <a:solidFill>
                  <a:srgbClr val="04617B">
                    <a:shade val="90000"/>
                  </a:srgbClr>
                </a:solidFill>
              </a:rPr>
              <a:pPr/>
              <a:t>6/26/2016</a:t>
            </a:fld>
            <a:endParaRPr lang="en-US">
              <a:solidFill>
                <a:srgbClr val="04617B">
                  <a:shade val="90000"/>
                </a:srgbClr>
              </a:solidFill>
            </a:endParaRPr>
          </a:p>
        </p:txBody>
      </p:sp>
      <p:sp>
        <p:nvSpPr>
          <p:cNvPr id="4" name="Substituent subsol 3"/>
          <p:cNvSpPr>
            <a:spLocks noGrp="1"/>
          </p:cNvSpPr>
          <p:nvPr>
            <p:ph type="ftr" sz="quarter" idx="11"/>
          </p:nvPr>
        </p:nvSpPr>
        <p:spPr/>
        <p:txBody>
          <a:bodyPr/>
          <a:lstStyle/>
          <a:p>
            <a:endParaRPr lang="en-US">
              <a:solidFill>
                <a:srgbClr val="04617B">
                  <a:shade val="90000"/>
                </a:srgbClr>
              </a:solidFill>
            </a:endParaRPr>
          </a:p>
        </p:txBody>
      </p:sp>
      <p:sp>
        <p:nvSpPr>
          <p:cNvPr id="5" name="Substituent număr diapozitiv 4"/>
          <p:cNvSpPr>
            <a:spLocks noGrp="1"/>
          </p:cNvSpPr>
          <p:nvPr>
            <p:ph type="sldNum" sz="quarter" idx="12"/>
          </p:nvPr>
        </p:nvSpPr>
        <p:spPr/>
        <p:txBody>
          <a:bodyPr/>
          <a:lstStyle/>
          <a:p>
            <a:fld id="{A0FB8052-8F5D-40BB-9263-7304443562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37651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A9209484-8D60-4A23-99A8-2FAF04F2AC24}" type="datetimeFigureOut">
              <a:rPr lang="en-US" smtClean="0">
                <a:solidFill>
                  <a:srgbClr val="04617B">
                    <a:shade val="90000"/>
                  </a:srgbClr>
                </a:solidFill>
              </a:rPr>
              <a:pPr/>
              <a:t>6/26/2016</a:t>
            </a:fld>
            <a:endParaRPr lang="en-US">
              <a:solidFill>
                <a:srgbClr val="04617B">
                  <a:shade val="90000"/>
                </a:srgbClr>
              </a:solidFill>
            </a:endParaRPr>
          </a:p>
        </p:txBody>
      </p:sp>
      <p:sp>
        <p:nvSpPr>
          <p:cNvPr id="3" name="Substituent subsol 2"/>
          <p:cNvSpPr>
            <a:spLocks noGrp="1"/>
          </p:cNvSpPr>
          <p:nvPr>
            <p:ph type="ftr" sz="quarter" idx="11"/>
          </p:nvPr>
        </p:nvSpPr>
        <p:spPr/>
        <p:txBody>
          <a:bodyPr/>
          <a:lstStyle/>
          <a:p>
            <a:endParaRPr lang="en-US">
              <a:solidFill>
                <a:srgbClr val="04617B">
                  <a:shade val="90000"/>
                </a:srgbClr>
              </a:solidFill>
            </a:endParaRPr>
          </a:p>
        </p:txBody>
      </p:sp>
      <p:sp>
        <p:nvSpPr>
          <p:cNvPr id="4" name="Substituent număr diapozitiv 3"/>
          <p:cNvSpPr>
            <a:spLocks noGrp="1"/>
          </p:cNvSpPr>
          <p:nvPr>
            <p:ph type="sldNum" sz="quarter" idx="12"/>
          </p:nvPr>
        </p:nvSpPr>
        <p:spPr/>
        <p:txBody>
          <a:bodyPr/>
          <a:lstStyle/>
          <a:p>
            <a:fld id="{A0FB8052-8F5D-40BB-9263-7304443562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11199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p>
            <a:fld id="{A9209484-8D60-4A23-99A8-2FAF04F2AC24}" type="datetimeFigureOut">
              <a:rPr lang="en-US" smtClean="0">
                <a:solidFill>
                  <a:srgbClr val="04617B">
                    <a:shade val="90000"/>
                  </a:srgbClr>
                </a:solidFill>
              </a:rPr>
              <a:pPr/>
              <a:t>6/26/2016</a:t>
            </a:fld>
            <a:endParaRPr lang="en-US">
              <a:solidFill>
                <a:srgbClr val="04617B">
                  <a:shade val="90000"/>
                </a:srgbClr>
              </a:solidFill>
            </a:endParaRPr>
          </a:p>
        </p:txBody>
      </p:sp>
      <p:sp>
        <p:nvSpPr>
          <p:cNvPr id="6" name="Substituent subsol 5"/>
          <p:cNvSpPr>
            <a:spLocks noGrp="1"/>
          </p:cNvSpPr>
          <p:nvPr>
            <p:ph type="ftr" sz="quarter" idx="11"/>
          </p:nvPr>
        </p:nvSpPr>
        <p:spPr/>
        <p:txBody>
          <a:bodyPr/>
          <a:lstStyle/>
          <a:p>
            <a:endParaRPr lang="en-US">
              <a:solidFill>
                <a:srgbClr val="04617B">
                  <a:shade val="90000"/>
                </a:srgbClr>
              </a:solidFill>
            </a:endParaRPr>
          </a:p>
        </p:txBody>
      </p:sp>
      <p:sp>
        <p:nvSpPr>
          <p:cNvPr id="7" name="Substituent număr diapozitiv 6"/>
          <p:cNvSpPr>
            <a:spLocks noGrp="1"/>
          </p:cNvSpPr>
          <p:nvPr>
            <p:ph type="sldNum" sz="quarter" idx="12"/>
          </p:nvPr>
        </p:nvSpPr>
        <p:spPr/>
        <p:txBody>
          <a:bodyPr/>
          <a:lstStyle/>
          <a:p>
            <a:fld id="{A0FB8052-8F5D-40BB-9263-7304443562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4508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38C4D38-642D-4AD9-84E0-E7166E9EAB10}" type="datetimeFigureOut">
              <a:rPr lang="ro-RO" smtClean="0"/>
              <a:pPr/>
              <a:t>26.06.2016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7AAF0C2-C605-47F9-90BB-30BC6108092A}" type="slidenum">
              <a:rPr lang="ro-RO" smtClean="0"/>
              <a:pPr/>
              <a:t>‹#›</a:t>
            </a:fld>
            <a:endParaRPr lang="ro-R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9" name="Dreptunghi cu un colţ tăiat şi rotunjit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iunghi drept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u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o-RO" smtClean="0"/>
              <a:t>Faceți clic pentru a edita stilul de titlu Coordonator</a:t>
            </a:r>
            <a:endParaRPr kumimoji="0" lang="en-US"/>
          </a:p>
        </p:txBody>
      </p:sp>
      <p:sp>
        <p:nvSpPr>
          <p:cNvPr id="4" name="Substituent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o-RO" smtClean="0"/>
              <a:t>Faceți clic pentru a edita stilurile de text Coordonator</a:t>
            </a:r>
          </a:p>
        </p:txBody>
      </p:sp>
      <p:sp>
        <p:nvSpPr>
          <p:cNvPr id="5" name="Substituent dată 4"/>
          <p:cNvSpPr>
            <a:spLocks noGrp="1"/>
          </p:cNvSpPr>
          <p:nvPr>
            <p:ph type="dt" sz="half" idx="10"/>
          </p:nvPr>
        </p:nvSpPr>
        <p:spPr/>
        <p:txBody>
          <a:bodyPr/>
          <a:lstStyle/>
          <a:p>
            <a:fld id="{A9209484-8D60-4A23-99A8-2FAF04F2AC24}" type="datetimeFigureOut">
              <a:rPr lang="en-US" smtClean="0">
                <a:solidFill>
                  <a:srgbClr val="04617B">
                    <a:shade val="90000"/>
                  </a:srgbClr>
                </a:solidFill>
              </a:rPr>
              <a:pPr/>
              <a:t>6/26/2016</a:t>
            </a:fld>
            <a:endParaRPr lang="en-US">
              <a:solidFill>
                <a:srgbClr val="04617B">
                  <a:shade val="90000"/>
                </a:srgbClr>
              </a:solidFill>
            </a:endParaRPr>
          </a:p>
        </p:txBody>
      </p:sp>
      <p:sp>
        <p:nvSpPr>
          <p:cNvPr id="6" name="Substituent subsol 5"/>
          <p:cNvSpPr>
            <a:spLocks noGrp="1"/>
          </p:cNvSpPr>
          <p:nvPr>
            <p:ph type="ftr" sz="quarter" idx="11"/>
          </p:nvPr>
        </p:nvSpPr>
        <p:spPr/>
        <p:txBody>
          <a:bodyPr/>
          <a:lstStyle/>
          <a:p>
            <a:endParaRPr lang="en-US">
              <a:solidFill>
                <a:srgbClr val="04617B">
                  <a:shade val="90000"/>
                </a:srgbClr>
              </a:solidFill>
            </a:endParaRPr>
          </a:p>
        </p:txBody>
      </p:sp>
      <p:sp>
        <p:nvSpPr>
          <p:cNvPr id="7" name="Substituent număr diapozitiv 6"/>
          <p:cNvSpPr>
            <a:spLocks noGrp="1"/>
          </p:cNvSpPr>
          <p:nvPr>
            <p:ph type="sldNum" sz="quarter" idx="12"/>
          </p:nvPr>
        </p:nvSpPr>
        <p:spPr>
          <a:xfrm>
            <a:off x="8077200" y="6356350"/>
            <a:ext cx="609600" cy="365125"/>
          </a:xfrm>
        </p:spPr>
        <p:txBody>
          <a:bodyPr/>
          <a:lstStyle/>
          <a:p>
            <a:fld id="{A0FB8052-8F5D-40BB-9263-73044435624B}" type="slidenum">
              <a:rPr lang="en-US" smtClean="0">
                <a:solidFill>
                  <a:srgbClr val="04617B">
                    <a:shade val="90000"/>
                  </a:srgbClr>
                </a:solidFill>
              </a:rPr>
              <a:pPr/>
              <a:t>‹#›</a:t>
            </a:fld>
            <a:endParaRPr lang="en-US">
              <a:solidFill>
                <a:srgbClr val="04617B">
                  <a:shade val="90000"/>
                </a:srgbClr>
              </a:solidFill>
            </a:endParaRPr>
          </a:p>
        </p:txBody>
      </p:sp>
      <p:sp>
        <p:nvSpPr>
          <p:cNvPr id="3" name="Substituent i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o-RO" smtClean="0"/>
              <a:t>Faceți clic pe pictogramă pentru a adăuga o imagine</a:t>
            </a:r>
            <a:endParaRPr kumimoji="0" lang="en-US" dirty="0"/>
          </a:p>
        </p:txBody>
      </p:sp>
      <p:sp>
        <p:nvSpPr>
          <p:cNvPr id="10" name="Formă liberă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ormă liberă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138378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A9209484-8D60-4A23-99A8-2FAF04F2AC24}" type="datetimeFigureOut">
              <a:rPr lang="en-US" smtClean="0">
                <a:solidFill>
                  <a:srgbClr val="04617B">
                    <a:shade val="90000"/>
                  </a:srgbClr>
                </a:solidFill>
              </a:rPr>
              <a:pPr/>
              <a:t>6/26/2016</a:t>
            </a:fld>
            <a:endParaRPr lang="en-US">
              <a:solidFill>
                <a:srgbClr val="04617B">
                  <a:shade val="90000"/>
                </a:srgbClr>
              </a:solidFill>
            </a:endParaRPr>
          </a:p>
        </p:txBody>
      </p:sp>
      <p:sp>
        <p:nvSpPr>
          <p:cNvPr id="5" name="Substituent subsol 4"/>
          <p:cNvSpPr>
            <a:spLocks noGrp="1"/>
          </p:cNvSpPr>
          <p:nvPr>
            <p:ph type="ftr" sz="quarter" idx="11"/>
          </p:nvPr>
        </p:nvSpPr>
        <p:spPr/>
        <p:txBody>
          <a:bodyPr/>
          <a:lstStyle/>
          <a:p>
            <a:endParaRPr lang="en-US">
              <a:solidFill>
                <a:srgbClr val="04617B">
                  <a:shade val="90000"/>
                </a:srgbClr>
              </a:solidFill>
            </a:endParaRPr>
          </a:p>
        </p:txBody>
      </p:sp>
      <p:sp>
        <p:nvSpPr>
          <p:cNvPr id="6" name="Substituent număr diapozitiv 5"/>
          <p:cNvSpPr>
            <a:spLocks noGrp="1"/>
          </p:cNvSpPr>
          <p:nvPr>
            <p:ph type="sldNum" sz="quarter" idx="12"/>
          </p:nvPr>
        </p:nvSpPr>
        <p:spPr/>
        <p:txBody>
          <a:bodyPr/>
          <a:lstStyle/>
          <a:p>
            <a:fld id="{A0FB8052-8F5D-40BB-9263-7304443562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94272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914401"/>
            <a:ext cx="2057400" cy="5211763"/>
          </a:xfrm>
        </p:spPr>
        <p:txBody>
          <a:bodyPr vert="eaVer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914401"/>
            <a:ext cx="6019800" cy="5211763"/>
          </a:xfrm>
        </p:spPr>
        <p:txBody>
          <a:bodyPr vert="eaVer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p>
            <a:fld id="{A9209484-8D60-4A23-99A8-2FAF04F2AC24}" type="datetimeFigureOut">
              <a:rPr lang="en-US" smtClean="0">
                <a:solidFill>
                  <a:srgbClr val="04617B">
                    <a:shade val="90000"/>
                  </a:srgbClr>
                </a:solidFill>
              </a:rPr>
              <a:pPr/>
              <a:t>6/26/2016</a:t>
            </a:fld>
            <a:endParaRPr lang="en-US">
              <a:solidFill>
                <a:srgbClr val="04617B">
                  <a:shade val="90000"/>
                </a:srgbClr>
              </a:solidFill>
            </a:endParaRPr>
          </a:p>
        </p:txBody>
      </p:sp>
      <p:sp>
        <p:nvSpPr>
          <p:cNvPr id="5" name="Substituent subsol 4"/>
          <p:cNvSpPr>
            <a:spLocks noGrp="1"/>
          </p:cNvSpPr>
          <p:nvPr>
            <p:ph type="ftr" sz="quarter" idx="11"/>
          </p:nvPr>
        </p:nvSpPr>
        <p:spPr/>
        <p:txBody>
          <a:bodyPr/>
          <a:lstStyle/>
          <a:p>
            <a:endParaRPr lang="en-US">
              <a:solidFill>
                <a:srgbClr val="04617B">
                  <a:shade val="90000"/>
                </a:srgbClr>
              </a:solidFill>
            </a:endParaRPr>
          </a:p>
        </p:txBody>
      </p:sp>
      <p:sp>
        <p:nvSpPr>
          <p:cNvPr id="6" name="Substituent număr diapozitiv 5"/>
          <p:cNvSpPr>
            <a:spLocks noGrp="1"/>
          </p:cNvSpPr>
          <p:nvPr>
            <p:ph type="sldNum" sz="quarter" idx="12"/>
          </p:nvPr>
        </p:nvSpPr>
        <p:spPr/>
        <p:txBody>
          <a:bodyPr/>
          <a:lstStyle/>
          <a:p>
            <a:fld id="{A0FB8052-8F5D-40BB-9263-7304443562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8780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C4D38-642D-4AD9-84E0-E7166E9EAB10}" type="datetimeFigureOut">
              <a:rPr lang="ro-RO" smtClean="0"/>
              <a:pPr/>
              <a:t>26.06.2016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7AAF0C2-C605-47F9-90BB-30BC6108092A}" type="slidenum">
              <a:rPr lang="ro-RO" smtClean="0"/>
              <a:pPr/>
              <a:t>‹#›</a:t>
            </a:fld>
            <a:endParaRPr lang="ro-RO"/>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38C4D38-642D-4AD9-84E0-E7166E9EAB10}" type="datetimeFigureOut">
              <a:rPr lang="ro-RO" smtClean="0"/>
              <a:pPr/>
              <a:t>26.06.2016</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7AAF0C2-C605-47F9-90BB-30BC6108092A}" type="slidenum">
              <a:rPr lang="ro-RO" smtClean="0"/>
              <a:pPr/>
              <a:t>‹#›</a:t>
            </a:fld>
            <a:endParaRPr lang="ro-RO"/>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38C4D38-642D-4AD9-84E0-E7166E9EAB10}" type="datetimeFigureOut">
              <a:rPr lang="ro-RO" smtClean="0"/>
              <a:pPr/>
              <a:t>26.06.2016</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77AAF0C2-C605-47F9-90BB-30BC6108092A}" type="slidenum">
              <a:rPr lang="ro-RO" smtClean="0"/>
              <a:pPr/>
              <a:t>‹#›</a:t>
            </a:fld>
            <a:endParaRPr lang="ro-RO"/>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8C4D38-642D-4AD9-84E0-E7166E9EAB10}" type="datetimeFigureOut">
              <a:rPr lang="ro-RO" smtClean="0"/>
              <a:pPr/>
              <a:t>26.06.2016</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77AAF0C2-C605-47F9-90BB-30BC6108092A}"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C4D38-642D-4AD9-84E0-E7166E9EAB10}" type="datetimeFigureOut">
              <a:rPr lang="ro-RO" smtClean="0"/>
              <a:pPr/>
              <a:t>26.06.2016</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77AAF0C2-C605-47F9-90BB-30BC6108092A}"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C4D38-642D-4AD9-84E0-E7166E9EAB10}" type="datetimeFigureOut">
              <a:rPr lang="ro-RO" smtClean="0"/>
              <a:pPr/>
              <a:t>26.06.2016</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7AAF0C2-C605-47F9-90BB-30BC6108092A}"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C4D38-642D-4AD9-84E0-E7166E9EAB10}" type="datetimeFigureOut">
              <a:rPr lang="ro-RO" smtClean="0"/>
              <a:pPr/>
              <a:t>26.06.2016</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7AAF0C2-C605-47F9-90BB-30BC6108092A}"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38C4D38-642D-4AD9-84E0-E7166E9EAB10}" type="datetimeFigureOut">
              <a:rPr lang="ro-RO" smtClean="0"/>
              <a:pPr/>
              <a:t>26.06.2016</a:t>
            </a:fld>
            <a:endParaRPr lang="ro-RO"/>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o-RO"/>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7AAF0C2-C605-47F9-90BB-30BC6108092A}" type="slidenum">
              <a:rPr lang="ro-RO" smtClean="0"/>
              <a:pPr/>
              <a:t>‹#›</a:t>
            </a:fld>
            <a:endParaRPr lang="ro-RO"/>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ă liberă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ormă liberă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ubstituent titl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o-RO" smtClean="0"/>
              <a:t>Faceți clic pentru a edita stilul de titlu Coordonator</a:t>
            </a:r>
            <a:endParaRPr kumimoji="0" lang="en-US"/>
          </a:p>
        </p:txBody>
      </p:sp>
      <p:sp>
        <p:nvSpPr>
          <p:cNvPr id="30" name="Substituent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0" name="Substituent dată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9209484-8D60-4A23-99A8-2FAF04F2AC24}" type="datetimeFigureOut">
              <a:rPr lang="en-US" smtClean="0">
                <a:solidFill>
                  <a:srgbClr val="04617B">
                    <a:shade val="90000"/>
                  </a:srgbClr>
                </a:solidFill>
              </a:rPr>
              <a:pPr/>
              <a:t>6/26/2016</a:t>
            </a:fld>
            <a:endParaRPr lang="en-US">
              <a:solidFill>
                <a:srgbClr val="04617B">
                  <a:shade val="90000"/>
                </a:srgbClr>
              </a:solidFill>
            </a:endParaRPr>
          </a:p>
        </p:txBody>
      </p:sp>
      <p:sp>
        <p:nvSpPr>
          <p:cNvPr id="22" name="Substituent subsol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ubstituent număr diapozitiv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0FB8052-8F5D-40BB-9263-73044435624B}" type="slidenum">
              <a:rPr lang="en-US" smtClean="0">
                <a:solidFill>
                  <a:srgbClr val="04617B">
                    <a:shade val="90000"/>
                  </a:srgbClr>
                </a:solidFill>
              </a:rPr>
              <a:pPr/>
              <a:t>‹#›</a:t>
            </a:fld>
            <a:endParaRPr lang="en-US">
              <a:solidFill>
                <a:srgbClr val="04617B">
                  <a:shade val="90000"/>
                </a:srgbClr>
              </a:solidFill>
            </a:endParaRPr>
          </a:p>
        </p:txBody>
      </p:sp>
      <p:grpSp>
        <p:nvGrpSpPr>
          <p:cNvPr id="2" name="Grupare 1"/>
          <p:cNvGrpSpPr/>
          <p:nvPr/>
        </p:nvGrpSpPr>
        <p:grpSpPr>
          <a:xfrm>
            <a:off x="-19017" y="202408"/>
            <a:ext cx="9180548" cy="649224"/>
            <a:chOff x="-19045" y="216550"/>
            <a:chExt cx="9180548" cy="649224"/>
          </a:xfrm>
        </p:grpSpPr>
        <p:sp>
          <p:nvSpPr>
            <p:cNvPr id="12" name="Formă liberă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ormă liberă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54773773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err="1" smtClean="0"/>
              <a:t>Şcoala</a:t>
            </a:r>
            <a:r>
              <a:rPr lang="en-US" dirty="0" smtClean="0"/>
              <a:t> </a:t>
            </a:r>
            <a:r>
              <a:rPr lang="en-US" dirty="0" err="1" smtClean="0"/>
              <a:t>Gimnazial</a:t>
            </a:r>
            <a:r>
              <a:rPr lang="vi-VN" dirty="0" smtClean="0"/>
              <a:t>ă</a:t>
            </a:r>
            <a:r>
              <a:rPr lang="en-US" dirty="0" smtClean="0"/>
              <a:t> ”</a:t>
            </a:r>
            <a:r>
              <a:rPr lang="en-US" dirty="0" err="1" smtClean="0"/>
              <a:t>Al.I.Cuza”Bac</a:t>
            </a:r>
            <a:r>
              <a:rPr lang="vi-VN" dirty="0" smtClean="0"/>
              <a:t>ă</a:t>
            </a:r>
            <a:r>
              <a:rPr lang="en-US" dirty="0" smtClean="0"/>
              <a:t>u</a:t>
            </a:r>
          </a:p>
        </p:txBody>
      </p:sp>
      <p:sp>
        <p:nvSpPr>
          <p:cNvPr id="3" name="Content Placeholder 2"/>
          <p:cNvSpPr>
            <a:spLocks noGrp="1"/>
          </p:cNvSpPr>
          <p:nvPr>
            <p:ph idx="1"/>
          </p:nvPr>
        </p:nvSpPr>
        <p:spPr/>
        <p:txBody>
          <a:bodyPr/>
          <a:lstStyle/>
          <a:p>
            <a:pPr eaLnBrk="1" hangingPunct="1">
              <a:defRPr/>
            </a:pPr>
            <a:r>
              <a:rPr lang="en-US" dirty="0" err="1" smtClean="0"/>
              <a:t>Prof.Trifan</a:t>
            </a:r>
            <a:r>
              <a:rPr lang="en-US" dirty="0" smtClean="0"/>
              <a:t> Marcela</a:t>
            </a:r>
          </a:p>
          <a:p>
            <a:pPr eaLnBrk="1" hangingPunct="1">
              <a:defRPr/>
            </a:pPr>
            <a:r>
              <a:rPr lang="en-US" dirty="0" err="1" smtClean="0"/>
              <a:t>Elevi</a:t>
            </a:r>
            <a:r>
              <a:rPr lang="en-US" dirty="0" smtClean="0"/>
              <a:t>:</a:t>
            </a:r>
          </a:p>
          <a:p>
            <a:pPr eaLnBrk="1" hangingPunct="1">
              <a:defRPr/>
            </a:pPr>
            <a:r>
              <a:rPr lang="en-US" dirty="0" err="1" smtClean="0"/>
              <a:t>Pricop</a:t>
            </a:r>
            <a:r>
              <a:rPr lang="en-US" dirty="0" smtClean="0"/>
              <a:t> Maria</a:t>
            </a:r>
          </a:p>
          <a:p>
            <a:pPr eaLnBrk="1" hangingPunct="1">
              <a:defRPr/>
            </a:pPr>
            <a:r>
              <a:rPr lang="en-US" dirty="0" err="1" smtClean="0"/>
              <a:t>Geosanu</a:t>
            </a:r>
            <a:r>
              <a:rPr lang="en-US" dirty="0" smtClean="0"/>
              <a:t> </a:t>
            </a:r>
            <a:r>
              <a:rPr lang="en-US" dirty="0" err="1" smtClean="0"/>
              <a:t>Ioana</a:t>
            </a:r>
            <a:endParaRPr lang="en-US" dirty="0" smtClean="0"/>
          </a:p>
          <a:p>
            <a:pPr eaLnBrk="1" hangingPunct="1">
              <a:defRPr/>
            </a:pPr>
            <a:r>
              <a:rPr lang="en-US" dirty="0" err="1" smtClean="0"/>
              <a:t>Cobuz</a:t>
            </a:r>
            <a:r>
              <a:rPr lang="en-US" smtClean="0"/>
              <a:t> Andrei</a:t>
            </a:r>
            <a:endParaRPr lang="en-US" dirty="0" smtClean="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p:cNvSpPr>
            <a:spLocks noGrp="1"/>
          </p:cNvSpPr>
          <p:nvPr>
            <p:ph type="ctrTitle"/>
          </p:nvPr>
        </p:nvSpPr>
        <p:spPr>
          <a:xfrm>
            <a:off x="2819400" y="2438400"/>
            <a:ext cx="3643338" cy="1944457"/>
          </a:xfrm>
        </p:spPr>
        <p:style>
          <a:lnRef idx="3">
            <a:schemeClr val="lt1"/>
          </a:lnRef>
          <a:fillRef idx="1">
            <a:schemeClr val="accent1"/>
          </a:fillRef>
          <a:effectRef idx="1">
            <a:schemeClr val="accent1"/>
          </a:effectRef>
          <a:fontRef idx="minor">
            <a:schemeClr val="lt1"/>
          </a:fontRef>
        </p:style>
        <p:txBody>
          <a:bodyPr>
            <a:normAutofit/>
          </a:bodyPr>
          <a:lstStyle/>
          <a:p>
            <a:pPr algn="ctr"/>
            <a:r>
              <a:rPr lang="ro-RO" sz="6000" dirty="0" smtClean="0">
                <a:solidFill>
                  <a:schemeClr val="accent2">
                    <a:lumMod val="50000"/>
                  </a:schemeClr>
                </a:solidFill>
              </a:rPr>
              <a:t>ORAŞUL NOSTRU </a:t>
            </a:r>
            <a:endParaRPr lang="en-US" sz="6000" dirty="0">
              <a:solidFill>
                <a:schemeClr val="accent2">
                  <a:lumMod val="50000"/>
                </a:schemeClr>
              </a:solidFill>
            </a:endParaRPr>
          </a:p>
        </p:txBody>
      </p:sp>
      <p:sp>
        <p:nvSpPr>
          <p:cNvPr id="5" name="Subtitlu 4"/>
          <p:cNvSpPr>
            <a:spLocks noGrp="1"/>
          </p:cNvSpPr>
          <p:nvPr>
            <p:ph type="subTitle" idx="1"/>
          </p:nvPr>
        </p:nvSpPr>
        <p:spPr>
          <a:xfrm>
            <a:off x="1907704" y="4797152"/>
            <a:ext cx="6172200" cy="142876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ro-RO" sz="2800" dirty="0" smtClean="0"/>
              <a:t> 	Oraşul nostru se numeşte Bacău. Nu este un oraş prea mare, dar este oraşul în care am crescut.</a:t>
            </a:r>
            <a:endParaRPr lang="en-US" sz="2800" dirty="0"/>
          </a:p>
        </p:txBody>
      </p:sp>
      <p:sp>
        <p:nvSpPr>
          <p:cNvPr id="10" name="Faţă zâmbitoare 9"/>
          <p:cNvSpPr/>
          <p:nvPr/>
        </p:nvSpPr>
        <p:spPr>
          <a:xfrm>
            <a:off x="3500430" y="188640"/>
            <a:ext cx="2071702" cy="200024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61936599"/>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20" y="36394"/>
            <a:ext cx="8906680" cy="674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38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5517148"/>
            <a:ext cx="1752600" cy="674776"/>
          </a:xfrm>
        </p:spPr>
        <p:txBody>
          <a:bodyPr/>
          <a:lstStyle/>
          <a:p>
            <a:r>
              <a:rPr lang="en-US" sz="3400" cap="all" spc="0" dirty="0" smtClean="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Stem</a:t>
            </a:r>
            <a:r>
              <a:rPr lang="ro-RO" sz="3400" cap="all" spc="0" dirty="0" smtClean="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a</a:t>
            </a:r>
            <a:endParaRPr lang="ro-RO"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0"/>
            <a:ext cx="5105400" cy="65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762000"/>
            <a:ext cx="8763000" cy="4755148"/>
          </a:xfrm>
          <a:prstGeom prst="rect">
            <a:avLst/>
          </a:prstGeom>
        </p:spPr>
        <p:txBody>
          <a:bodyPr wrap="square">
            <a:spAutoFit/>
          </a:bodyPr>
          <a:lstStyle/>
          <a:p>
            <a:pPr marL="274320" lvl="0" indent="-274320">
              <a:spcBef>
                <a:spcPts val="600"/>
              </a:spcBef>
              <a:buClr>
                <a:srgbClr val="F4E7ED"/>
              </a:buClr>
              <a:buSzPct val="73000"/>
              <a:buFont typeface="Wingdings 2"/>
              <a:buChar char=""/>
            </a:pPr>
            <a:r>
              <a:rPr lang="ro-RO" sz="2400" dirty="0" smtClean="0">
                <a:latin typeface="Constantia" pitchFamily="18" charset="0"/>
              </a:rPr>
              <a:t>Stema municipiului Bacău o are pe Maica Precista în partea inferioară, ocrotitoarea orașului, iar în partea superioară se găsesc </a:t>
            </a:r>
            <a:r>
              <a:rPr lang="ro-RO" sz="2400" u="sng" dirty="0" smtClean="0">
                <a:latin typeface="Constantia" pitchFamily="18" charset="0"/>
              </a:rPr>
              <a:t>cerbul</a:t>
            </a:r>
            <a:r>
              <a:rPr lang="ro-RO" sz="2400" dirty="0" smtClean="0">
                <a:latin typeface="Constantia" pitchFamily="18" charset="0"/>
              </a:rPr>
              <a:t> și </a:t>
            </a:r>
            <a:r>
              <a:rPr lang="ro-RO" sz="2400" u="sng" dirty="0" smtClean="0">
                <a:latin typeface="Constantia" pitchFamily="18" charset="0"/>
              </a:rPr>
              <a:t>brazii</a:t>
            </a:r>
            <a:r>
              <a:rPr lang="ro-RO" sz="2400" dirty="0" smtClean="0">
                <a:latin typeface="Constantia" pitchFamily="18" charset="0"/>
              </a:rPr>
              <a:t>, primele simboluri heraldice ale Bacăului.</a:t>
            </a:r>
          </a:p>
          <a:p>
            <a:pPr marL="274320" lvl="0" indent="-274320">
              <a:spcBef>
                <a:spcPts val="600"/>
              </a:spcBef>
              <a:buClr>
                <a:srgbClr val="F4E7ED"/>
              </a:buClr>
              <a:buSzPct val="73000"/>
              <a:buFont typeface="Wingdings 2"/>
              <a:buChar char=""/>
            </a:pPr>
            <a:r>
              <a:rPr lang="ro-RO" sz="2400" dirty="0" smtClean="0">
                <a:latin typeface="Constantia" pitchFamily="18" charset="0"/>
              </a:rPr>
              <a:t>În partea inferioară culoarea aleasă este </a:t>
            </a:r>
            <a:r>
              <a:rPr lang="ro-RO" sz="2400" u="sng" dirty="0" smtClean="0">
                <a:latin typeface="Constantia" pitchFamily="18" charset="0"/>
              </a:rPr>
              <a:t>roșul</a:t>
            </a:r>
            <a:r>
              <a:rPr lang="ro-RO" sz="2400" dirty="0" smtClean="0">
                <a:latin typeface="Constantia" pitchFamily="18" charset="0"/>
              </a:rPr>
              <a:t>. Culoarea roșie este specifică stemelor din </a:t>
            </a:r>
            <a:r>
              <a:rPr lang="ro-RO" sz="2400" u="sng" dirty="0" smtClean="0">
                <a:latin typeface="Constantia" pitchFamily="18" charset="0"/>
              </a:rPr>
              <a:t>Moldova</a:t>
            </a:r>
            <a:r>
              <a:rPr lang="ro-RO" sz="2400" dirty="0">
                <a:latin typeface="Constantia" pitchFamily="18" charset="0"/>
              </a:rPr>
              <a:t> </a:t>
            </a:r>
            <a:r>
              <a:rPr lang="ro-RO" sz="2400" dirty="0" smtClean="0">
                <a:latin typeface="Constantia" pitchFamily="18" charset="0"/>
              </a:rPr>
              <a:t>iar </a:t>
            </a:r>
            <a:r>
              <a:rPr lang="ro-RO" sz="2400" u="sng" dirty="0" smtClean="0">
                <a:latin typeface="Constantia" pitchFamily="18" charset="0"/>
              </a:rPr>
              <a:t>albastrul</a:t>
            </a:r>
            <a:r>
              <a:rPr lang="ro-RO" sz="2400" dirty="0" smtClean="0">
                <a:latin typeface="Constantia" pitchFamily="18" charset="0"/>
              </a:rPr>
              <a:t>, ce se regăsește în zona superioară, este culoarea imediat următoare ca semnificație conform codului culorilor și a normelor heraldice.</a:t>
            </a:r>
          </a:p>
          <a:p>
            <a:pPr marL="274320" lvl="0" indent="-274320">
              <a:spcBef>
                <a:spcPts val="600"/>
              </a:spcBef>
              <a:buClr>
                <a:srgbClr val="F4E7ED"/>
              </a:buClr>
              <a:buSzPct val="73000"/>
              <a:buFont typeface="Wingdings 2"/>
              <a:buChar char=""/>
            </a:pPr>
            <a:r>
              <a:rPr lang="ro-RO" sz="2400" dirty="0" smtClean="0">
                <a:latin typeface="Constantia" pitchFamily="18" charset="0"/>
              </a:rPr>
              <a:t>Cele două zone sunt despărțite de un brâu ce reprezintă vocația constructivă a orașului Bacău, aspirațiile sale către viitor.</a:t>
            </a:r>
          </a:p>
          <a:p>
            <a:pPr marL="274320" lvl="0" indent="-274320">
              <a:spcBef>
                <a:spcPts val="600"/>
              </a:spcBef>
              <a:buClr>
                <a:srgbClr val="F4E7ED"/>
              </a:buClr>
              <a:buSzPct val="73000"/>
              <a:buFont typeface="Wingdings 2"/>
              <a:buChar char=""/>
            </a:pPr>
            <a:r>
              <a:rPr lang="ro-RO" sz="2400" dirty="0" smtClean="0">
                <a:latin typeface="Constantia" pitchFamily="18" charset="0"/>
              </a:rPr>
              <a:t>Cele șapte turnuri din partea superioară simbolizează faptul că Bacăul este municipiul reședință de județ</a:t>
            </a:r>
            <a:endParaRPr lang="ro-RO" sz="2400" dirty="0">
              <a:latin typeface="Constantia" pitchFamily="18" charset="0"/>
            </a:endParaRPr>
          </a:p>
        </p:txBody>
      </p:sp>
    </p:spTree>
    <p:extLst>
      <p:ext uri="{BB962C8B-B14F-4D97-AF65-F5344CB8AC3E}">
        <p14:creationId xmlns:p14="http://schemas.microsoft.com/office/powerpoint/2010/main" val="1668347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225" y="1066800"/>
            <a:ext cx="5307082" cy="52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ctrTitle"/>
          </p:nvPr>
        </p:nvSpPr>
        <p:spPr>
          <a:xfrm>
            <a:off x="629759" y="241110"/>
            <a:ext cx="5702300" cy="533399"/>
          </a:xfrm>
        </p:spPr>
        <p:txBody>
          <a:bodyPr>
            <a:normAutofit fontScale="90000"/>
          </a:bodyPr>
          <a:lstStyle/>
          <a:p>
            <a:pPr lvl="0">
              <a:spcBef>
                <a:spcPts val="250"/>
              </a:spcBef>
              <a:tabLst/>
            </a:pPr>
            <a:r>
              <a:rPr lang="ro-RO" sz="4000" b="0" spc="0" dirty="0" smtClean="0">
                <a:ln>
                  <a:noFill/>
                </a:ln>
                <a:solidFill>
                  <a:prstClr val="black"/>
                </a:solidFill>
                <a:latin typeface="Constantia"/>
                <a:ea typeface="+mn-ea"/>
                <a:cs typeface="+mn-cs"/>
              </a:rPr>
              <a:t>Harta</a:t>
            </a:r>
            <a:r>
              <a:rPr lang="ro-RO" sz="4000" dirty="0">
                <a:solidFill>
                  <a:prstClr val="black"/>
                </a:solidFill>
                <a:latin typeface="Constantia"/>
                <a:ea typeface="+mn-ea"/>
                <a:cs typeface="+mn-cs"/>
              </a:rPr>
              <a:t> </a:t>
            </a:r>
            <a:r>
              <a:rPr lang="ro-RO" sz="4000" b="0" spc="0" dirty="0" smtClean="0">
                <a:ln>
                  <a:noFill/>
                </a:ln>
                <a:solidFill>
                  <a:prstClr val="black"/>
                </a:solidFill>
                <a:latin typeface="Constantia"/>
                <a:ea typeface="+mn-ea"/>
                <a:cs typeface="+mn-cs"/>
              </a:rPr>
              <a:t>Bacăului</a:t>
            </a:r>
            <a:endParaRPr lang="ro-RO" dirty="0"/>
          </a:p>
        </p:txBody>
      </p:sp>
      <p:sp>
        <p:nvSpPr>
          <p:cNvPr id="2" name="Rectangle 1"/>
          <p:cNvSpPr/>
          <p:nvPr/>
        </p:nvSpPr>
        <p:spPr>
          <a:xfrm>
            <a:off x="6161964" y="762000"/>
            <a:ext cx="2982036" cy="4970591"/>
          </a:xfrm>
          <a:prstGeom prst="rect">
            <a:avLst/>
          </a:prstGeom>
        </p:spPr>
        <p:txBody>
          <a:bodyPr wrap="square">
            <a:spAutoFit/>
          </a:bodyPr>
          <a:lstStyle/>
          <a:p>
            <a:pPr marL="274320" lvl="0" indent="-274320">
              <a:spcBef>
                <a:spcPts val="600"/>
              </a:spcBef>
              <a:buClr>
                <a:srgbClr val="F4E7ED"/>
              </a:buClr>
              <a:buSzPct val="73000"/>
              <a:buFont typeface="Wingdings 2"/>
              <a:buChar char=""/>
            </a:pPr>
            <a:r>
              <a:rPr lang="ro-RO" sz="2400" dirty="0">
                <a:solidFill>
                  <a:prstClr val="black"/>
                </a:solidFill>
                <a:latin typeface="Constantia" pitchFamily="18" charset="0"/>
              </a:rPr>
              <a:t>Municipiul Bacău, reședința județului cu același nume, se află în </a:t>
            </a:r>
            <a:r>
              <a:rPr lang="ro-RO" sz="2400" u="sng" dirty="0">
                <a:solidFill>
                  <a:prstClr val="black"/>
                </a:solidFill>
                <a:latin typeface="Constantia" pitchFamily="18" charset="0"/>
              </a:rPr>
              <a:t>Nord</a:t>
            </a:r>
            <a:r>
              <a:rPr lang="ro-RO" sz="2400" dirty="0">
                <a:solidFill>
                  <a:prstClr val="black"/>
                </a:solidFill>
                <a:latin typeface="Constantia" pitchFamily="18" charset="0"/>
              </a:rPr>
              <a:t>-</a:t>
            </a:r>
            <a:r>
              <a:rPr lang="ro-RO" sz="2400" u="sng" dirty="0">
                <a:solidFill>
                  <a:prstClr val="black"/>
                </a:solidFill>
                <a:latin typeface="Constantia" pitchFamily="18" charset="0"/>
              </a:rPr>
              <a:t>Estul</a:t>
            </a:r>
            <a:r>
              <a:rPr lang="ro-RO" sz="2400" dirty="0">
                <a:solidFill>
                  <a:prstClr val="black"/>
                </a:solidFill>
                <a:latin typeface="Constantia" pitchFamily="18" charset="0"/>
              </a:rPr>
              <a:t> </a:t>
            </a:r>
            <a:r>
              <a:rPr lang="ro-RO" sz="2400" u="sng" dirty="0">
                <a:solidFill>
                  <a:prstClr val="black"/>
                </a:solidFill>
                <a:latin typeface="Constantia" pitchFamily="18" charset="0"/>
              </a:rPr>
              <a:t>țării</a:t>
            </a:r>
            <a:r>
              <a:rPr lang="ro-RO" sz="2400" dirty="0">
                <a:solidFill>
                  <a:prstClr val="black"/>
                </a:solidFill>
                <a:latin typeface="Constantia" pitchFamily="18" charset="0"/>
              </a:rPr>
              <a:t>, în partea central-vestică a Moldovei, la doar 9,6 Km în amonte de confluența Siret-Bistrița.</a:t>
            </a:r>
          </a:p>
          <a:p>
            <a:pPr marL="274320" lvl="0" indent="-274320">
              <a:spcBef>
                <a:spcPts val="600"/>
              </a:spcBef>
              <a:buClr>
                <a:srgbClr val="F4E7ED"/>
              </a:buClr>
              <a:buSzPct val="73000"/>
              <a:buFont typeface="Wingdings 2"/>
              <a:buChar char=""/>
            </a:pPr>
            <a:r>
              <a:rPr lang="ro-RO" sz="2400" dirty="0">
                <a:solidFill>
                  <a:prstClr val="black"/>
                </a:solidFill>
                <a:latin typeface="Constantia" pitchFamily="18" charset="0"/>
              </a:rPr>
              <a:t>Orașul ocupă o suprafață de 4186,23 ha.</a:t>
            </a:r>
          </a:p>
        </p:txBody>
      </p:sp>
    </p:spTree>
    <p:extLst>
      <p:ext uri="{BB962C8B-B14F-4D97-AF65-F5344CB8AC3E}">
        <p14:creationId xmlns:p14="http://schemas.microsoft.com/office/powerpoint/2010/main" val="1567655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83153"/>
            <a:ext cx="7772400" cy="4267200"/>
          </a:xfrm>
        </p:spPr>
        <p:txBody>
          <a:bodyPr>
            <a:normAutofit fontScale="90000"/>
          </a:bodyPr>
          <a:lstStyle/>
          <a:p>
            <a:pPr marL="274320" lvl="0" indent="-274320" algn="l">
              <a:spcBef>
                <a:spcPts val="600"/>
              </a:spcBef>
              <a:tabLst/>
            </a:pPr>
            <a:r>
              <a:rPr lang="ro-RO" sz="2400" dirty="0" smtClean="0">
                <a:solidFill>
                  <a:schemeClr val="tx1"/>
                </a:solidFill>
                <a:effectLst/>
              </a:rPr>
              <a:t>	     I. P. Radianu în ”Studiul Agricol și Economic”, în 1889, vorbea despre Bacău ca despre un ”târg situat îttr-o insulă a râului Bistrița, vestit prin abundența merelor și a altor fructe”, vara cu mult colb și iarna cu mult glod. Casele proprietarilor erau înconjurate cu curți și grădini, unde înfloreau, pe nuanțe, arbori ornamentali și pomi roditori.</a:t>
            </a:r>
            <a:br>
              <a:rPr lang="ro-RO" sz="2400" dirty="0" smtClean="0">
                <a:solidFill>
                  <a:schemeClr val="tx1"/>
                </a:solidFill>
                <a:effectLst/>
              </a:rPr>
            </a:br>
            <a:r>
              <a:rPr lang="ro-RO" sz="2400" dirty="0" smtClean="0">
                <a:solidFill>
                  <a:schemeClr val="tx1"/>
                </a:solidFill>
                <a:effectLst/>
              </a:rPr>
              <a:t>În 1889 regele Carol I și principele Ferdinand au stat șapte zile la Bacău, iar mai târziu și domnița Maria, de unde satul limitrof Bacăului primește numele Domnița Maria.</a:t>
            </a:r>
            <a:br>
              <a:rPr lang="ro-RO" sz="2400" dirty="0" smtClean="0">
                <a:solidFill>
                  <a:schemeClr val="tx1"/>
                </a:solidFill>
                <a:effectLst/>
              </a:rPr>
            </a:br>
            <a:r>
              <a:rPr lang="ro-RO" sz="2400" dirty="0" smtClean="0">
                <a:solidFill>
                  <a:schemeClr val="tx1"/>
                </a:solidFill>
                <a:effectLst/>
              </a:rPr>
              <a:t>Cătunul Cremenea era mărginit în partea de nord-est de Parcul Bistrița (suprafața 24 de hectare), înființat de Mihai Văgănescu, în anul 1930. </a:t>
            </a:r>
            <a:endParaRPr lang="ro-RO" sz="2400" dirty="0">
              <a:solidFill>
                <a:schemeClr val="tx1"/>
              </a:solidFill>
              <a:effectLst/>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450353"/>
            <a:ext cx="3203575" cy="204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450353"/>
            <a:ext cx="3584575" cy="206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656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32791"/>
            <a:ext cx="7772400" cy="1313694"/>
          </a:xfrm>
        </p:spPr>
        <p:txBody>
          <a:bodyPr>
            <a:noAutofit/>
          </a:bodyPr>
          <a:lstStyle/>
          <a:p>
            <a:pPr lvl="0" algn="just">
              <a:spcBef>
                <a:spcPts val="0"/>
              </a:spcBef>
              <a:tabLst/>
            </a:pPr>
            <a:r>
              <a:rPr lang="en-US" sz="2000" spc="0" dirty="0" smtClean="0">
                <a:ln>
                  <a:noFill/>
                </a:ln>
                <a:solidFill>
                  <a:schemeClr val="tx1"/>
                </a:solidFill>
                <a:effectLst>
                  <a:outerShdw blurRad="38100" dist="38100" dir="2700000" algn="tl">
                    <a:srgbClr val="000000">
                      <a:alpha val="43137"/>
                    </a:srgbClr>
                  </a:outerShdw>
                </a:effectLst>
                <a:latin typeface="Constantia" pitchFamily="18" charset="0"/>
                <a:ea typeface="+mn-ea"/>
                <a:cs typeface="Times New Roman" pitchFamily="18" charset="0"/>
              </a:rPr>
              <a:t>	</a:t>
            </a:r>
            <a:r>
              <a:rPr lang="ro-RO" sz="2000" spc="0" dirty="0" smtClean="0">
                <a:ln>
                  <a:noFill/>
                </a:ln>
                <a:solidFill>
                  <a:schemeClr val="tx1"/>
                </a:solidFill>
                <a:effectLst>
                  <a:outerShdw blurRad="38100" dist="38100" dir="2700000" algn="tl">
                    <a:srgbClr val="000000">
                      <a:alpha val="43137"/>
                    </a:srgbClr>
                  </a:outerShdw>
                </a:effectLst>
                <a:latin typeface="Constantia" pitchFamily="18" charset="0"/>
                <a:ea typeface="+mn-ea"/>
                <a:cs typeface="Times New Roman" pitchFamily="18" charset="0"/>
              </a:rPr>
              <a:t>Unul  dintre  cele  mai  atractive  locuri  din  Bacău  este  Casa de cultură.  Aici se  organizeaz</a:t>
            </a:r>
            <a:r>
              <a:rPr lang="ro-RO" sz="2000" dirty="0">
                <a:solidFill>
                  <a:schemeClr val="tx1"/>
                </a:solidFill>
                <a:effectLst>
                  <a:outerShdw blurRad="38100" dist="38100" dir="2700000" algn="tl">
                    <a:srgbClr val="000000">
                      <a:alpha val="43137"/>
                    </a:srgbClr>
                  </a:outerShdw>
                </a:effectLst>
                <a:latin typeface="Constantia" pitchFamily="18" charset="0"/>
                <a:ea typeface="+mn-ea"/>
                <a:cs typeface="Times New Roman" pitchFamily="18" charset="0"/>
              </a:rPr>
              <a:t>ă</a:t>
            </a:r>
            <a:r>
              <a:rPr lang="ro-RO" sz="2000" spc="0" dirty="0" smtClean="0">
                <a:ln>
                  <a:noFill/>
                </a:ln>
                <a:solidFill>
                  <a:schemeClr val="tx1"/>
                </a:solidFill>
                <a:effectLst>
                  <a:outerShdw blurRad="38100" dist="38100" dir="2700000" algn="tl">
                    <a:srgbClr val="000000">
                      <a:alpha val="43137"/>
                    </a:srgbClr>
                  </a:outerShdw>
                </a:effectLst>
                <a:latin typeface="Constantia" pitchFamily="18" charset="0"/>
                <a:ea typeface="+mn-ea"/>
                <a:cs typeface="Times New Roman" pitchFamily="18" charset="0"/>
              </a:rPr>
              <a:t>  spectacole, concerte  și  târguri  la care  participă   toți  băcăuanii. Aceasta  se  află  </a:t>
            </a:r>
            <a:r>
              <a:rPr lang="ro-RO" sz="2000" spc="0" dirty="0">
                <a:ln>
                  <a:noFill/>
                </a:ln>
                <a:solidFill>
                  <a:schemeClr val="tx1"/>
                </a:solidFill>
                <a:effectLst>
                  <a:outerShdw blurRad="38100" dist="38100" dir="2700000" algn="tl">
                    <a:srgbClr val="000000">
                      <a:alpha val="43137"/>
                    </a:srgbClr>
                  </a:outerShdw>
                </a:effectLst>
                <a:latin typeface="Constantia" pitchFamily="18" charset="0"/>
                <a:ea typeface="+mn-ea"/>
                <a:cs typeface="Times New Roman" pitchFamily="18" charset="0"/>
              </a:rPr>
              <a:t>î</a:t>
            </a:r>
            <a:r>
              <a:rPr lang="ro-RO" sz="2000" spc="0" dirty="0" smtClean="0">
                <a:ln>
                  <a:noFill/>
                </a:ln>
                <a:solidFill>
                  <a:schemeClr val="tx1"/>
                </a:solidFill>
                <a:effectLst>
                  <a:outerShdw blurRad="38100" dist="38100" dir="2700000" algn="tl">
                    <a:srgbClr val="000000">
                      <a:alpha val="43137"/>
                    </a:srgbClr>
                  </a:outerShdw>
                </a:effectLst>
                <a:latin typeface="Constantia" pitchFamily="18" charset="0"/>
                <a:ea typeface="+mn-ea"/>
                <a:cs typeface="Times New Roman" pitchFamily="18" charset="0"/>
              </a:rPr>
              <a:t>n  centrul  orașului</a:t>
            </a:r>
            <a:r>
              <a:rPr lang="en-US" sz="2000" spc="0" dirty="0" smtClean="0">
                <a:ln>
                  <a:noFill/>
                </a:ln>
                <a:solidFill>
                  <a:schemeClr val="tx1"/>
                </a:solidFill>
                <a:effectLst>
                  <a:outerShdw blurRad="38100" dist="38100" dir="2700000" algn="tl">
                    <a:srgbClr val="000000">
                      <a:alpha val="43137"/>
                    </a:srgbClr>
                  </a:outerShdw>
                </a:effectLst>
                <a:latin typeface="Constantia" pitchFamily="18" charset="0"/>
                <a:ea typeface="+mn-ea"/>
                <a:cs typeface="Times New Roman" pitchFamily="18" charset="0"/>
              </a:rPr>
              <a:t> </a:t>
            </a:r>
            <a:r>
              <a:rPr lang="en-US" sz="2000" spc="0" dirty="0">
                <a:ln>
                  <a:noFill/>
                </a:ln>
                <a:solidFill>
                  <a:schemeClr val="tx1"/>
                </a:solidFill>
                <a:effectLst>
                  <a:outerShdw blurRad="38100" dist="38100" dir="2700000" algn="tl">
                    <a:srgbClr val="000000">
                      <a:alpha val="43137"/>
                    </a:srgbClr>
                  </a:outerShdw>
                </a:effectLst>
                <a:latin typeface="Constantia" pitchFamily="18" charset="0"/>
                <a:ea typeface="+mn-ea"/>
                <a:cs typeface="Times New Roman" pitchFamily="18" charset="0"/>
              </a:rPr>
              <a:t>,  </a:t>
            </a:r>
            <a:r>
              <a:rPr lang="ro-RO" sz="2000" dirty="0">
                <a:solidFill>
                  <a:schemeClr val="tx1"/>
                </a:solidFill>
                <a:effectLst>
                  <a:outerShdw blurRad="38100" dist="38100" dir="2700000" algn="tl">
                    <a:srgbClr val="000000">
                      <a:alpha val="43137"/>
                    </a:srgbClr>
                  </a:outerShdw>
                </a:effectLst>
                <a:latin typeface="Constantia" pitchFamily="18" charset="0"/>
                <a:ea typeface="+mn-ea"/>
                <a:cs typeface="Times New Roman" pitchFamily="18" charset="0"/>
              </a:rPr>
              <a:t>î</a:t>
            </a:r>
            <a:r>
              <a:rPr lang="en-US" sz="2000" spc="0" dirty="0" smtClean="0">
                <a:ln>
                  <a:noFill/>
                </a:ln>
                <a:solidFill>
                  <a:schemeClr val="tx1"/>
                </a:solidFill>
                <a:effectLst>
                  <a:outerShdw blurRad="38100" dist="38100" dir="2700000" algn="tl">
                    <a:srgbClr val="000000">
                      <a:alpha val="43137"/>
                    </a:srgbClr>
                  </a:outerShdw>
                </a:effectLst>
                <a:latin typeface="Constantia" pitchFamily="18" charset="0"/>
                <a:ea typeface="+mn-ea"/>
                <a:cs typeface="Times New Roman" pitchFamily="18" charset="0"/>
              </a:rPr>
              <a:t>n  </a:t>
            </a:r>
            <a:r>
              <a:rPr lang="ro-RO" sz="2000" spc="0" dirty="0" smtClean="0">
                <a:ln>
                  <a:noFill/>
                </a:ln>
                <a:solidFill>
                  <a:schemeClr val="tx1"/>
                </a:solidFill>
                <a:effectLst>
                  <a:outerShdw blurRad="38100" dist="38100" dir="2700000" algn="tl">
                    <a:srgbClr val="000000">
                      <a:alpha val="43137"/>
                    </a:srgbClr>
                  </a:outerShdw>
                </a:effectLst>
                <a:latin typeface="Constantia" pitchFamily="18" charset="0"/>
                <a:ea typeface="+mn-ea"/>
                <a:cs typeface="Times New Roman" pitchFamily="18" charset="0"/>
              </a:rPr>
              <a:t>faț</a:t>
            </a:r>
            <a:r>
              <a:rPr lang="en-US" sz="2000" spc="0" dirty="0" smtClean="0">
                <a:ln>
                  <a:noFill/>
                </a:ln>
                <a:solidFill>
                  <a:schemeClr val="tx1"/>
                </a:solidFill>
                <a:effectLst>
                  <a:outerShdw blurRad="38100" dist="38100" dir="2700000" algn="tl">
                    <a:srgbClr val="000000">
                      <a:alpha val="43137"/>
                    </a:srgbClr>
                  </a:outerShdw>
                </a:effectLst>
                <a:latin typeface="Constantia" pitchFamily="18" charset="0"/>
                <a:ea typeface="+mn-ea"/>
                <a:cs typeface="Times New Roman" pitchFamily="18" charset="0"/>
              </a:rPr>
              <a:t>a  </a:t>
            </a:r>
            <a:r>
              <a:rPr lang="ro-RO" sz="2000" spc="0" dirty="0" smtClean="0">
                <a:ln>
                  <a:noFill/>
                </a:ln>
                <a:solidFill>
                  <a:schemeClr val="tx1"/>
                </a:solidFill>
                <a:effectLst>
                  <a:outerShdw blurRad="38100" dist="38100" dir="2700000" algn="tl">
                    <a:srgbClr val="000000">
                      <a:alpha val="43137"/>
                    </a:srgbClr>
                  </a:outerShdw>
                </a:effectLst>
                <a:latin typeface="Constantia" pitchFamily="18" charset="0"/>
                <a:ea typeface="+mn-ea"/>
                <a:cs typeface="Times New Roman" pitchFamily="18" charset="0"/>
              </a:rPr>
              <a:t>Prefecturii</a:t>
            </a:r>
            <a:r>
              <a:rPr lang="en-US" sz="2000" spc="0" dirty="0" smtClean="0">
                <a:ln>
                  <a:noFill/>
                </a:ln>
                <a:solidFill>
                  <a:schemeClr val="tx1"/>
                </a:solidFill>
                <a:effectLst>
                  <a:outerShdw blurRad="38100" dist="38100" dir="2700000" algn="tl">
                    <a:srgbClr val="000000">
                      <a:alpha val="43137"/>
                    </a:srgbClr>
                  </a:outerShdw>
                </a:effectLst>
                <a:latin typeface="Constantia" pitchFamily="18" charset="0"/>
                <a:ea typeface="+mn-ea"/>
                <a:cs typeface="Times New Roman" pitchFamily="18" charset="0"/>
              </a:rPr>
              <a:t>.</a:t>
            </a:r>
            <a:endParaRPr lang="ro-RO" sz="2000" dirty="0">
              <a:solidFill>
                <a:schemeClr val="tx1"/>
              </a:solidFill>
              <a:effectLst>
                <a:outerShdw blurRad="38100" dist="38100" dir="2700000" algn="tl">
                  <a:srgbClr val="000000">
                    <a:alpha val="43137"/>
                  </a:srgbClr>
                </a:outerShdw>
              </a:effectLst>
              <a:latin typeface="Constantia" pitchFamily="18" charset="0"/>
              <a:cs typeface="Times New Roman" pitchFamily="18" charset="0"/>
            </a:endParaRPr>
          </a:p>
        </p:txBody>
      </p:sp>
      <p:sp>
        <p:nvSpPr>
          <p:cNvPr id="2" name="Text Placeholder 1"/>
          <p:cNvSpPr>
            <a:spLocks noGrp="1"/>
          </p:cNvSpPr>
          <p:nvPr>
            <p:ph type="body" idx="1"/>
          </p:nvPr>
        </p:nvSpPr>
        <p:spPr>
          <a:xfrm>
            <a:off x="1877948" y="211164"/>
            <a:ext cx="5486400" cy="550836"/>
          </a:xfrm>
        </p:spPr>
        <p:txBody>
          <a:bodyPr>
            <a:normAutofit fontScale="77500" lnSpcReduction="20000"/>
          </a:bodyPr>
          <a:lstStyle/>
          <a:p>
            <a:pPr algn="r"/>
            <a:r>
              <a:rPr lang="ro-RO" sz="4800" b="1" cap="all" dirty="0" smtClean="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Calibri" pitchFamily="34" charset="0"/>
                <a:ea typeface="+mj-ea"/>
                <a:cs typeface="+mj-cs"/>
              </a:rPr>
              <a:t>locul</a:t>
            </a:r>
            <a:r>
              <a:rPr lang="en-US" sz="4800" b="1" cap="all" dirty="0" smtClean="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Calibri" pitchFamily="34" charset="0"/>
                <a:ea typeface="+mj-ea"/>
                <a:cs typeface="+mj-cs"/>
              </a:rPr>
              <a:t>  </a:t>
            </a:r>
            <a:r>
              <a:rPr lang="ro-RO" sz="4800" b="1" cap="all" dirty="0" smtClean="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Calibri" pitchFamily="34" charset="0"/>
                <a:ea typeface="+mj-ea"/>
                <a:cs typeface="+mj-cs"/>
              </a:rPr>
              <a:t>nostru</a:t>
            </a:r>
            <a:r>
              <a:rPr lang="en-US" sz="4800" b="1" cap="all" dirty="0" smtClean="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Calibri" pitchFamily="34" charset="0"/>
                <a:ea typeface="+mj-ea"/>
                <a:cs typeface="+mj-cs"/>
              </a:rPr>
              <a:t>  </a:t>
            </a:r>
            <a:r>
              <a:rPr lang="ro-RO" sz="4800" b="1" cap="all" dirty="0" smtClean="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Calibri" pitchFamily="34" charset="0"/>
                <a:ea typeface="+mj-ea"/>
                <a:cs typeface="+mj-cs"/>
              </a:rPr>
              <a:t>favorit</a:t>
            </a:r>
            <a:endParaRPr lang="ro-RO"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762000"/>
            <a:ext cx="6499096" cy="454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0852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Flux">
  <a:themeElements>
    <a:clrScheme name="Flux">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321</TotalTime>
  <Words>173</Words>
  <Application>Microsoft Office PowerPoint</Application>
  <PresentationFormat>Expunere pe ecran (4:3)</PresentationFormat>
  <Paragraphs>20</Paragraphs>
  <Slides>7</Slides>
  <Notes>1</Notes>
  <HiddenSlides>0</HiddenSlides>
  <MMClips>0</MMClips>
  <ScaleCrop>false</ScaleCrop>
  <HeadingPairs>
    <vt:vector size="6" baseType="variant">
      <vt:variant>
        <vt:lpstr>Fonturi utilizate</vt:lpstr>
      </vt:variant>
      <vt:variant>
        <vt:i4>9</vt:i4>
      </vt:variant>
      <vt:variant>
        <vt:lpstr>Temă</vt:lpstr>
      </vt:variant>
      <vt:variant>
        <vt:i4>2</vt:i4>
      </vt:variant>
      <vt:variant>
        <vt:lpstr>Titluri diapozitive</vt:lpstr>
      </vt:variant>
      <vt:variant>
        <vt:i4>7</vt:i4>
      </vt:variant>
    </vt:vector>
  </HeadingPairs>
  <TitlesOfParts>
    <vt:vector size="18" baseType="lpstr">
      <vt:lpstr>Arial</vt:lpstr>
      <vt:lpstr>Calibri</vt:lpstr>
      <vt:lpstr>Century Gothic</vt:lpstr>
      <vt:lpstr>Constantia</vt:lpstr>
      <vt:lpstr>Courier New</vt:lpstr>
      <vt:lpstr>Palatino Linotype</vt:lpstr>
      <vt:lpstr>Times New Roman</vt:lpstr>
      <vt:lpstr>Trebuchet MS</vt:lpstr>
      <vt:lpstr>Wingdings 2</vt:lpstr>
      <vt:lpstr>Executive</vt:lpstr>
      <vt:lpstr>Flux</vt:lpstr>
      <vt:lpstr>Şcoala Gimnazială ”Al.I.Cuza”Bacău</vt:lpstr>
      <vt:lpstr>ORAŞUL NOSTRU </vt:lpstr>
      <vt:lpstr>Prezentare PowerPoint</vt:lpstr>
      <vt:lpstr>Stema</vt:lpstr>
      <vt:lpstr>Harta Bacăului</vt:lpstr>
      <vt:lpstr>      I. P. Radianu în ”Studiul Agricol și Economic”, în 1889, vorbea despre Bacău ca despre un ”târg situat îttr-o insulă a râului Bistrița, vestit prin abundența merelor și a altor fructe”, vara cu mult colb și iarna cu mult glod. Casele proprietarilor erau înconjurate cu curți și grădini, unde înfloreau, pe nuanțe, arbori ornamentali și pomi roditori. În 1889 regele Carol I și principele Ferdinand au stat șapte zile la Bacău, iar mai târziu și domnița Maria, de unde satul limitrof Bacăului primește numele Domnița Maria. Cătunul Cremenea era mărginit în partea de nord-est de Parcul Bistrița (suprafața 24 de hectare), înființat de Mihai Văgănescu, în anul 1930. </vt:lpstr>
      <vt:lpstr> Unul  dintre  cele  mai  atractive  locuri  din  Bacău  este  Casa de cultură.  Aici se  organizează  spectacole, concerte  și  târguri  la care  participă   toți  băcăuanii. Aceasta  se  află  în  centrul  orașului ,  în  fața  Prefecturii.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Școala ,,Miron Costin”</dc:title>
  <dc:creator>elev</dc:creator>
  <cp:lastModifiedBy>crina</cp:lastModifiedBy>
  <cp:revision>52</cp:revision>
  <dcterms:created xsi:type="dcterms:W3CDTF">2013-04-20T06:03:59Z</dcterms:created>
  <dcterms:modified xsi:type="dcterms:W3CDTF">2016-06-26T13:45:50Z</dcterms:modified>
</cp:coreProperties>
</file>