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74" r:id="rId2"/>
    <p:sldId id="258" r:id="rId3"/>
    <p:sldId id="261" r:id="rId4"/>
    <p:sldId id="260" r:id="rId5"/>
    <p:sldId id="262" r:id="rId6"/>
    <p:sldId id="293" r:id="rId7"/>
    <p:sldId id="263" r:id="rId8"/>
    <p:sldId id="290" r:id="rId9"/>
    <p:sldId id="291" r:id="rId10"/>
    <p:sldId id="292" r:id="rId11"/>
    <p:sldId id="276" r:id="rId12"/>
    <p:sldId id="265" r:id="rId13"/>
    <p:sldId id="277" r:id="rId14"/>
    <p:sldId id="259" r:id="rId15"/>
    <p:sldId id="266" r:id="rId16"/>
    <p:sldId id="267" r:id="rId17"/>
    <p:sldId id="268" r:id="rId18"/>
    <p:sldId id="269" r:id="rId19"/>
    <p:sldId id="270" r:id="rId20"/>
    <p:sldId id="271" r:id="rId21"/>
    <p:sldId id="272" r:id="rId22"/>
    <p:sldId id="281" r:id="rId23"/>
    <p:sldId id="280" r:id="rId24"/>
    <p:sldId id="282" r:id="rId25"/>
    <p:sldId id="275" r:id="rId26"/>
    <p:sldId id="278" r:id="rId27"/>
    <p:sldId id="289" r:id="rId28"/>
    <p:sldId id="283" r:id="rId29"/>
    <p:sldId id="287" r:id="rId30"/>
    <p:sldId id="288" r:id="rId31"/>
    <p:sldId id="284" r:id="rId32"/>
    <p:sldId id="285" r:id="rId3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0" d="100"/>
          <a:sy n="70" d="100"/>
        </p:scale>
        <p:origin x="510" y="8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CEDA9FD-613D-4223-953A-4132E81F1161}" type="datetimeFigureOut">
              <a:rPr lang="en-US" smtClean="0"/>
              <a:pPr/>
              <a:t>6/26/2016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453234-411C-48CB-A886-EF3B5081DA49}"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CEDA9FD-613D-4223-953A-4132E81F1161}" type="datetimeFigureOut">
              <a:rPr lang="en-US" smtClean="0"/>
              <a:pPr/>
              <a:t>6/26/2016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453234-411C-48CB-A886-EF3B5081DA49}"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CEDA9FD-613D-4223-953A-4132E81F1161}" type="datetimeFigureOut">
              <a:rPr lang="en-US" smtClean="0"/>
              <a:pPr/>
              <a:t>6/26/2016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453234-411C-48CB-A886-EF3B5081DA49}"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CEDA9FD-613D-4223-953A-4132E81F1161}" type="datetimeFigureOut">
              <a:rPr lang="en-US" smtClean="0"/>
              <a:pPr/>
              <a:t>6/26/2016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453234-411C-48CB-A886-EF3B5081DA49}"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CEDA9FD-613D-4223-953A-4132E81F1161}" type="datetimeFigureOut">
              <a:rPr lang="en-US" smtClean="0"/>
              <a:pPr/>
              <a:t>6/26/2016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453234-411C-48CB-A886-EF3B5081DA49}"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CEDA9FD-613D-4223-953A-4132E81F1161}" type="datetimeFigureOut">
              <a:rPr lang="en-US" smtClean="0"/>
              <a:pPr/>
              <a:t>6/26/2016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7453234-411C-48CB-A886-EF3B5081DA49}"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CEDA9FD-613D-4223-953A-4132E81F1161}" type="datetimeFigureOut">
              <a:rPr lang="en-US" smtClean="0"/>
              <a:pPr/>
              <a:t>6/26/2016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7453234-411C-48CB-A886-EF3B5081DA49}"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CEDA9FD-613D-4223-953A-4132E81F1161}" type="datetimeFigureOut">
              <a:rPr lang="en-US" smtClean="0"/>
              <a:pPr/>
              <a:t>6/26/2016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7453234-411C-48CB-A886-EF3B5081DA49}"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EDA9FD-613D-4223-953A-4132E81F1161}" type="datetimeFigureOut">
              <a:rPr lang="en-US" smtClean="0"/>
              <a:pPr/>
              <a:t>6/26/2016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7453234-411C-48CB-A886-EF3B5081DA49}"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CEDA9FD-613D-4223-953A-4132E81F1161}" type="datetimeFigureOut">
              <a:rPr lang="en-US" smtClean="0"/>
              <a:pPr/>
              <a:t>6/26/2016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7453234-411C-48CB-A886-EF3B5081DA49}"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CEDA9FD-613D-4223-953A-4132E81F1161}" type="datetimeFigureOut">
              <a:rPr lang="en-US" smtClean="0"/>
              <a:pPr/>
              <a:t>6/26/2016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7453234-411C-48CB-A886-EF3B5081DA49}"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EDA9FD-613D-4223-953A-4132E81F1161}" type="datetimeFigureOut">
              <a:rPr lang="en-US" smtClean="0"/>
              <a:pPr/>
              <a:t>6/26/2016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7453234-411C-48CB-A886-EF3B5081DA49}"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2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1026" name="Picture 2" descr="C:\Users\Lumi\Desktop\Etwinning\stema  Oradea.jpg"/>
          <p:cNvPicPr>
            <a:picLocks noGrp="1" noChangeAspect="1" noChangeArrowheads="1"/>
          </p:cNvPicPr>
          <p:nvPr>
            <p:ph idx="1"/>
          </p:nvPr>
        </p:nvPicPr>
        <p:blipFill>
          <a:blip r:embed="rId3" cstate="email">
            <a:extLst>
              <a:ext uri="{28A0092B-C50C-407E-A947-70E740481C1C}">
                <a14:useLocalDpi xmlns:a14="http://schemas.microsoft.com/office/drawing/2010/main"/>
              </a:ext>
            </a:extLst>
          </a:blip>
          <a:srcRect/>
          <a:stretch>
            <a:fillRect/>
          </a:stretch>
        </p:blipFill>
        <p:spPr bwMode="auto">
          <a:xfrm>
            <a:off x="2590800" y="1752600"/>
            <a:ext cx="3334385" cy="4167982"/>
          </a:xfrm>
          <a:prstGeom prst="rect">
            <a:avLst/>
          </a:prstGeom>
          <a:noFill/>
        </p:spPr>
      </p:pic>
      <p:sp>
        <p:nvSpPr>
          <p:cNvPr id="5" name="TextBox 4"/>
          <p:cNvSpPr txBox="1"/>
          <p:nvPr/>
        </p:nvSpPr>
        <p:spPr>
          <a:xfrm>
            <a:off x="1447800" y="5715000"/>
            <a:ext cx="6400800" cy="954107"/>
          </a:xfrm>
          <a:prstGeom prst="rect">
            <a:avLst/>
          </a:prstGeom>
          <a:noFill/>
        </p:spPr>
        <p:txBody>
          <a:bodyPr wrap="square" rtlCol="0">
            <a:spAutoFit/>
          </a:bodyPr>
          <a:lstStyle/>
          <a:p>
            <a:pPr algn="ctr"/>
            <a:endParaRPr lang="en-US" sz="2800" dirty="0" smtClean="0"/>
          </a:p>
          <a:p>
            <a:r>
              <a:rPr lang="en-US" sz="2800" dirty="0" smtClean="0"/>
              <a:t>        This is Oradea’s Coat of Arms. </a:t>
            </a:r>
            <a:endParaRPr lang="en-US" sz="2800" dirty="0"/>
          </a:p>
        </p:txBody>
      </p:sp>
      <p:sp>
        <p:nvSpPr>
          <p:cNvPr id="6" name="Rectangle 5"/>
          <p:cNvSpPr/>
          <p:nvPr/>
        </p:nvSpPr>
        <p:spPr>
          <a:xfrm>
            <a:off x="-2990519" y="2551837"/>
            <a:ext cx="184731" cy="923330"/>
          </a:xfrm>
          <a:prstGeom prst="rect">
            <a:avLst/>
          </a:prstGeom>
          <a:noFill/>
        </p:spPr>
        <p:txBody>
          <a:bodyPr wrap="none" lIns="91440" tIns="45720" rIns="91440" bIns="45720">
            <a:spAutoFit/>
          </a:bodyPr>
          <a:lstStyle/>
          <a:p>
            <a:pPr algn="ctr"/>
            <a:endParaRPr lang="en-US" sz="5400" b="1" cap="none" spc="0" dirty="0">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9" name="Title 8"/>
          <p:cNvSpPr>
            <a:spLocks noGrp="1"/>
          </p:cNvSpPr>
          <p:nvPr>
            <p:ph type="title"/>
          </p:nvPr>
        </p:nvSpPr>
        <p:spPr>
          <a:xfrm>
            <a:off x="228600" y="152400"/>
            <a:ext cx="8001000" cy="2062103"/>
          </a:xfrm>
          <a:prstGeom prst="rect">
            <a:avLst/>
          </a:prstGeom>
          <a:noFill/>
        </p:spPr>
        <p:txBody>
          <a:bodyPr wrap="square" lIns="91440" tIns="45720" rIns="91440" bIns="45720">
            <a:spAutoFit/>
          </a:bodyPr>
          <a:lstStyle/>
          <a:p>
            <a:r>
              <a:rPr lang="en-US" sz="3200" b="1" i="1" u="sng"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OUR CITY, </a:t>
            </a:r>
            <a:r>
              <a:rPr lang="en-US" sz="3200" b="1" i="1" u="sng" dirty="0" smtClean="0">
                <a:ln w="17780" cmpd="sng">
                  <a:solidFill>
                    <a:srgbClr val="FFFFFF"/>
                  </a:solidFill>
                  <a:prstDash val="solid"/>
                  <a:miter lim="800000"/>
                </a:ln>
                <a:solidFill>
                  <a:srgbClr val="FF0000"/>
                </a:solidFill>
                <a:effectLst>
                  <a:outerShdw blurRad="50800" algn="tl" rotWithShape="0">
                    <a:srgbClr val="000000"/>
                  </a:outerShdw>
                </a:effectLst>
              </a:rPr>
              <a:t>ORADEA</a:t>
            </a:r>
            <a:r>
              <a:rPr lang="en-US" sz="3200" b="1" i="1" u="sng" dirty="0" smtClean="0">
                <a:ln w="17780" cmpd="sng">
                  <a:solidFill>
                    <a:srgbClr val="FFFFFF"/>
                  </a:solidFill>
                  <a:prstDash val="solid"/>
                  <a:miter lim="800000"/>
                </a:ln>
                <a:effectLst>
                  <a:outerShdw blurRad="50800" algn="tl" rotWithShape="0">
                    <a:srgbClr val="000000"/>
                  </a:outerShdw>
                </a:effectLst>
              </a:rPr>
              <a:t>, ROMANIA, </a:t>
            </a:r>
            <a:br>
              <a:rPr lang="en-US" sz="3200" b="1" i="1" u="sng" dirty="0" smtClean="0">
                <a:ln w="17780" cmpd="sng">
                  <a:solidFill>
                    <a:srgbClr val="FFFFFF"/>
                  </a:solidFill>
                  <a:prstDash val="solid"/>
                  <a:miter lim="800000"/>
                </a:ln>
                <a:effectLst>
                  <a:outerShdw blurRad="50800" algn="tl" rotWithShape="0">
                    <a:srgbClr val="000000"/>
                  </a:outerShdw>
                </a:effectLst>
              </a:rPr>
            </a:br>
            <a:r>
              <a:rPr lang="en-US" sz="3200" b="1" i="1" u="sng"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ITS HISTORY AND </a:t>
            </a:r>
            <a:br>
              <a:rPr lang="en-US" sz="3200" b="1" i="1" u="sng"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br>
            <a:r>
              <a:rPr lang="en-US" sz="3200" b="1" i="1" u="sng"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ITS MAIN MONUMENTS</a:t>
            </a:r>
            <a:r>
              <a:rPr lang="en-US" sz="3200" b="1" i="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a:r>
            <a:br>
              <a:rPr lang="en-US" sz="3200" b="1" i="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br>
            <a:endParaRPr lang="en-US" sz="3200" b="1" cap="none" spc="0" dirty="0">
              <a:ln w="17780" cmpd="sng">
                <a:solidFill>
                  <a:srgbClr val="FFFFFF"/>
                </a:solidFill>
                <a:prstDash val="solid"/>
                <a:miter lim="800000"/>
              </a:ln>
              <a:solidFill>
                <a:srgbClr val="FF0000"/>
              </a:solidFill>
              <a:effectLst>
                <a:outerShdw blurRad="50800" algn="tl" rotWithShape="0">
                  <a:srgbClr val="000000"/>
                </a:outerShdw>
              </a:effectLst>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Lumi\AppData\Local\Microsoft\Windows\Temporary Internet Files\Content.Word\IMAG0408.jpg"/>
          <p:cNvPicPr/>
          <p:nvPr/>
        </p:nvPicPr>
        <p:blipFill>
          <a:blip r:embed="rId2" cstate="email">
            <a:extLst>
              <a:ext uri="{28A0092B-C50C-407E-A947-70E740481C1C}">
                <a14:useLocalDpi xmlns:a14="http://schemas.microsoft.com/office/drawing/2010/main"/>
              </a:ext>
            </a:extLst>
          </a:blip>
          <a:srcRect/>
          <a:stretch>
            <a:fillRect/>
          </a:stretch>
        </p:blipFill>
        <p:spPr bwMode="auto">
          <a:xfrm>
            <a:off x="304800" y="1295400"/>
            <a:ext cx="4191000" cy="2590800"/>
          </a:xfrm>
          <a:prstGeom prst="rect">
            <a:avLst/>
          </a:prstGeom>
          <a:noFill/>
          <a:ln w="9525">
            <a:noFill/>
            <a:miter lim="800000"/>
            <a:headEnd/>
            <a:tailEnd/>
          </a:ln>
        </p:spPr>
      </p:pic>
      <p:pic>
        <p:nvPicPr>
          <p:cNvPr id="3"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733800" y="4267200"/>
            <a:ext cx="4267200" cy="2286000"/>
          </a:xfrm>
          <a:prstGeom prst="rect">
            <a:avLst/>
          </a:prstGeom>
          <a:noFill/>
          <a:ln w="9525">
            <a:noFill/>
            <a:miter lim="800000"/>
            <a:headEnd/>
            <a:tailEnd/>
          </a:ln>
          <a:effectLst/>
        </p:spPr>
      </p:pic>
      <p:sp>
        <p:nvSpPr>
          <p:cNvPr id="4" name="Rectangle 3"/>
          <p:cNvSpPr/>
          <p:nvPr/>
        </p:nvSpPr>
        <p:spPr>
          <a:xfrm>
            <a:off x="4648200" y="1219200"/>
            <a:ext cx="4038600" cy="2970044"/>
          </a:xfrm>
          <a:prstGeom prst="rect">
            <a:avLst/>
          </a:prstGeom>
        </p:spPr>
        <p:txBody>
          <a:bodyPr wrap="square">
            <a:spAutoFit/>
          </a:bodyPr>
          <a:lstStyle/>
          <a:p>
            <a:endParaRPr lang="en-US" sz="700" dirty="0" smtClean="0"/>
          </a:p>
          <a:p>
            <a:r>
              <a:rPr lang="en-US" sz="2000" dirty="0" smtClean="0"/>
              <a:t>► With a history of almost 1000 years, Oradea Fortress has become a wonderful tourist attraction, not only for the city on the banks of the </a:t>
            </a:r>
            <a:r>
              <a:rPr lang="en-US" sz="2000" dirty="0" err="1" smtClean="0"/>
              <a:t>Crișul</a:t>
            </a:r>
            <a:r>
              <a:rPr lang="en-US" sz="2000" dirty="0" smtClean="0"/>
              <a:t> </a:t>
            </a:r>
            <a:r>
              <a:rPr lang="en-US" sz="2000" dirty="0" err="1" smtClean="0"/>
              <a:t>Repede</a:t>
            </a:r>
            <a:r>
              <a:rPr lang="en-US" sz="2000" dirty="0" smtClean="0"/>
              <a:t> River, but also for the western region of Romania, and, in a wider sense, for the central-eastern-European area.  </a:t>
            </a:r>
            <a:endParaRPr lang="en-US" sz="2000" dirty="0"/>
          </a:p>
        </p:txBody>
      </p:sp>
      <p:sp>
        <p:nvSpPr>
          <p:cNvPr id="5" name="TextBox 4"/>
          <p:cNvSpPr txBox="1"/>
          <p:nvPr/>
        </p:nvSpPr>
        <p:spPr>
          <a:xfrm>
            <a:off x="1600200" y="228600"/>
            <a:ext cx="5867400" cy="461665"/>
          </a:xfrm>
          <a:prstGeom prst="rect">
            <a:avLst/>
          </a:prstGeom>
          <a:noFill/>
        </p:spPr>
        <p:txBody>
          <a:bodyPr wrap="square" rtlCol="0">
            <a:spAutoFit/>
          </a:bodyPr>
          <a:lstStyle/>
          <a:p>
            <a:r>
              <a:rPr lang="en-US" sz="2400" dirty="0" smtClean="0"/>
              <a:t>Pictures taken this Christmas</a:t>
            </a:r>
            <a:endParaRPr lang="en-US" sz="2400" dirty="0"/>
          </a:p>
        </p:txBody>
      </p:sp>
      <p:sp>
        <p:nvSpPr>
          <p:cNvPr id="7" name="Rectangle 6"/>
          <p:cNvSpPr/>
          <p:nvPr/>
        </p:nvSpPr>
        <p:spPr>
          <a:xfrm>
            <a:off x="304800" y="4495800"/>
            <a:ext cx="3200400" cy="1631216"/>
          </a:xfrm>
          <a:prstGeom prst="rect">
            <a:avLst/>
          </a:prstGeom>
        </p:spPr>
        <p:txBody>
          <a:bodyPr wrap="square">
            <a:spAutoFit/>
          </a:bodyPr>
          <a:lstStyle/>
          <a:p>
            <a:r>
              <a:rPr lang="en-US" sz="2000" dirty="0" smtClean="0"/>
              <a:t>►</a:t>
            </a:r>
            <a:r>
              <a:rPr lang="en-US" sz="2000" dirty="0" smtClean="0">
                <a:solidFill>
                  <a:prstClr val="black"/>
                </a:solidFill>
              </a:rPr>
              <a:t>Throughout the year the citadel is host to several art exhibitions and craft fairs, as well as festivals and concerts. </a:t>
            </a:r>
            <a:endParaRPr lang="en-US" dirty="0"/>
          </a:p>
        </p:txBody>
      </p:sp>
      <p:sp>
        <p:nvSpPr>
          <p:cNvPr id="8" name="Rectangle 7"/>
          <p:cNvSpPr/>
          <p:nvPr/>
        </p:nvSpPr>
        <p:spPr>
          <a:xfrm>
            <a:off x="304800" y="685800"/>
            <a:ext cx="8229600" cy="400110"/>
          </a:xfrm>
          <a:prstGeom prst="rect">
            <a:avLst/>
          </a:prstGeom>
        </p:spPr>
        <p:txBody>
          <a:bodyPr wrap="square">
            <a:spAutoFit/>
          </a:bodyPr>
          <a:lstStyle/>
          <a:p>
            <a:r>
              <a:rPr lang="en-US" dirty="0" smtClean="0"/>
              <a:t>►</a:t>
            </a:r>
            <a:r>
              <a:rPr lang="en-US" sz="2000" dirty="0" smtClean="0"/>
              <a:t>Today we are witnesses of the restorations of the fortress</a:t>
            </a:r>
            <a:r>
              <a:rPr lang="en-US" dirty="0" smtClean="0"/>
              <a:t>. </a:t>
            </a:r>
            <a:endParaRPr lang="en-US"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2667000"/>
          </a:xfrm>
        </p:spPr>
        <p:txBody>
          <a:bodyPr>
            <a:normAutofit fontScale="90000"/>
          </a:bodyPr>
          <a:lstStyle/>
          <a:p>
            <a:r>
              <a:rPr lang="en-US" sz="3200" u="sng" dirty="0" smtClean="0">
                <a:solidFill>
                  <a:srgbClr val="FF0000"/>
                </a:solidFill>
              </a:rPr>
              <a:t/>
            </a:r>
            <a:br>
              <a:rPr lang="en-US" sz="3200" u="sng" dirty="0" smtClean="0">
                <a:solidFill>
                  <a:srgbClr val="FF0000"/>
                </a:solidFill>
              </a:rPr>
            </a:br>
            <a:r>
              <a:rPr lang="en-US" sz="2800" dirty="0" smtClean="0"/>
              <a:t/>
            </a:r>
            <a:br>
              <a:rPr lang="en-US" sz="2800" dirty="0" smtClean="0"/>
            </a:br>
            <a:r>
              <a:rPr lang="en-US" sz="2800" dirty="0" smtClean="0"/>
              <a:t/>
            </a:r>
            <a:br>
              <a:rPr lang="en-US" sz="2800" dirty="0" smtClean="0"/>
            </a:br>
            <a:r>
              <a:rPr lang="en-US" sz="2700" dirty="0" smtClean="0"/>
              <a:t>Oradea has a population of about 200 000 citizens. </a:t>
            </a:r>
            <a:br>
              <a:rPr lang="en-US" sz="2700" dirty="0" smtClean="0"/>
            </a:br>
            <a:r>
              <a:rPr lang="en-US" sz="2700" dirty="0" smtClean="0"/>
              <a:t>The people are very friendly. </a:t>
            </a:r>
            <a:br>
              <a:rPr lang="en-US" sz="2700" dirty="0" smtClean="0"/>
            </a:br>
            <a:r>
              <a:rPr lang="en-US" sz="2700" dirty="0" smtClean="0"/>
              <a:t>Various ethnic groups like the Hungarians, Germans, Slovaks, Jews, Gypsies, along with the native Romanians live in Oradea in peaceful co-existence.</a:t>
            </a:r>
            <a:endParaRPr lang="en-US" sz="2800" dirty="0"/>
          </a:p>
        </p:txBody>
      </p:sp>
      <p:sp>
        <p:nvSpPr>
          <p:cNvPr id="3" name="Content Placeholder 2"/>
          <p:cNvSpPr>
            <a:spLocks noGrp="1"/>
          </p:cNvSpPr>
          <p:nvPr>
            <p:ph idx="1"/>
          </p:nvPr>
        </p:nvSpPr>
        <p:spPr>
          <a:xfrm>
            <a:off x="381000" y="3352800"/>
            <a:ext cx="8229600" cy="3048000"/>
          </a:xfrm>
        </p:spPr>
        <p:txBody>
          <a:bodyPr>
            <a:normAutofit fontScale="92500" lnSpcReduction="20000"/>
          </a:bodyPr>
          <a:lstStyle/>
          <a:p>
            <a:r>
              <a:rPr lang="en-US"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Romanians: 73.1%</a:t>
            </a:r>
          </a:p>
          <a:p>
            <a:r>
              <a:rPr lang="en-US"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Hungarians: 24.9%</a:t>
            </a:r>
          </a:p>
          <a:p>
            <a:r>
              <a:rPr lang="en-US"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Roma: 1.2%</a:t>
            </a:r>
          </a:p>
          <a:p>
            <a:r>
              <a:rPr lang="en-US"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Other: 0.8%</a:t>
            </a:r>
          </a:p>
          <a:p>
            <a:endParaRPr lang="en-US" dirty="0" smtClean="0"/>
          </a:p>
          <a:p>
            <a:pPr>
              <a:buNone/>
            </a:pPr>
            <a:r>
              <a:rPr lang="en-US" sz="2800" dirty="0" smtClean="0"/>
              <a:t>     There were ethnic  conflicts in the past but the different ethnic groups now generally live together in harmony.</a:t>
            </a:r>
            <a:endParaRPr lang="en-US" sz="2800" dirty="0"/>
          </a:p>
        </p:txBody>
      </p:sp>
      <p:sp>
        <p:nvSpPr>
          <p:cNvPr id="4" name="Rectangle 3"/>
          <p:cNvSpPr/>
          <p:nvPr/>
        </p:nvSpPr>
        <p:spPr>
          <a:xfrm>
            <a:off x="304800" y="228600"/>
            <a:ext cx="8615948" cy="923330"/>
          </a:xfrm>
          <a:prstGeom prst="rect">
            <a:avLst/>
          </a:prstGeom>
          <a:noFill/>
        </p:spPr>
        <p:txBody>
          <a:bodyPr wrap="none" lIns="91440" tIns="45720" rIns="91440" bIns="45720">
            <a:spAutoFit/>
          </a:bodyPr>
          <a:lstStyle/>
          <a:p>
            <a:pPr algn="ctr"/>
            <a:r>
              <a:rPr lang="en-US" sz="5400" b="1" u="sng" cap="none" spc="0"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Population and ethnic groups</a:t>
            </a:r>
            <a:endParaRPr lang="en-US" sz="5400" b="1" cap="none" spc="0" dirty="0">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t/>
            </a:r>
            <a:br>
              <a:rPr lang="en-US" sz="3200" dirty="0" smtClean="0"/>
            </a:br>
            <a:r>
              <a:rPr lang="en-US" sz="3200" dirty="0" smtClean="0"/>
              <a:t/>
            </a:r>
            <a:br>
              <a:rPr lang="en-US" sz="3200" dirty="0" smtClean="0"/>
            </a:br>
            <a:r>
              <a:rPr lang="en-US" sz="3200" dirty="0" smtClean="0"/>
              <a:t/>
            </a:r>
            <a:br>
              <a:rPr lang="en-US" sz="3200" dirty="0" smtClean="0"/>
            </a:br>
            <a:r>
              <a:rPr lang="en-US" sz="3200" dirty="0" smtClean="0"/>
              <a:t/>
            </a:r>
            <a:br>
              <a:rPr lang="en-US" sz="3200" dirty="0" smtClean="0"/>
            </a:br>
            <a:r>
              <a:rPr lang="en-US" sz="3200" dirty="0" smtClean="0"/>
              <a:t/>
            </a:r>
            <a:br>
              <a:rPr lang="en-US" sz="3200" dirty="0" smtClean="0"/>
            </a:br>
            <a:r>
              <a:rPr lang="en-US" sz="3200" dirty="0" smtClean="0"/>
              <a:t/>
            </a:r>
            <a:br>
              <a:rPr lang="en-US" sz="3200" dirty="0" smtClean="0"/>
            </a:br>
            <a:r>
              <a:rPr lang="en-US" sz="3200" dirty="0" smtClean="0"/>
              <a:t/>
            </a:r>
            <a:br>
              <a:rPr lang="en-US" sz="3200" dirty="0" smtClean="0"/>
            </a:br>
            <a:r>
              <a:rPr lang="en-US" sz="3200" dirty="0" smtClean="0"/>
              <a:t/>
            </a:r>
            <a:br>
              <a:rPr lang="en-US" sz="3200" dirty="0" smtClean="0"/>
            </a:br>
            <a:r>
              <a:rPr lang="en-US" sz="3200" dirty="0" smtClean="0"/>
              <a:t/>
            </a:r>
            <a:br>
              <a:rPr lang="en-US" sz="3200" dirty="0" smtClean="0"/>
            </a:br>
            <a:r>
              <a:rPr lang="en-US" sz="3200" dirty="0" smtClean="0"/>
              <a:t/>
            </a:r>
            <a:br>
              <a:rPr lang="en-US" sz="3200" dirty="0" smtClean="0"/>
            </a:br>
            <a:r>
              <a:rPr lang="en-US" sz="3200" dirty="0" smtClean="0"/>
              <a:t>Under the Habsburgs, the city entered its golden age. A Viennese engineer was given the task of planning the city in the Baroque style and, starting with the year 1752, many of the city's most beautiful buildings were constructed, such as </a:t>
            </a:r>
            <a:r>
              <a:rPr lang="en-US" sz="3200" b="1" dirty="0" smtClean="0"/>
              <a:t>the Roman Catholic Cathedral, the Moon Church, the State Theatre and the Baroque Palace</a:t>
            </a:r>
            <a:r>
              <a:rPr lang="en-US" sz="3200" dirty="0" smtClean="0"/>
              <a:t>. You can see some of these monuments in the pictures below, and many of them have been recently restored thanks to a huge project.</a:t>
            </a:r>
            <a:endParaRPr lang="en-US" sz="3200"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381000"/>
            <a:ext cx="8839200" cy="1828800"/>
          </a:xfrm>
        </p:spPr>
        <p:txBody>
          <a:bodyPr>
            <a:normAutofit fontScale="90000"/>
          </a:bodyPr>
          <a:lstStyle/>
          <a:p>
            <a:r>
              <a:rPr lang="en-US" dirty="0" smtClean="0"/>
              <a:t/>
            </a:r>
            <a:br>
              <a:rPr lang="en-US" dirty="0" smtClean="0"/>
            </a:br>
            <a:r>
              <a:rPr lang="en-US" sz="3100" dirty="0" smtClean="0"/>
              <a:t>Oradea is one of the most prosperous cities in Romania.</a:t>
            </a:r>
            <a:br>
              <a:rPr lang="en-US" sz="3100" dirty="0" smtClean="0"/>
            </a:br>
            <a:r>
              <a:rPr lang="en-US" sz="3100" dirty="0" smtClean="0"/>
              <a:t>It also has a university, called </a:t>
            </a:r>
            <a:br>
              <a:rPr lang="en-US" sz="3100" dirty="0" smtClean="0"/>
            </a:br>
            <a:r>
              <a:rPr lang="en-US" sz="3100" u="sng" dirty="0" smtClean="0"/>
              <a:t>the University of Oradea</a:t>
            </a:r>
            <a:endParaRPr lang="en-US" sz="4000" u="sng" dirty="0"/>
          </a:p>
        </p:txBody>
      </p:sp>
      <p:pic>
        <p:nvPicPr>
          <p:cNvPr id="4" name="Content Placeholder 3" descr="C:\Users\Lumi\Desktop\Etwinning\universitatea12.jpg"/>
          <p:cNvPicPr>
            <a:picLocks noGrp="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1676400" y="1676400"/>
            <a:ext cx="5849293" cy="4525963"/>
          </a:xfrm>
          <a:prstGeom prst="rect">
            <a:avLst/>
          </a:prstGeom>
          <a:noFill/>
          <a:ln w="9525">
            <a:noFill/>
            <a:miter lim="800000"/>
            <a:headEnd/>
            <a:tailEnd/>
          </a:ln>
        </p:spPr>
      </p:pic>
      <p:sp>
        <p:nvSpPr>
          <p:cNvPr id="5" name="TextBox 4"/>
          <p:cNvSpPr txBox="1"/>
          <p:nvPr/>
        </p:nvSpPr>
        <p:spPr>
          <a:xfrm>
            <a:off x="2057400" y="6324600"/>
            <a:ext cx="5419817" cy="400110"/>
          </a:xfrm>
          <a:prstGeom prst="rect">
            <a:avLst/>
          </a:prstGeom>
          <a:noFill/>
        </p:spPr>
        <p:txBody>
          <a:bodyPr wrap="none" rtlCol="0">
            <a:spAutoFit/>
          </a:bodyPr>
          <a:lstStyle/>
          <a:p>
            <a:r>
              <a:rPr lang="en-US" sz="2000" dirty="0" smtClean="0"/>
              <a:t>This is a photo of the beautiful university campus.</a:t>
            </a:r>
            <a:endParaRPr lang="en-US" sz="2000"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04800"/>
            <a:ext cx="8229600" cy="990600"/>
          </a:xfrm>
        </p:spPr>
        <p:txBody>
          <a:bodyPr>
            <a:noAutofit/>
          </a:bodyPr>
          <a:lstStyle/>
          <a:p>
            <a:r>
              <a:rPr lang="en-US" sz="4000" u="sng" dirty="0" smtClean="0">
                <a:solidFill>
                  <a:srgbClr val="FF0000"/>
                </a:solidFill>
              </a:rPr>
              <a:t/>
            </a:r>
            <a:br>
              <a:rPr lang="en-US" sz="4000" u="sng" dirty="0" smtClean="0">
                <a:solidFill>
                  <a:srgbClr val="FF0000"/>
                </a:solidFill>
              </a:rPr>
            </a:br>
            <a:r>
              <a:rPr lang="en-US" sz="4000" u="sng" dirty="0" smtClean="0">
                <a:solidFill>
                  <a:srgbClr val="FF0000"/>
                </a:solidFill>
              </a:rPr>
              <a:t>The State Theatre “Queen Mary”</a:t>
            </a:r>
            <a:r>
              <a:rPr lang="en-US" dirty="0" smtClean="0"/>
              <a:t/>
            </a:r>
            <a:br>
              <a:rPr lang="en-US" dirty="0" smtClean="0"/>
            </a:br>
            <a:r>
              <a:rPr lang="en-US" sz="3600" dirty="0" smtClean="0"/>
              <a:t>Placed in the heart of the city</a:t>
            </a:r>
            <a:r>
              <a:rPr lang="en-US" dirty="0"/>
              <a:t/>
            </a:r>
            <a:br>
              <a:rPr lang="en-US" dirty="0"/>
            </a:br>
            <a:endParaRPr lang="en-US" dirty="0"/>
          </a:p>
        </p:txBody>
      </p:sp>
      <p:pic>
        <p:nvPicPr>
          <p:cNvPr id="4" name="Content Placeholder 3" descr="teatrul-regina-maria"/>
          <p:cNvPicPr>
            <a:picLocks noGrp="1"/>
          </p:cNvPicPr>
          <p:nvPr>
            <p:ph idx="1"/>
          </p:nvPr>
        </p:nvPicPr>
        <p:blipFill>
          <a:blip r:embed="rId2"/>
          <a:srcRect/>
          <a:stretch>
            <a:fillRect/>
          </a:stretch>
        </p:blipFill>
        <p:spPr bwMode="auto">
          <a:xfrm>
            <a:off x="-4267200" y="9144000"/>
            <a:ext cx="10210800" cy="7086600"/>
          </a:xfrm>
          <a:prstGeom prst="rect">
            <a:avLst/>
          </a:prstGeom>
          <a:ln>
            <a:noFill/>
          </a:ln>
          <a:effectLst>
            <a:outerShdw blurRad="292100" dist="139700" dir="2700000" algn="tl" rotWithShape="0">
              <a:srgbClr val="333333">
                <a:alpha val="65000"/>
              </a:srgbClr>
            </a:outerShdw>
          </a:effectLst>
        </p:spPr>
      </p:pic>
      <p:pic>
        <p:nvPicPr>
          <p:cNvPr id="5" name="Picture 4" descr="teatrul-regina-maria"/>
          <p:cNvPicPr/>
          <p:nvPr/>
        </p:nvPicPr>
        <p:blipFill>
          <a:blip r:embed="rId2"/>
          <a:srcRect/>
          <a:stretch>
            <a:fillRect/>
          </a:stretch>
        </p:blipFill>
        <p:spPr bwMode="auto">
          <a:xfrm>
            <a:off x="685800" y="1295400"/>
            <a:ext cx="7467600" cy="5181600"/>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838200"/>
          </a:xfrm>
        </p:spPr>
        <p:txBody>
          <a:bodyPr>
            <a:normAutofit/>
          </a:bodyPr>
          <a:lstStyle/>
          <a:p>
            <a:r>
              <a:rPr lang="en-US" sz="3200" dirty="0" smtClean="0"/>
              <a:t>The Theatre is gorgeous at night, too.</a:t>
            </a:r>
            <a:endParaRPr lang="en-US" sz="3200" dirty="0"/>
          </a:p>
        </p:txBody>
      </p:sp>
      <p:pic>
        <p:nvPicPr>
          <p:cNvPr id="4" name="Content Placeholder 3"/>
          <p:cNvPicPr>
            <a:picLocks noGrp="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457200" y="1219200"/>
            <a:ext cx="8153400" cy="4953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fontScale="90000"/>
          </a:bodyPr>
          <a:lstStyle/>
          <a:p>
            <a:r>
              <a:rPr lang="en-US" sz="3100" dirty="0" smtClean="0"/>
              <a:t/>
            </a:r>
            <a:br>
              <a:rPr lang="en-US" sz="3100" dirty="0" smtClean="0"/>
            </a:br>
            <a:r>
              <a:rPr lang="en-US" sz="3100" dirty="0" smtClean="0"/>
              <a:t/>
            </a:r>
            <a:br>
              <a:rPr lang="en-US" sz="3100" dirty="0" smtClean="0"/>
            </a:br>
            <a:r>
              <a:rPr lang="en-US" sz="3100" dirty="0" smtClean="0"/>
              <a:t>Wonderful interior, with red velvet and golden decorations</a:t>
            </a:r>
            <a:r>
              <a:rPr lang="en-US" dirty="0" smtClean="0"/>
              <a:t/>
            </a:r>
            <a:br>
              <a:rPr lang="en-US" dirty="0" smtClean="0"/>
            </a:br>
            <a:endParaRPr lang="en-US" dirty="0"/>
          </a:p>
        </p:txBody>
      </p:sp>
      <p:pic>
        <p:nvPicPr>
          <p:cNvPr id="4" name="Content Placeholder 3"/>
          <p:cNvPicPr>
            <a:picLocks noGrp="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564964" y="1219200"/>
            <a:ext cx="8045636" cy="49069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371600"/>
          </a:xfrm>
        </p:spPr>
        <p:txBody>
          <a:bodyPr>
            <a:normAutofit fontScale="90000"/>
          </a:bodyPr>
          <a:lstStyle/>
          <a:p>
            <a:r>
              <a:rPr lang="en-US" sz="2800" dirty="0" smtClean="0">
                <a:solidFill>
                  <a:srgbClr val="FF0000"/>
                </a:solidFill>
              </a:rPr>
              <a:t>The Baroque Palace</a:t>
            </a:r>
            <a:r>
              <a:rPr lang="en-US" sz="2200" dirty="0" smtClean="0"/>
              <a:t/>
            </a:r>
            <a:br>
              <a:rPr lang="en-US" sz="2200" dirty="0" smtClean="0"/>
            </a:br>
            <a:r>
              <a:rPr lang="en-US" sz="2400" dirty="0" smtClean="0"/>
              <a:t> The city has many Baroque buildings. It was part of the Austro-Hungarian Empire many times in history. The Baroque Palace below is an example of the baroque architectural style.</a:t>
            </a:r>
            <a:endParaRPr lang="en-US" sz="2400" dirty="0"/>
          </a:p>
        </p:txBody>
      </p:sp>
      <p:pic>
        <p:nvPicPr>
          <p:cNvPr id="4" name="Content Placeholder 3" descr="palatul-baroc"/>
          <p:cNvPicPr>
            <a:picLocks noGrp="1"/>
          </p:cNvPicPr>
          <p:nvPr>
            <p:ph idx="1"/>
          </p:nvPr>
        </p:nvPicPr>
        <p:blipFill>
          <a:blip r:embed="rId2"/>
          <a:srcRect/>
          <a:stretch>
            <a:fillRect/>
          </a:stretch>
        </p:blipFill>
        <p:spPr bwMode="auto">
          <a:xfrm>
            <a:off x="457200" y="1676400"/>
            <a:ext cx="8153400" cy="4724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The Roman Catholic Cathedral</a:t>
            </a:r>
            <a:endParaRPr lang="en-US" sz="3600" dirty="0"/>
          </a:p>
        </p:txBody>
      </p:sp>
      <p:pic>
        <p:nvPicPr>
          <p:cNvPr id="4" name="Content Placeholder 3"/>
          <p:cNvPicPr>
            <a:picLocks noGrp="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685800" y="1524000"/>
            <a:ext cx="7543800" cy="4724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noAutofit/>
          </a:bodyPr>
          <a:lstStyle/>
          <a:p>
            <a:r>
              <a:rPr lang="en-US" sz="2800" u="sng" dirty="0" smtClean="0">
                <a:solidFill>
                  <a:srgbClr val="FF0000"/>
                </a:solidFill>
              </a:rPr>
              <a:t>Moon Church (Orthodox) – baroque style</a:t>
            </a:r>
            <a:endParaRPr lang="en-US" sz="2800" u="sng" dirty="0">
              <a:solidFill>
                <a:srgbClr val="FF0000"/>
              </a:solidFill>
            </a:endParaRPr>
          </a:p>
        </p:txBody>
      </p:sp>
      <p:pic>
        <p:nvPicPr>
          <p:cNvPr id="4" name="Content Placeholder 3"/>
          <p:cNvPicPr>
            <a:picLocks noGrp="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762000" y="1143000"/>
            <a:ext cx="5507587" cy="4525963"/>
          </a:xfrm>
          <a:prstGeom prst="rect">
            <a:avLst/>
          </a:prstGeom>
          <a:noFill/>
          <a:ln w="9525">
            <a:noFill/>
            <a:miter lim="800000"/>
            <a:headEnd/>
            <a:tailEnd/>
          </a:ln>
        </p:spPr>
      </p:pic>
      <p:sp>
        <p:nvSpPr>
          <p:cNvPr id="1026" name="Text Box 2"/>
          <p:cNvSpPr txBox="1">
            <a:spLocks noChangeArrowheads="1"/>
          </p:cNvSpPr>
          <p:nvPr/>
        </p:nvSpPr>
        <p:spPr bwMode="auto">
          <a:xfrm>
            <a:off x="7086600" y="2286000"/>
            <a:ext cx="1752600" cy="1295400"/>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b="0" i="0" u="none" strike="noStrike" cap="none" normalizeH="0" baseline="0" dirty="0" smtClean="0">
                <a:ln>
                  <a:noFill/>
                </a:ln>
                <a:solidFill>
                  <a:schemeClr val="tx1"/>
                </a:solidFill>
                <a:effectLst/>
                <a:latin typeface="Calibri" pitchFamily="34" charset="0"/>
                <a:cs typeface="Arial" pitchFamily="34" charset="0"/>
              </a:rPr>
              <a:t>Here you can see the phases of the moon. It’s real.</a:t>
            </a:r>
            <a:endParaRPr kumimoji="0" lang="en-US" sz="3200" b="0" i="0" u="none" strike="noStrike" cap="none" normalizeH="0" baseline="0" dirty="0" smtClean="0">
              <a:ln>
                <a:noFill/>
              </a:ln>
              <a:solidFill>
                <a:schemeClr val="tx1"/>
              </a:solidFill>
              <a:effectLst/>
              <a:latin typeface="Arial" pitchFamily="34" charset="0"/>
              <a:cs typeface="Arial" pitchFamily="34" charset="0"/>
            </a:endParaRPr>
          </a:p>
        </p:txBody>
      </p:sp>
      <p:cxnSp>
        <p:nvCxnSpPr>
          <p:cNvPr id="7" name="Straight Arrow Connector 6"/>
          <p:cNvCxnSpPr/>
          <p:nvPr/>
        </p:nvCxnSpPr>
        <p:spPr>
          <a:xfrm flipV="1">
            <a:off x="4038600" y="3048000"/>
            <a:ext cx="2895600" cy="533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533400" y="5867400"/>
            <a:ext cx="8077200" cy="646331"/>
          </a:xfrm>
          <a:prstGeom prst="rect">
            <a:avLst/>
          </a:prstGeom>
          <a:noFill/>
        </p:spPr>
        <p:txBody>
          <a:bodyPr wrap="square" rtlCol="0">
            <a:spAutoFit/>
          </a:bodyPr>
          <a:lstStyle/>
          <a:p>
            <a:r>
              <a:rPr lang="en-US" dirty="0" smtClean="0"/>
              <a:t>It is ‘Moon church’ because of  the mechanism installed in the church tower in 1793. The mechanism that rotates the moon indicates the moon phases.</a:t>
            </a:r>
            <a:endParaRPr 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t="-1000" b="-1000"/>
          </a:stretch>
        </a:blipFill>
        <a:effectLst/>
      </p:bgPr>
    </p:bg>
    <p:spTree>
      <p:nvGrpSpPr>
        <p:cNvPr id="1" name=""/>
        <p:cNvGrpSpPr/>
        <p:nvPr/>
      </p:nvGrpSpPr>
      <p:grpSpPr>
        <a:xfrm>
          <a:off x="0" y="0"/>
          <a:ext cx="0" cy="0"/>
          <a:chOff x="0" y="0"/>
          <a:chExt cx="0" cy="0"/>
        </a:xfrm>
      </p:grpSpPr>
      <p:sp>
        <p:nvSpPr>
          <p:cNvPr id="16" name="Title 15"/>
          <p:cNvSpPr>
            <a:spLocks noGrp="1"/>
          </p:cNvSpPr>
          <p:nvPr>
            <p:ph type="title"/>
          </p:nvPr>
        </p:nvSpPr>
        <p:spPr>
          <a:xfrm>
            <a:off x="533400" y="0"/>
            <a:ext cx="8229600" cy="1066800"/>
          </a:xfrm>
        </p:spPr>
        <p:txBody>
          <a:bodyPr>
            <a:normAutofit fontScale="90000"/>
          </a:bodyPr>
          <a:lstStyle/>
          <a:p>
            <a:r>
              <a:rPr lang="en-US" dirty="0" smtClean="0"/>
              <a:t>Welcome to Romania,</a:t>
            </a:r>
            <a:br>
              <a:rPr lang="en-US" dirty="0" smtClean="0"/>
            </a:br>
            <a:r>
              <a:rPr lang="en-US" dirty="0" smtClean="0"/>
              <a:t> my country</a:t>
            </a:r>
            <a:endParaRPr lang="en-US" dirty="0"/>
          </a:p>
        </p:txBody>
      </p:sp>
      <p:pic>
        <p:nvPicPr>
          <p:cNvPr id="18" name="Picture 2" descr="H:\Etwinning\romania_i_love_u.jpg"/>
          <p:cNvPicPr>
            <a:picLocks noGrp="1" noChangeAspect="1" noChangeArrowheads="1"/>
          </p:cNvPicPr>
          <p:nvPr>
            <p:ph idx="1"/>
          </p:nvPr>
        </p:nvPicPr>
        <p:blipFill>
          <a:blip r:embed="rId3"/>
          <a:srcRect/>
          <a:stretch>
            <a:fillRect/>
          </a:stretch>
        </p:blipFill>
        <p:spPr bwMode="auto">
          <a:xfrm>
            <a:off x="3429000" y="1905000"/>
            <a:ext cx="2844800" cy="2778125"/>
          </a:xfrm>
          <a:prstGeom prst="rect">
            <a:avLst/>
          </a:prstGeom>
          <a:noFill/>
        </p:spPr>
      </p:pic>
      <p:sp>
        <p:nvSpPr>
          <p:cNvPr id="22" name="TextBox 21"/>
          <p:cNvSpPr txBox="1"/>
          <p:nvPr/>
        </p:nvSpPr>
        <p:spPr>
          <a:xfrm>
            <a:off x="990600" y="1828800"/>
            <a:ext cx="1652504" cy="369332"/>
          </a:xfrm>
          <a:prstGeom prst="rect">
            <a:avLst/>
          </a:prstGeom>
          <a:noFill/>
        </p:spPr>
        <p:txBody>
          <a:bodyPr wrap="square" rtlCol="0">
            <a:spAutoFit/>
          </a:bodyPr>
          <a:lstStyle/>
          <a:p>
            <a:r>
              <a:rPr lang="en-US" dirty="0" smtClean="0"/>
              <a:t>County of </a:t>
            </a:r>
            <a:r>
              <a:rPr lang="en-US" dirty="0" err="1" smtClean="0"/>
              <a:t>Bihor</a:t>
            </a:r>
            <a:endParaRPr lang="en-US" dirty="0"/>
          </a:p>
        </p:txBody>
      </p:sp>
      <p:sp>
        <p:nvSpPr>
          <p:cNvPr id="23" name="Oval 22"/>
          <p:cNvSpPr/>
          <p:nvPr/>
        </p:nvSpPr>
        <p:spPr>
          <a:xfrm>
            <a:off x="1600200" y="1676400"/>
            <a:ext cx="152400"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Arrow Connector 24"/>
          <p:cNvCxnSpPr>
            <a:stCxn id="26" idx="2"/>
          </p:cNvCxnSpPr>
          <p:nvPr/>
        </p:nvCxnSpPr>
        <p:spPr>
          <a:xfrm rot="16200000" flipH="1">
            <a:off x="1023477" y="1175877"/>
            <a:ext cx="316468" cy="53217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152400" y="914400"/>
            <a:ext cx="1526444" cy="369332"/>
          </a:xfrm>
          <a:prstGeom prst="rect">
            <a:avLst/>
          </a:prstGeom>
          <a:noFill/>
        </p:spPr>
        <p:txBody>
          <a:bodyPr wrap="none" rtlCol="0">
            <a:spAutoFit/>
          </a:bodyPr>
          <a:lstStyle/>
          <a:p>
            <a:r>
              <a:rPr lang="en-US" dirty="0" smtClean="0"/>
              <a:t>City of Oradea</a:t>
            </a:r>
            <a:endParaRPr lang="en-US" dirty="0"/>
          </a:p>
        </p:txBody>
      </p:sp>
      <p:sp>
        <p:nvSpPr>
          <p:cNvPr id="8" name="TextBox 7"/>
          <p:cNvSpPr txBox="1"/>
          <p:nvPr/>
        </p:nvSpPr>
        <p:spPr>
          <a:xfrm>
            <a:off x="762000" y="5334000"/>
            <a:ext cx="7301358" cy="830997"/>
          </a:xfrm>
          <a:prstGeom prst="rect">
            <a:avLst/>
          </a:prstGeom>
          <a:noFill/>
        </p:spPr>
        <p:txBody>
          <a:bodyPr wrap="square" rtlCol="0">
            <a:spAutoFit/>
          </a:bodyPr>
          <a:lstStyle/>
          <a:p>
            <a:pPr algn="ctr"/>
            <a:r>
              <a:rPr lang="en-US" sz="2400" dirty="0" smtClean="0"/>
              <a:t>Oradea is in the North-West of Romania, very close to the Hungarian border</a:t>
            </a:r>
            <a:endParaRPr lang="en-US" sz="2400" dirty="0"/>
          </a:p>
        </p:txBody>
      </p:sp>
    </p:spTree>
  </p:cSld>
  <p:clrMapOvr>
    <a:masterClrMapping/>
  </p:clrMapOvr>
  <p:transition>
    <p:dissolv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838200"/>
          </a:xfrm>
        </p:spPr>
        <p:txBody>
          <a:bodyPr>
            <a:noAutofit/>
          </a:bodyPr>
          <a:lstStyle/>
          <a:p>
            <a:pPr lvl="0" algn="l"/>
            <a:r>
              <a:rPr lang="en-US" sz="2400" dirty="0" smtClean="0">
                <a:solidFill>
                  <a:srgbClr val="FF0000"/>
                </a:solidFill>
              </a:rPr>
              <a:t/>
            </a:r>
            <a:br>
              <a:rPr lang="en-US" sz="2400" dirty="0" smtClean="0">
                <a:solidFill>
                  <a:srgbClr val="FF0000"/>
                </a:solidFill>
              </a:rPr>
            </a:br>
            <a:r>
              <a:rPr lang="en-US" sz="2400" dirty="0" smtClean="0">
                <a:solidFill>
                  <a:srgbClr val="FF0000"/>
                </a:solidFill>
              </a:rPr>
              <a:t>Interior of the Moon Church</a:t>
            </a:r>
            <a:r>
              <a:rPr lang="en-US" sz="1800" dirty="0" smtClean="0"/>
              <a:t/>
            </a:r>
            <a:br>
              <a:rPr lang="en-US" sz="1800" dirty="0" smtClean="0"/>
            </a:br>
            <a:r>
              <a:rPr lang="en-US" sz="1800" dirty="0" smtClean="0"/>
              <a:t/>
            </a:r>
            <a:br>
              <a:rPr lang="en-US" sz="1800" dirty="0" smtClean="0"/>
            </a:br>
            <a:r>
              <a:rPr lang="en-US" sz="1800" dirty="0" smtClean="0"/>
              <a:t/>
            </a:r>
            <a:br>
              <a:rPr lang="en-US" sz="1800" dirty="0" smtClean="0"/>
            </a:br>
            <a:endParaRPr lang="en-US" sz="1800" dirty="0"/>
          </a:p>
        </p:txBody>
      </p:sp>
      <p:pic>
        <p:nvPicPr>
          <p:cNvPr id="4" name="Content Placeholder 3"/>
          <p:cNvPicPr>
            <a:picLocks noGrp="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1219200" y="914400"/>
            <a:ext cx="6934200" cy="5257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685800"/>
          </a:xfrm>
        </p:spPr>
        <p:txBody>
          <a:bodyPr>
            <a:normAutofit/>
          </a:bodyPr>
          <a:lstStyle/>
          <a:p>
            <a:r>
              <a:rPr lang="en-US" sz="2800" u="sng" dirty="0" smtClean="0">
                <a:solidFill>
                  <a:srgbClr val="FF0000"/>
                </a:solidFill>
              </a:rPr>
              <a:t>Black Eagle Palace</a:t>
            </a:r>
            <a:endParaRPr lang="en-US" sz="2800" u="sng" dirty="0">
              <a:solidFill>
                <a:srgbClr val="FF0000"/>
              </a:solidFill>
            </a:endParaRPr>
          </a:p>
        </p:txBody>
      </p:sp>
      <p:pic>
        <p:nvPicPr>
          <p:cNvPr id="4" name="Content Placeholder 3" descr="palatul-vulturul-negru"/>
          <p:cNvPicPr>
            <a:picLocks noGrp="1"/>
          </p:cNvPicPr>
          <p:nvPr>
            <p:ph idx="1"/>
          </p:nvPr>
        </p:nvPicPr>
        <p:blipFill>
          <a:blip r:embed="rId2"/>
          <a:srcRect/>
          <a:stretch>
            <a:fillRect/>
          </a:stretch>
        </p:blipFill>
        <p:spPr bwMode="auto">
          <a:xfrm>
            <a:off x="533400" y="1066800"/>
            <a:ext cx="8153400" cy="5334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sz="4000" u="sng" dirty="0" smtClean="0">
                <a:solidFill>
                  <a:srgbClr val="FF0000"/>
                </a:solidFill>
              </a:rPr>
              <a:t>Entrance to Black Eagle Passage</a:t>
            </a:r>
            <a:endParaRPr lang="en-US" sz="4000" u="sng" dirty="0">
              <a:solidFill>
                <a:srgbClr val="FF0000"/>
              </a:solidFill>
            </a:endParaRPr>
          </a:p>
        </p:txBody>
      </p:sp>
      <p:pic>
        <p:nvPicPr>
          <p:cNvPr id="4" name="Content Placeholder 3"/>
          <p:cNvPicPr>
            <a:picLocks noGrp="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762000" y="1295400"/>
            <a:ext cx="3962400" cy="5029200"/>
          </a:xfrm>
          <a:prstGeom prst="rect">
            <a:avLst/>
          </a:prstGeom>
          <a:noFill/>
          <a:ln w="9525">
            <a:noFill/>
            <a:miter lim="800000"/>
            <a:headEnd/>
            <a:tailEnd/>
          </a:ln>
        </p:spPr>
      </p:pic>
      <p:pic>
        <p:nvPicPr>
          <p:cNvPr id="5" name="Picture 4"/>
          <p:cNvPicPr/>
          <p:nvPr/>
        </p:nvPicPr>
        <p:blipFill>
          <a:blip r:embed="rId3" cstate="email">
            <a:extLst>
              <a:ext uri="{28A0092B-C50C-407E-A947-70E740481C1C}">
                <a14:useLocalDpi xmlns:a14="http://schemas.microsoft.com/office/drawing/2010/main"/>
              </a:ext>
            </a:extLst>
          </a:blip>
          <a:srcRect/>
          <a:stretch>
            <a:fillRect/>
          </a:stretch>
        </p:blipFill>
        <p:spPr bwMode="auto">
          <a:xfrm>
            <a:off x="4953000" y="1295400"/>
            <a:ext cx="3657600" cy="5029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800" dirty="0" smtClean="0"/>
              <a:t> Black Eagle Passage is famous for the beautiful </a:t>
            </a:r>
            <a:r>
              <a:rPr lang="en-US" sz="2800" dirty="0" err="1" smtClean="0"/>
              <a:t>coloured</a:t>
            </a:r>
            <a:r>
              <a:rPr lang="en-US" sz="2800" dirty="0" smtClean="0"/>
              <a:t> glass and the black eagle on one of the large windows. </a:t>
            </a:r>
            <a:endParaRPr lang="en-US" sz="2800" dirty="0"/>
          </a:p>
        </p:txBody>
      </p:sp>
      <p:pic>
        <p:nvPicPr>
          <p:cNvPr id="6" name="Content Placeholder 5"/>
          <p:cNvPicPr>
            <a:picLocks noGrp="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1143000" y="1600200"/>
            <a:ext cx="7147083" cy="4800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smtClean="0"/>
              <a:t>This is where the Greek community lived in the past.</a:t>
            </a:r>
            <a:br>
              <a:rPr lang="en-US" sz="2400" dirty="0" smtClean="0"/>
            </a:br>
            <a:r>
              <a:rPr lang="en-US" sz="2400" dirty="0" smtClean="0"/>
              <a:t>This is called the Corridor of Canons</a:t>
            </a:r>
            <a:endParaRPr lang="en-US" sz="2400" dirty="0"/>
          </a:p>
        </p:txBody>
      </p:sp>
      <p:pic>
        <p:nvPicPr>
          <p:cNvPr id="4" name="Content Placeholder 3"/>
          <p:cNvPicPr>
            <a:picLocks noGrp="1"/>
          </p:cNvPicPr>
          <p:nvPr>
            <p:ph idx="1"/>
          </p:nvPr>
        </p:nvPicPr>
        <p:blipFill>
          <a:blip r:embed="rId2" cstate="email">
            <a:extLst>
              <a:ext uri="{28A0092B-C50C-407E-A947-70E740481C1C}">
                <a14:useLocalDpi xmlns:a14="http://schemas.microsoft.com/office/drawing/2010/main"/>
              </a:ext>
            </a:extLst>
          </a:blip>
          <a:srcRect l="2118" r="2842" b="5519"/>
          <a:stretch>
            <a:fillRect/>
          </a:stretch>
        </p:blipFill>
        <p:spPr bwMode="auto">
          <a:xfrm>
            <a:off x="778049" y="1600200"/>
            <a:ext cx="7587902" cy="45259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73162"/>
          </a:xfrm>
        </p:spPr>
        <p:txBody>
          <a:bodyPr>
            <a:normAutofit fontScale="90000"/>
          </a:bodyPr>
          <a:lstStyle/>
          <a:p>
            <a:r>
              <a:rPr lang="en-US" sz="2400" dirty="0" smtClean="0"/>
              <a:t/>
            </a:r>
            <a:br>
              <a:rPr lang="en-US" sz="2400" dirty="0" smtClean="0"/>
            </a:br>
            <a:r>
              <a:rPr lang="en-US" sz="2400" dirty="0" smtClean="0"/>
              <a:t>Oradea is very close to </a:t>
            </a:r>
            <a:r>
              <a:rPr lang="en-US" sz="2400" dirty="0" err="1" smtClean="0">
                <a:solidFill>
                  <a:srgbClr val="FF0000"/>
                </a:solidFill>
              </a:rPr>
              <a:t>Baile</a:t>
            </a:r>
            <a:r>
              <a:rPr lang="en-US" sz="2400" dirty="0" smtClean="0">
                <a:solidFill>
                  <a:srgbClr val="FF0000"/>
                </a:solidFill>
              </a:rPr>
              <a:t> Felix</a:t>
            </a:r>
            <a:r>
              <a:rPr lang="en-US" sz="2400" dirty="0" smtClean="0"/>
              <a:t>, a thermal spa,  which is famous for its pools with thermal waters , a beautiful forest and old wooden churches. </a:t>
            </a:r>
            <a:br>
              <a:rPr lang="en-US" sz="2400" dirty="0" smtClean="0"/>
            </a:br>
            <a:endParaRPr lang="en-US" sz="2400" dirty="0"/>
          </a:p>
        </p:txBody>
      </p:sp>
      <p:pic>
        <p:nvPicPr>
          <p:cNvPr id="4098" name="Picture 2" descr="C:\Users\Lumi\Desktop\Etwinning\Biserica_de_lemn_din_Baile_Felix01.jpg"/>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3200400" y="2667000"/>
            <a:ext cx="2628900" cy="3505200"/>
          </a:xfrm>
          <a:prstGeom prst="rect">
            <a:avLst/>
          </a:prstGeom>
          <a:noFill/>
        </p:spPr>
      </p:pic>
      <p:pic>
        <p:nvPicPr>
          <p:cNvPr id="4099" name="Picture 3" descr="C:\Users\Lumi\Desktop\Etwinning\800px-Baile_Felix_03.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rot="20694676">
            <a:off x="-59044" y="1942617"/>
            <a:ext cx="3057423" cy="2293067"/>
          </a:xfrm>
          <a:prstGeom prst="rect">
            <a:avLst/>
          </a:prstGeom>
          <a:noFill/>
        </p:spPr>
      </p:pic>
      <p:pic>
        <p:nvPicPr>
          <p:cNvPr id="4100" name="Picture 4" descr="C:\Users\Lumi\Desktop\Etwinning\800px-Baile_Felix_04.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rot="882096">
            <a:off x="6030989" y="1872777"/>
            <a:ext cx="3043020" cy="2282265"/>
          </a:xfrm>
          <a:prstGeom prst="rect">
            <a:avLst/>
          </a:prstGeom>
          <a:noFill/>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dirty="0" smtClean="0"/>
              <a:t>The Olympic Swimming Pool of Oradea</a:t>
            </a:r>
            <a:endParaRPr lang="en-US" dirty="0"/>
          </a:p>
        </p:txBody>
      </p:sp>
      <p:pic>
        <p:nvPicPr>
          <p:cNvPr id="2050" name="Picture 2" descr="C:\Users\Lumi\Desktop\Etwinning\Bazinul_Ion_Alexandrescu_Oradea.jpg"/>
          <p:cNvPicPr>
            <a:picLocks noGrp="1" noChangeAspect="1" noChangeArrowheads="1"/>
          </p:cNvPicPr>
          <p:nvPr>
            <p:ph idx="1"/>
          </p:nvPr>
        </p:nvPicPr>
        <p:blipFill>
          <a:blip r:embed="rId2"/>
          <a:srcRect/>
          <a:stretch>
            <a:fillRect/>
          </a:stretch>
        </p:blipFill>
        <p:spPr bwMode="auto">
          <a:xfrm>
            <a:off x="762000" y="1143000"/>
            <a:ext cx="7772400" cy="5203281"/>
          </a:xfrm>
          <a:prstGeom prst="rect">
            <a:avLst/>
          </a:prstGeom>
          <a:noFill/>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sz="3200" dirty="0" smtClean="0"/>
              <a:t>A wonderful building in “</a:t>
            </a:r>
            <a:r>
              <a:rPr lang="en-US" sz="3200" dirty="0" err="1" smtClean="0"/>
              <a:t>Unirii</a:t>
            </a:r>
            <a:r>
              <a:rPr lang="en-US" sz="3200" dirty="0" smtClean="0"/>
              <a:t>” Square </a:t>
            </a:r>
            <a:br>
              <a:rPr lang="en-US" sz="3200" dirty="0" smtClean="0"/>
            </a:br>
            <a:r>
              <a:rPr lang="en-US" sz="3200" dirty="0" smtClean="0"/>
              <a:t>in the heart of the city</a:t>
            </a:r>
            <a:endParaRPr lang="en-US" sz="3200" dirty="0"/>
          </a:p>
        </p:txBody>
      </p:sp>
      <p:pic>
        <p:nvPicPr>
          <p:cNvPr id="3074" name="Picture 2" descr="C:\Users\Lumi\Desktop\oradea\Screenshot_2016-01-11-20-03-47.png"/>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t="33672" b="29288"/>
          <a:stretch>
            <a:fillRect/>
          </a:stretch>
        </p:blipFill>
        <p:spPr bwMode="auto">
          <a:xfrm>
            <a:off x="762000" y="1295400"/>
            <a:ext cx="7552838" cy="4973411"/>
          </a:xfrm>
          <a:prstGeom prst="rect">
            <a:avLst/>
          </a:prstGeom>
          <a:noFill/>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p:spPr>
        <p:txBody>
          <a:bodyPr>
            <a:normAutofit/>
          </a:bodyPr>
          <a:lstStyle/>
          <a:p>
            <a:r>
              <a:rPr lang="en-US" sz="3200" u="sng" dirty="0" smtClean="0">
                <a:solidFill>
                  <a:srgbClr val="FF0000"/>
                </a:solidFill>
              </a:rPr>
              <a:t>This is Oradea City Hall</a:t>
            </a:r>
            <a:endParaRPr lang="en-US" sz="3200" u="sng" dirty="0">
              <a:solidFill>
                <a:srgbClr val="FF0000"/>
              </a:solidFill>
            </a:endParaRPr>
          </a:p>
        </p:txBody>
      </p:sp>
      <p:pic>
        <p:nvPicPr>
          <p:cNvPr id="1026" name="Picture 2" descr="C:\Users\Lumi\Desktop\oradea\2016-01-04 20.57.49.png"/>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609600" y="1295400"/>
            <a:ext cx="8110707" cy="5334000"/>
          </a:xfrm>
          <a:prstGeom prst="rect">
            <a:avLst/>
          </a:prstGeom>
          <a:noFill/>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914400"/>
          </a:xfrm>
        </p:spPr>
        <p:txBody>
          <a:bodyPr>
            <a:normAutofit/>
          </a:bodyPr>
          <a:lstStyle/>
          <a:p>
            <a:r>
              <a:rPr lang="en-US" sz="2400" dirty="0" smtClean="0">
                <a:solidFill>
                  <a:srgbClr val="FF0000"/>
                </a:solidFill>
              </a:rPr>
              <a:t>The car free zone with pubs perfect for walking and shopping</a:t>
            </a:r>
            <a:endParaRPr lang="en-US" sz="2400" dirty="0">
              <a:solidFill>
                <a:srgbClr val="FF0000"/>
              </a:solidFill>
            </a:endParaRPr>
          </a:p>
        </p:txBody>
      </p:sp>
      <p:pic>
        <p:nvPicPr>
          <p:cNvPr id="7" name="Picture 2" descr="C:\Users\Lumi\Desktop\Etwinning\Oradea-15-iulie-2013-300x198.jpg"/>
          <p:cNvPicPr>
            <a:picLocks noGrp="1" noChangeAspect="1" noChangeArrowheads="1"/>
          </p:cNvPicPr>
          <p:nvPr>
            <p:ph idx="1"/>
          </p:nvPr>
        </p:nvPicPr>
        <p:blipFill>
          <a:blip r:embed="rId2"/>
          <a:srcRect/>
          <a:stretch>
            <a:fillRect/>
          </a:stretch>
        </p:blipFill>
        <p:spPr bwMode="auto">
          <a:xfrm rot="304767">
            <a:off x="4462969" y="1788732"/>
            <a:ext cx="4387273" cy="2895600"/>
          </a:xfrm>
          <a:prstGeom prst="rect">
            <a:avLst/>
          </a:prstGeom>
          <a:noFill/>
        </p:spPr>
      </p:pic>
      <p:pic>
        <p:nvPicPr>
          <p:cNvPr id="1026" name="Picture 2" descr="C:\Users\Lumi\Desktop\Etwinning\4. Str Republicii Oradea.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rot="21075170">
            <a:off x="203259" y="2874782"/>
            <a:ext cx="3962400" cy="2976203"/>
          </a:xfrm>
          <a:prstGeom prst="rect">
            <a:avLst/>
          </a:prstGeom>
          <a:noFill/>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304800"/>
          </a:xfrm>
        </p:spPr>
        <p:txBody>
          <a:bodyPr>
            <a:normAutofit fontScale="90000"/>
          </a:bodyPr>
          <a:lstStyle/>
          <a:p>
            <a:r>
              <a:rPr lang="en-US" dirty="0" smtClean="0"/>
              <a:t>The position of Romania in Europe</a:t>
            </a:r>
            <a:endParaRPr lang="en-US" dirty="0"/>
          </a:p>
        </p:txBody>
      </p:sp>
      <p:pic>
        <p:nvPicPr>
          <p:cNvPr id="4" name="Content Placeholder 3"/>
          <p:cNvPicPr>
            <a:picLocks noGrp="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228600" y="685800"/>
            <a:ext cx="8458200" cy="5638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This is where you can walk at day and at night </a:t>
            </a:r>
            <a:endParaRPr lang="en-US" sz="3200" dirty="0"/>
          </a:p>
        </p:txBody>
      </p:sp>
      <p:pic>
        <p:nvPicPr>
          <p:cNvPr id="2051" name="Picture 3" descr="C:\Users\Lumi\Desktop\oradea\Screenshot_2016-01-03-23-50-27.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rot="1112218">
            <a:off x="4272755" y="2272277"/>
            <a:ext cx="4751392" cy="3207189"/>
          </a:xfrm>
          <a:prstGeom prst="rect">
            <a:avLst/>
          </a:prstGeom>
          <a:noFill/>
        </p:spPr>
      </p:pic>
      <p:sp>
        <p:nvSpPr>
          <p:cNvPr id="7" name="Content Placeholder 6"/>
          <p:cNvSpPr>
            <a:spLocks noGrp="1"/>
          </p:cNvSpPr>
          <p:nvPr>
            <p:ph sz="half" idx="1"/>
          </p:nvPr>
        </p:nvSpPr>
        <p:spPr/>
        <p:txBody>
          <a:bodyPr/>
          <a:lstStyle/>
          <a:p>
            <a:endParaRPr lang="en-US" dirty="0"/>
          </a:p>
        </p:txBody>
      </p:sp>
      <p:pic>
        <p:nvPicPr>
          <p:cNvPr id="8" name="Picture 2" descr="C:\Users\Lumi\Desktop\oradea\Screenshot_2016-01-03-23-47-55.png"/>
          <p:cNvPicPr>
            <a:picLocks noGrp="1" noChangeAspect="1" noChangeArrowheads="1"/>
          </p:cNvPicPr>
          <p:nvPr>
            <p:ph sz="half" idx="2"/>
          </p:nvPr>
        </p:nvPicPr>
        <p:blipFill>
          <a:blip r:embed="rId3" cstate="email">
            <a:extLst>
              <a:ext uri="{28A0092B-C50C-407E-A947-70E740481C1C}">
                <a14:useLocalDpi xmlns:a14="http://schemas.microsoft.com/office/drawing/2010/main"/>
              </a:ext>
            </a:extLst>
          </a:blip>
          <a:srcRect/>
          <a:stretch>
            <a:fillRect/>
          </a:stretch>
        </p:blipFill>
        <p:spPr bwMode="auto">
          <a:xfrm rot="20704954">
            <a:off x="27365" y="2079479"/>
            <a:ext cx="4804762" cy="3344487"/>
          </a:xfrm>
          <a:prstGeom prst="rect">
            <a:avLst/>
          </a:prstGeom>
          <a:noFill/>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400" dirty="0" smtClean="0"/>
              <a:t>This is how the City Hall reflects in the waters of </a:t>
            </a:r>
            <a:r>
              <a:rPr lang="en-US" sz="2400" dirty="0" err="1" smtClean="0"/>
              <a:t>Crisul</a:t>
            </a:r>
            <a:r>
              <a:rPr lang="en-US" sz="2400" dirty="0" smtClean="0"/>
              <a:t> </a:t>
            </a:r>
            <a:r>
              <a:rPr lang="en-US" sz="2400" dirty="0" err="1" smtClean="0"/>
              <a:t>Repede</a:t>
            </a:r>
            <a:r>
              <a:rPr lang="en-US" sz="2400" dirty="0" smtClean="0"/>
              <a:t> River </a:t>
            </a:r>
            <a:br>
              <a:rPr lang="en-US" sz="2400" dirty="0" smtClean="0"/>
            </a:br>
            <a:r>
              <a:rPr lang="en-US" sz="2400" dirty="0" smtClean="0"/>
              <a:t>at night</a:t>
            </a:r>
            <a:br>
              <a:rPr lang="en-US" sz="2400" dirty="0" smtClean="0"/>
            </a:br>
            <a:endParaRPr lang="en-US" sz="2400" dirty="0"/>
          </a:p>
        </p:txBody>
      </p:sp>
      <p:pic>
        <p:nvPicPr>
          <p:cNvPr id="4" name="Content Placeholder 3"/>
          <p:cNvPicPr>
            <a:picLocks noGrp="1"/>
          </p:cNvPicPr>
          <p:nvPr>
            <p:ph idx="1"/>
          </p:nvPr>
        </p:nvPicPr>
        <p:blipFill>
          <a:blip r:embed="rId2" cstate="email">
            <a:extLst>
              <a:ext uri="{28A0092B-C50C-407E-A947-70E740481C1C}">
                <a14:useLocalDpi xmlns:a14="http://schemas.microsoft.com/office/drawing/2010/main"/>
              </a:ext>
            </a:extLst>
          </a:blip>
          <a:srcRect l="2722" t="20321" r="30662" b="11497"/>
          <a:stretch>
            <a:fillRect/>
          </a:stretch>
        </p:blipFill>
        <p:spPr bwMode="auto">
          <a:xfrm>
            <a:off x="609600" y="1066800"/>
            <a:ext cx="8104610" cy="51355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838200"/>
          </a:xfrm>
        </p:spPr>
        <p:txBody>
          <a:bodyPr>
            <a:normAutofit/>
          </a:bodyPr>
          <a:lstStyle/>
          <a:p>
            <a:r>
              <a:rPr lang="en-US" sz="2800" dirty="0" smtClean="0">
                <a:solidFill>
                  <a:srgbClr val="FF0000"/>
                </a:solidFill>
              </a:rPr>
              <a:t>Postcard picture of Ferdinand Square</a:t>
            </a:r>
            <a:endParaRPr lang="en-US" sz="2800" dirty="0">
              <a:solidFill>
                <a:srgbClr val="FF0000"/>
              </a:solidFill>
            </a:endParaRPr>
          </a:p>
        </p:txBody>
      </p:sp>
      <p:pic>
        <p:nvPicPr>
          <p:cNvPr id="4" name="Content Placeholder 3"/>
          <p:cNvPicPr>
            <a:picLocks noGrp="1"/>
          </p:cNvPicPr>
          <p:nvPr>
            <p:ph idx="1"/>
          </p:nvPr>
        </p:nvPicPr>
        <p:blipFill>
          <a:blip r:embed="rId2" cstate="email">
            <a:extLst>
              <a:ext uri="{28A0092B-C50C-407E-A947-70E740481C1C}">
                <a14:useLocalDpi xmlns:a14="http://schemas.microsoft.com/office/drawing/2010/main"/>
              </a:ext>
            </a:extLst>
          </a:blip>
          <a:srcRect l="12575" t="17439" r="12707" b="18322"/>
          <a:stretch>
            <a:fillRect/>
          </a:stretch>
        </p:blipFill>
        <p:spPr bwMode="auto">
          <a:xfrm>
            <a:off x="381000" y="1143000"/>
            <a:ext cx="8458200" cy="4461807"/>
          </a:xfrm>
          <a:prstGeom prst="rect">
            <a:avLst/>
          </a:prstGeom>
          <a:noFill/>
          <a:ln w="9525">
            <a:noFill/>
            <a:miter lim="800000"/>
            <a:headEnd/>
            <a:tailEnd/>
          </a:ln>
        </p:spPr>
      </p:pic>
      <p:sp>
        <p:nvSpPr>
          <p:cNvPr id="5" name="TextBox 4"/>
          <p:cNvSpPr txBox="1"/>
          <p:nvPr/>
        </p:nvSpPr>
        <p:spPr>
          <a:xfrm>
            <a:off x="533400" y="5791201"/>
            <a:ext cx="7772400" cy="984885"/>
          </a:xfrm>
          <a:prstGeom prst="rect">
            <a:avLst/>
          </a:prstGeom>
          <a:noFill/>
        </p:spPr>
        <p:txBody>
          <a:bodyPr wrap="square" rtlCol="0">
            <a:spAutoFit/>
          </a:bodyPr>
          <a:lstStyle/>
          <a:p>
            <a:pPr algn="ctr"/>
            <a:r>
              <a:rPr lang="en-US" sz="2000" dirty="0" smtClean="0"/>
              <a:t>     I hope you like our city. If you have the chance to visit it, </a:t>
            </a:r>
          </a:p>
          <a:p>
            <a:pPr algn="ctr"/>
            <a:r>
              <a:rPr lang="en-US" sz="2000" dirty="0" smtClean="0"/>
              <a:t>you will be impressed</a:t>
            </a:r>
            <a:r>
              <a:rPr lang="en-US" dirty="0" smtClean="0"/>
              <a:t>. </a:t>
            </a:r>
          </a:p>
          <a:p>
            <a:pPr algn="ctr"/>
            <a:endParaRPr lang="en-US"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5867400"/>
            <a:ext cx="8229600" cy="762000"/>
          </a:xfrm>
        </p:spPr>
        <p:txBody>
          <a:bodyPr>
            <a:normAutofit fontScale="90000"/>
          </a:bodyPr>
          <a:lstStyle/>
          <a:p>
            <a:r>
              <a:rPr lang="en-US" sz="2000" dirty="0" smtClean="0"/>
              <a:t> Located on the banks of </a:t>
            </a:r>
            <a:r>
              <a:rPr lang="en-US" sz="2000" dirty="0" err="1" smtClean="0"/>
              <a:t>Crisul</a:t>
            </a:r>
            <a:r>
              <a:rPr lang="en-US" sz="2000" dirty="0" smtClean="0"/>
              <a:t> </a:t>
            </a:r>
            <a:r>
              <a:rPr lang="en-US" sz="2000" dirty="0" err="1" smtClean="0"/>
              <a:t>Repede</a:t>
            </a:r>
            <a:r>
              <a:rPr lang="en-US" sz="2000" dirty="0" smtClean="0"/>
              <a:t> River, that divides the city into almost equal halves, it is the gateway to Central and Western Europe.</a:t>
            </a:r>
            <a:br>
              <a:rPr lang="en-US" sz="2000" dirty="0" smtClean="0"/>
            </a:br>
            <a:endParaRPr lang="en-US" sz="2000" dirty="0"/>
          </a:p>
        </p:txBody>
      </p:sp>
      <p:pic>
        <p:nvPicPr>
          <p:cNvPr id="5" name="Content Placeholder 4"/>
          <p:cNvPicPr>
            <a:picLocks noGrp="1"/>
          </p:cNvPicPr>
          <p:nvPr>
            <p:ph idx="1"/>
          </p:nvPr>
        </p:nvPicPr>
        <p:blipFill>
          <a:blip r:embed="rId2"/>
          <a:srcRect/>
          <a:stretch>
            <a:fillRect/>
          </a:stretch>
        </p:blipFill>
        <p:spPr bwMode="auto">
          <a:xfrm>
            <a:off x="2209800" y="1828800"/>
            <a:ext cx="3429000" cy="3886200"/>
          </a:xfrm>
          <a:prstGeom prst="rect">
            <a:avLst/>
          </a:prstGeom>
          <a:noFill/>
          <a:ln w="9525">
            <a:noFill/>
            <a:miter lim="800000"/>
            <a:headEnd/>
            <a:tailEnd/>
          </a:ln>
        </p:spPr>
      </p:pic>
      <p:sp>
        <p:nvSpPr>
          <p:cNvPr id="6" name="TextBox 5"/>
          <p:cNvSpPr txBox="1"/>
          <p:nvPr/>
        </p:nvSpPr>
        <p:spPr>
          <a:xfrm>
            <a:off x="1066800" y="609600"/>
            <a:ext cx="5715000" cy="1138773"/>
          </a:xfrm>
          <a:prstGeom prst="rect">
            <a:avLst/>
          </a:prstGeom>
          <a:noFill/>
        </p:spPr>
        <p:txBody>
          <a:bodyPr wrap="square" rtlCol="0">
            <a:spAutoFit/>
          </a:bodyPr>
          <a:lstStyle/>
          <a:p>
            <a:pPr algn="ctr"/>
            <a:r>
              <a:rPr lang="en-US" sz="3600" dirty="0" smtClean="0">
                <a:solidFill>
                  <a:srgbClr val="FF0000"/>
                </a:solidFill>
              </a:rPr>
              <a:t>        </a:t>
            </a:r>
            <a:r>
              <a:rPr lang="en-US" sz="3600" b="1" u="sng"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The County of </a:t>
            </a:r>
            <a:r>
              <a:rPr lang="en-US" sz="3600" b="1" u="sng" dirty="0" err="1" smtClean="0">
                <a:ln w="18000">
                  <a:solidFill>
                    <a:schemeClr val="accent2">
                      <a:satMod val="140000"/>
                    </a:schemeClr>
                  </a:solidFill>
                  <a:prstDash val="solid"/>
                  <a:miter lim="800000"/>
                </a:ln>
                <a:noFill/>
                <a:effectLst>
                  <a:outerShdw blurRad="25500" dist="23000" dir="7020000" algn="tl">
                    <a:srgbClr val="000000">
                      <a:alpha val="50000"/>
                    </a:srgbClr>
                  </a:outerShdw>
                </a:effectLst>
              </a:rPr>
              <a:t>Bihor</a:t>
            </a:r>
            <a:endParaRPr lang="en-US" sz="3600"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endParaRPr>
          </a:p>
          <a:p>
            <a:pPr algn="ctr"/>
            <a:endParaRPr lang="en-US" sz="3200" u="sng" dirty="0">
              <a:solidFill>
                <a:srgbClr val="FF0000"/>
              </a:solidFill>
            </a:endParaRPr>
          </a:p>
        </p:txBody>
      </p:sp>
      <p:cxnSp>
        <p:nvCxnSpPr>
          <p:cNvPr id="8" name="Straight Arrow Connector 7"/>
          <p:cNvCxnSpPr>
            <a:endCxn id="9" idx="1"/>
          </p:cNvCxnSpPr>
          <p:nvPr/>
        </p:nvCxnSpPr>
        <p:spPr>
          <a:xfrm flipV="1">
            <a:off x="4191000" y="2973289"/>
            <a:ext cx="2438400" cy="53191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6629400" y="2819400"/>
            <a:ext cx="1596847" cy="307777"/>
          </a:xfrm>
          <a:prstGeom prst="rect">
            <a:avLst/>
          </a:prstGeom>
          <a:noFill/>
        </p:spPr>
        <p:txBody>
          <a:bodyPr wrap="none" rtlCol="0">
            <a:spAutoFit/>
          </a:bodyPr>
          <a:lstStyle/>
          <a:p>
            <a:r>
              <a:rPr lang="en-US" sz="1400" dirty="0" err="1" smtClean="0"/>
              <a:t>Crisul</a:t>
            </a:r>
            <a:r>
              <a:rPr lang="en-US" sz="1400" dirty="0" smtClean="0"/>
              <a:t> </a:t>
            </a:r>
            <a:r>
              <a:rPr lang="en-US" sz="1400" dirty="0" err="1" smtClean="0"/>
              <a:t>Repede</a:t>
            </a:r>
            <a:r>
              <a:rPr lang="en-US" sz="1400" dirty="0" smtClean="0"/>
              <a:t> River</a:t>
            </a:r>
            <a:endParaRPr lang="en-US" sz="1400"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533400"/>
            <a:ext cx="8229600" cy="914400"/>
          </a:xfrm>
        </p:spPr>
        <p:txBody>
          <a:bodyPr>
            <a:normAutofit/>
          </a:bodyPr>
          <a:lstStyle/>
          <a:p>
            <a:r>
              <a:rPr lang="en-US" sz="3600" dirty="0" smtClean="0"/>
              <a:t>Oradea crossed by </a:t>
            </a:r>
            <a:r>
              <a:rPr lang="en-US" sz="3600" dirty="0" err="1" smtClean="0"/>
              <a:t>Crisul</a:t>
            </a:r>
            <a:r>
              <a:rPr lang="en-US" sz="3600" dirty="0" smtClean="0"/>
              <a:t> </a:t>
            </a:r>
            <a:r>
              <a:rPr lang="en-US" sz="3600" dirty="0" err="1" smtClean="0"/>
              <a:t>Repede</a:t>
            </a:r>
            <a:r>
              <a:rPr lang="en-US" sz="3600" dirty="0" smtClean="0"/>
              <a:t> River</a:t>
            </a:r>
            <a:endParaRPr lang="en-US" sz="3600" dirty="0"/>
          </a:p>
        </p:txBody>
      </p:sp>
      <p:pic>
        <p:nvPicPr>
          <p:cNvPr id="4" name="Picture 2" descr="C:\Users\Violeta\Desktop\Lumi etwinning\oradea.jpg"/>
          <p:cNvPicPr>
            <a:picLocks noGrp="1" noChangeAspect="1" noChangeArrowheads="1"/>
          </p:cNvPicPr>
          <p:nvPr>
            <p:ph idx="1"/>
          </p:nvPr>
        </p:nvPicPr>
        <p:blipFill>
          <a:blip r:embed="rId2"/>
          <a:srcRect/>
          <a:stretch>
            <a:fillRect/>
          </a:stretch>
        </p:blipFill>
        <p:spPr bwMode="auto">
          <a:xfrm>
            <a:off x="683503" y="1524000"/>
            <a:ext cx="8079497" cy="4148931"/>
          </a:xfrm>
          <a:prstGeom prst="rect">
            <a:avLst/>
          </a:prstGeom>
          <a:noFill/>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7467600" cy="1143000"/>
          </a:xfrm>
        </p:spPr>
        <p:txBody>
          <a:bodyPr>
            <a:normAutofit fontScale="90000"/>
          </a:bodyPr>
          <a:lstStyle/>
          <a:p>
            <a:r>
              <a:rPr lang="en-US" dirty="0" smtClean="0"/>
              <a:t/>
            </a:r>
            <a:br>
              <a:rPr lang="en-US" dirty="0" smtClean="0"/>
            </a:br>
            <a:r>
              <a:rPr lang="en-US" dirty="0" smtClean="0"/>
              <a:t/>
            </a:r>
            <a:br>
              <a:rPr lang="en-US" dirty="0" smtClean="0"/>
            </a:br>
            <a:r>
              <a:rPr lang="en-US" sz="3600" b="1" dirty="0" smtClean="0"/>
              <a:t>Oradea – multicultural  and </a:t>
            </a:r>
            <a:r>
              <a:rPr lang="en-US" sz="3600" b="1" dirty="0" err="1" smtClean="0"/>
              <a:t>multiconfessional</a:t>
            </a:r>
            <a:r>
              <a:rPr lang="en-US" sz="3600" b="1" dirty="0" smtClean="0"/>
              <a:t> city</a:t>
            </a:r>
            <a:r>
              <a:rPr lang="en-US" dirty="0" smtClean="0"/>
              <a:t/>
            </a:r>
            <a:br>
              <a:rPr lang="en-US" dirty="0" smtClean="0"/>
            </a:br>
            <a:r>
              <a:rPr lang="en-US" b="1" dirty="0" smtClean="0"/>
              <a:t/>
            </a:r>
            <a:br>
              <a:rPr lang="en-US" b="1" dirty="0" smtClean="0"/>
            </a:br>
            <a:endParaRPr lang="en-US" dirty="0"/>
          </a:p>
        </p:txBody>
      </p:sp>
      <p:sp>
        <p:nvSpPr>
          <p:cNvPr id="3" name="Content Placeholder 2"/>
          <p:cNvSpPr>
            <a:spLocks noGrp="1"/>
          </p:cNvSpPr>
          <p:nvPr>
            <p:ph sz="quarter" idx="1"/>
          </p:nvPr>
        </p:nvSpPr>
        <p:spPr>
          <a:xfrm>
            <a:off x="381000" y="1371600"/>
            <a:ext cx="8382000" cy="1524000"/>
          </a:xfrm>
        </p:spPr>
        <p:txBody>
          <a:bodyPr>
            <a:normAutofit fontScale="92500" lnSpcReduction="10000"/>
          </a:bodyPr>
          <a:lstStyle/>
          <a:p>
            <a:r>
              <a:rPr lang="en-US" sz="2600" dirty="0" smtClean="0">
                <a:solidFill>
                  <a:schemeClr val="accent6">
                    <a:lumMod val="50000"/>
                  </a:schemeClr>
                </a:solidFill>
              </a:rPr>
              <a:t>Ever since the Middle Ages, Oradea has been a cosmopolitan city inhabited by Romanians, Hungarians, Italians, Germans, Jews, Gypsies</a:t>
            </a:r>
            <a:r>
              <a:rPr lang="en-US" dirty="0" smtClean="0">
                <a:solidFill>
                  <a:schemeClr val="accent6">
                    <a:lumMod val="50000"/>
                  </a:schemeClr>
                </a:solidFill>
              </a:rPr>
              <a:t>, </a:t>
            </a:r>
            <a:r>
              <a:rPr lang="en-US" sz="2600" dirty="0" smtClean="0">
                <a:solidFill>
                  <a:schemeClr val="accent6">
                    <a:lumMod val="50000"/>
                  </a:schemeClr>
                </a:solidFill>
              </a:rPr>
              <a:t>Slovaks, Greeks, etc., who brought with them some of the cultural baggage of their places of origin.</a:t>
            </a:r>
            <a:endParaRPr lang="en-US" dirty="0">
              <a:solidFill>
                <a:schemeClr val="accent6">
                  <a:lumMod val="50000"/>
                </a:schemeClr>
              </a:solidFill>
            </a:endParaRPr>
          </a:p>
        </p:txBody>
      </p:sp>
      <p:pic>
        <p:nvPicPr>
          <p:cNvPr id="1026" name="Picture 2" descr="C:\Users\Lumi\Desktop\Etwinning\all cities project\Oradea-veche.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90600" y="2971800"/>
            <a:ext cx="6781800" cy="3637209"/>
          </a:xfrm>
          <a:prstGeom prst="rect">
            <a:avLst/>
          </a:prstGeom>
          <a:noFill/>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676400"/>
          </a:xfrm>
        </p:spPr>
        <p:txBody>
          <a:bodyPr>
            <a:normAutofit fontScale="90000"/>
          </a:bodyPr>
          <a:lstStyle/>
          <a:p>
            <a:r>
              <a:rPr lang="en-US" sz="2700" dirty="0" smtClean="0"/>
              <a:t>Oradea dates back to a small 10th-century castle. Now the old  fortress, which is absolutely gorgeous, is being restored and has become one of the most important attractions of our city. </a:t>
            </a:r>
            <a:r>
              <a:rPr lang="en-US" sz="3200" dirty="0" smtClean="0"/>
              <a:t/>
            </a:r>
            <a:br>
              <a:rPr lang="en-US" sz="3200" dirty="0" smtClean="0"/>
            </a:br>
            <a:endParaRPr lang="en-US" sz="3200" dirty="0"/>
          </a:p>
        </p:txBody>
      </p:sp>
      <p:pic>
        <p:nvPicPr>
          <p:cNvPr id="7" name="Content Placeholder 6"/>
          <p:cNvPicPr>
            <a:picLocks noGrp="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1371600" y="1600200"/>
            <a:ext cx="6705600" cy="4419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304800"/>
            <a:ext cx="8153400" cy="1508105"/>
          </a:xfrm>
          <a:prstGeom prst="rect">
            <a:avLst/>
          </a:prstGeom>
        </p:spPr>
        <p:txBody>
          <a:bodyPr wrap="square">
            <a:spAutoFit/>
          </a:bodyPr>
          <a:lstStyle/>
          <a:p>
            <a:pPr lvl="0" algn="ctr"/>
            <a:r>
              <a:rPr lang="en-US" sz="2400" dirty="0" smtClean="0">
                <a:solidFill>
                  <a:schemeClr val="accent1">
                    <a:lumMod val="75000"/>
                  </a:schemeClr>
                </a:solidFill>
              </a:rPr>
              <a:t> </a:t>
            </a:r>
            <a:r>
              <a:rPr lang="en-US" sz="2400" u="sng" dirty="0" smtClean="0">
                <a:solidFill>
                  <a:schemeClr val="accent1">
                    <a:lumMod val="75000"/>
                  </a:schemeClr>
                </a:solidFill>
              </a:rPr>
              <a:t>THE CITADEL / THE FORTRESS OF ORADEA</a:t>
            </a:r>
          </a:p>
          <a:p>
            <a:pPr lvl="0" algn="ctr"/>
            <a:endParaRPr lang="en-US" sz="1400" u="sng" dirty="0" smtClean="0">
              <a:solidFill>
                <a:schemeClr val="accent1">
                  <a:lumMod val="75000"/>
                </a:schemeClr>
              </a:solidFill>
            </a:endParaRPr>
          </a:p>
          <a:p>
            <a:r>
              <a:rPr lang="en-US" dirty="0" smtClean="0"/>
              <a:t>► Oradea’s most imposing sight is the spectacular </a:t>
            </a:r>
            <a:r>
              <a:rPr lang="en-US" b="1" dirty="0" smtClean="0"/>
              <a:t>Oradea Fortress</a:t>
            </a:r>
            <a:r>
              <a:rPr lang="en-US" dirty="0" smtClean="0"/>
              <a:t> </a:t>
            </a:r>
            <a:r>
              <a:rPr lang="en-US" i="1" dirty="0" smtClean="0"/>
              <a:t>(</a:t>
            </a:r>
            <a:r>
              <a:rPr lang="en-US" i="1" dirty="0" err="1" smtClean="0"/>
              <a:t>Cetatea</a:t>
            </a:r>
            <a:r>
              <a:rPr lang="en-US" i="1" dirty="0" smtClean="0"/>
              <a:t> Oradea)</a:t>
            </a:r>
            <a:r>
              <a:rPr lang="en-US" dirty="0" smtClean="0"/>
              <a:t>. The present shape of the five-point-star fortress was given in 1569, when Italian military architect </a:t>
            </a:r>
            <a:r>
              <a:rPr lang="en-US" dirty="0" err="1" smtClean="0"/>
              <a:t>Domenico</a:t>
            </a:r>
            <a:r>
              <a:rPr lang="en-US" dirty="0" smtClean="0"/>
              <a:t> </a:t>
            </a:r>
            <a:r>
              <a:rPr lang="en-US" dirty="0" err="1" smtClean="0"/>
              <a:t>da</a:t>
            </a:r>
            <a:r>
              <a:rPr lang="en-US" dirty="0" smtClean="0"/>
              <a:t> Bologna   rebuilt it after repeated invader attacks. </a:t>
            </a:r>
          </a:p>
        </p:txBody>
      </p:sp>
      <p:pic>
        <p:nvPicPr>
          <p:cNvPr id="3" name="Picture 2"/>
          <p:cNvPicPr/>
          <p:nvPr/>
        </p:nvPicPr>
        <p:blipFill>
          <a:blip r:embed="rId2" cstate="email">
            <a:extLst>
              <a:ext uri="{28A0092B-C50C-407E-A947-70E740481C1C}">
                <a14:useLocalDpi xmlns:a14="http://schemas.microsoft.com/office/drawing/2010/main"/>
              </a:ext>
            </a:extLst>
          </a:blip>
          <a:srcRect/>
          <a:stretch>
            <a:fillRect/>
          </a:stretch>
        </p:blipFill>
        <p:spPr bwMode="auto">
          <a:xfrm>
            <a:off x="1600200" y="2286000"/>
            <a:ext cx="5181600" cy="4041408"/>
          </a:xfrm>
          <a:prstGeom prst="rect">
            <a:avLst/>
          </a:prstGeom>
          <a:noFill/>
          <a:ln w="9525">
            <a:noFill/>
            <a:miter lim="800000"/>
            <a:headEnd/>
            <a:tailEnd/>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p:cNvPicPr>
          <p:nvPr>
            <p:ph sz="quarter" idx="4294967295"/>
          </p:nvPr>
        </p:nvPicPr>
        <p:blipFill>
          <a:blip r:embed="rId2" cstate="email">
            <a:extLst>
              <a:ext uri="{28A0092B-C50C-407E-A947-70E740481C1C}">
                <a14:useLocalDpi xmlns:a14="http://schemas.microsoft.com/office/drawing/2010/main"/>
              </a:ext>
            </a:extLst>
          </a:blip>
          <a:srcRect/>
          <a:stretch>
            <a:fillRect/>
          </a:stretch>
        </p:blipFill>
        <p:spPr>
          <a:xfrm>
            <a:off x="609600" y="3124200"/>
            <a:ext cx="2743200" cy="3505200"/>
          </a:xfrm>
        </p:spPr>
      </p:pic>
      <p:sp>
        <p:nvSpPr>
          <p:cNvPr id="11" name="Rectangle 10"/>
          <p:cNvSpPr/>
          <p:nvPr/>
        </p:nvSpPr>
        <p:spPr>
          <a:xfrm>
            <a:off x="228600" y="152401"/>
            <a:ext cx="8915400" cy="3323987"/>
          </a:xfrm>
          <a:prstGeom prst="rect">
            <a:avLst/>
          </a:prstGeom>
        </p:spPr>
        <p:txBody>
          <a:bodyPr wrap="square">
            <a:spAutoFit/>
          </a:bodyPr>
          <a:lstStyle/>
          <a:p>
            <a:r>
              <a:rPr lang="en-US" dirty="0" smtClean="0"/>
              <a:t>► </a:t>
            </a:r>
            <a:r>
              <a:rPr lang="en-US" b="1" dirty="0" smtClean="0"/>
              <a:t>EARLY HISTORY: </a:t>
            </a:r>
          </a:p>
          <a:p>
            <a:pPr>
              <a:buFontTx/>
              <a:buChar char="-"/>
            </a:pPr>
            <a:r>
              <a:rPr lang="en-US" dirty="0" smtClean="0"/>
              <a:t>In the </a:t>
            </a:r>
            <a:r>
              <a:rPr lang="en-US" dirty="0" err="1" smtClean="0"/>
              <a:t>XIth</a:t>
            </a:r>
            <a:r>
              <a:rPr lang="en-US" dirty="0" smtClean="0"/>
              <a:t> century, </a:t>
            </a:r>
            <a:r>
              <a:rPr lang="en-US" dirty="0" err="1" smtClean="0"/>
              <a:t>Ladislau</a:t>
            </a:r>
            <a:r>
              <a:rPr lang="en-US" dirty="0" smtClean="0"/>
              <a:t> I built a fortified monastery. </a:t>
            </a:r>
          </a:p>
          <a:p>
            <a:pPr>
              <a:buFontTx/>
              <a:buChar char="-"/>
            </a:pPr>
            <a:r>
              <a:rPr lang="en-US" dirty="0" smtClean="0"/>
              <a:t> Between the </a:t>
            </a:r>
            <a:r>
              <a:rPr lang="en-US" dirty="0" err="1" smtClean="0"/>
              <a:t>XIth</a:t>
            </a:r>
            <a:r>
              <a:rPr lang="en-US" dirty="0" smtClean="0"/>
              <a:t> and </a:t>
            </a:r>
            <a:r>
              <a:rPr lang="en-US" dirty="0" err="1" smtClean="0"/>
              <a:t>XIIIth</a:t>
            </a:r>
            <a:r>
              <a:rPr lang="en-US" dirty="0" smtClean="0"/>
              <a:t> centuries, the fortress was a </a:t>
            </a:r>
            <a:r>
              <a:rPr lang="en-US" dirty="0" err="1" smtClean="0"/>
              <a:t>castrum</a:t>
            </a:r>
            <a:r>
              <a:rPr lang="en-US" dirty="0" smtClean="0"/>
              <a:t>. </a:t>
            </a:r>
          </a:p>
          <a:p>
            <a:pPr>
              <a:buFontTx/>
              <a:buChar char="-"/>
            </a:pPr>
            <a:r>
              <a:rPr lang="en-US" dirty="0" smtClean="0"/>
              <a:t> In the </a:t>
            </a:r>
            <a:r>
              <a:rPr lang="en-US" dirty="0" err="1" smtClean="0"/>
              <a:t>XIVth</a:t>
            </a:r>
            <a:r>
              <a:rPr lang="en-US" dirty="0" smtClean="0"/>
              <a:t> century, a new medieval fortress was built. </a:t>
            </a:r>
          </a:p>
          <a:p>
            <a:endParaRPr lang="en-US" sz="1200" dirty="0" smtClean="0"/>
          </a:p>
          <a:p>
            <a:r>
              <a:rPr lang="en-US" dirty="0" smtClean="0"/>
              <a:t>► </a:t>
            </a:r>
            <a:r>
              <a:rPr lang="en-US" b="1" dirty="0" smtClean="0"/>
              <a:t>IT HAD MANY OTHER FUNCTIONS: </a:t>
            </a:r>
          </a:p>
          <a:p>
            <a:pPr>
              <a:buFontTx/>
              <a:buChar char="-"/>
            </a:pPr>
            <a:r>
              <a:rPr lang="en-US" dirty="0" smtClean="0"/>
              <a:t> a great </a:t>
            </a:r>
            <a:r>
              <a:rPr lang="en-US" b="1" dirty="0" smtClean="0"/>
              <a:t>library</a:t>
            </a:r>
            <a:r>
              <a:rPr lang="en-US" dirty="0" smtClean="0"/>
              <a:t>, with books from the whole of Italy</a:t>
            </a:r>
          </a:p>
          <a:p>
            <a:pPr>
              <a:buFontTx/>
              <a:buChar char="-"/>
            </a:pPr>
            <a:r>
              <a:rPr lang="en-US" dirty="0" smtClean="0"/>
              <a:t> a meeting place for the great humanist scholars of the age</a:t>
            </a:r>
          </a:p>
          <a:p>
            <a:pPr>
              <a:buFontTx/>
              <a:buChar char="-"/>
            </a:pPr>
            <a:r>
              <a:rPr lang="en-US" dirty="0" smtClean="0"/>
              <a:t> an astronomic observatory </a:t>
            </a:r>
          </a:p>
          <a:p>
            <a:pPr>
              <a:buFontTx/>
              <a:buChar char="-"/>
            </a:pPr>
            <a:r>
              <a:rPr lang="en-US" dirty="0" smtClean="0"/>
              <a:t> a </a:t>
            </a:r>
            <a:r>
              <a:rPr lang="en-US" b="1" dirty="0" smtClean="0"/>
              <a:t>Catholic school</a:t>
            </a:r>
            <a:r>
              <a:rPr lang="en-US" dirty="0" smtClean="0"/>
              <a:t>, where the great people studied.</a:t>
            </a:r>
          </a:p>
          <a:p>
            <a:pPr>
              <a:buFontTx/>
              <a:buChar char="-"/>
            </a:pPr>
            <a:endParaRPr lang="en-US" dirty="0" smtClean="0"/>
          </a:p>
          <a:p>
            <a:pPr>
              <a:buFontTx/>
              <a:buChar char="-"/>
            </a:pPr>
            <a:endParaRPr lang="en-US" dirty="0" smtClean="0"/>
          </a:p>
        </p:txBody>
      </p:sp>
      <p:sp>
        <p:nvSpPr>
          <p:cNvPr id="14" name="Rectangle 13"/>
          <p:cNvSpPr/>
          <p:nvPr/>
        </p:nvSpPr>
        <p:spPr>
          <a:xfrm>
            <a:off x="3810000" y="3200400"/>
            <a:ext cx="4572000" cy="3170099"/>
          </a:xfrm>
          <a:prstGeom prst="rect">
            <a:avLst/>
          </a:prstGeom>
        </p:spPr>
        <p:txBody>
          <a:bodyPr>
            <a:spAutoFit/>
          </a:bodyPr>
          <a:lstStyle/>
          <a:p>
            <a:pPr>
              <a:buFontTx/>
              <a:buChar char="-"/>
            </a:pPr>
            <a:r>
              <a:rPr lang="en-US" sz="2000" dirty="0" smtClean="0"/>
              <a:t> residence of the Roman Catholic bishop of Oradea, period when the fortress became an important religious and cultural center.</a:t>
            </a:r>
          </a:p>
          <a:p>
            <a:pPr>
              <a:buFontTx/>
              <a:buChar char="-"/>
            </a:pPr>
            <a:r>
              <a:rPr lang="en-US" sz="2000" dirty="0" smtClean="0"/>
              <a:t> a </a:t>
            </a:r>
            <a:r>
              <a:rPr lang="en-US" sz="2000" b="1" dirty="0" smtClean="0"/>
              <a:t>printing house</a:t>
            </a:r>
          </a:p>
          <a:p>
            <a:pPr>
              <a:buFontTx/>
              <a:buChar char="-"/>
            </a:pPr>
            <a:r>
              <a:rPr lang="en-US" sz="2000" dirty="0" smtClean="0"/>
              <a:t> a strictly </a:t>
            </a:r>
            <a:r>
              <a:rPr lang="en-US" sz="2000" b="1" dirty="0" smtClean="0"/>
              <a:t>military fortress </a:t>
            </a:r>
            <a:r>
              <a:rPr lang="en-US" sz="2000" dirty="0" smtClean="0"/>
              <a:t>(1557-1857) governed by various administrations: Hungarian/Transylvanian (1092-1660), Ottoman (1660-1692), Habsburg (1692- 1918). </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438</TotalTime>
  <Words>690</Words>
  <Application>Microsoft Office PowerPoint</Application>
  <PresentationFormat>Expunere pe ecran (4:3)</PresentationFormat>
  <Paragraphs>70</Paragraphs>
  <Slides>32</Slides>
  <Notes>0</Notes>
  <HiddenSlides>0</HiddenSlides>
  <MMClips>0</MMClips>
  <ScaleCrop>false</ScaleCrop>
  <HeadingPairs>
    <vt:vector size="6" baseType="variant">
      <vt:variant>
        <vt:lpstr>Fonturi utilizate</vt:lpstr>
      </vt:variant>
      <vt:variant>
        <vt:i4>2</vt:i4>
      </vt:variant>
      <vt:variant>
        <vt:lpstr>Temă</vt:lpstr>
      </vt:variant>
      <vt:variant>
        <vt:i4>1</vt:i4>
      </vt:variant>
      <vt:variant>
        <vt:lpstr>Titluri diapozitive</vt:lpstr>
      </vt:variant>
      <vt:variant>
        <vt:i4>32</vt:i4>
      </vt:variant>
    </vt:vector>
  </HeadingPairs>
  <TitlesOfParts>
    <vt:vector size="35" baseType="lpstr">
      <vt:lpstr>Arial</vt:lpstr>
      <vt:lpstr>Calibri</vt:lpstr>
      <vt:lpstr>Office Theme</vt:lpstr>
      <vt:lpstr>OUR CITY, ORADEA, ROMANIA,  ITS HISTORY AND  ITS MAIN MONUMENTS </vt:lpstr>
      <vt:lpstr>Welcome to Romania,  my country</vt:lpstr>
      <vt:lpstr>The position of Romania in Europe</vt:lpstr>
      <vt:lpstr> Located on the banks of Crisul Repede River, that divides the city into almost equal halves, it is the gateway to Central and Western Europe. </vt:lpstr>
      <vt:lpstr>Oradea crossed by Crisul Repede River</vt:lpstr>
      <vt:lpstr>  Oradea – multicultural  and multiconfessional city  </vt:lpstr>
      <vt:lpstr>Oradea dates back to a small 10th-century castle. Now the old  fortress, which is absolutely gorgeous, is being restored and has become one of the most important attractions of our city.  </vt:lpstr>
      <vt:lpstr>Prezentare PowerPoint</vt:lpstr>
      <vt:lpstr>Prezentare PowerPoint</vt:lpstr>
      <vt:lpstr>Prezentare PowerPoint</vt:lpstr>
      <vt:lpstr>   Oradea has a population of about 200 000 citizens.  The people are very friendly.  Various ethnic groups like the Hungarians, Germans, Slovaks, Jews, Gypsies, along with the native Romanians live in Oradea in peaceful co-existence.</vt:lpstr>
      <vt:lpstr>          Under the Habsburgs, the city entered its golden age. A Viennese engineer was given the task of planning the city in the Baroque style and, starting with the year 1752, many of the city's most beautiful buildings were constructed, such as the Roman Catholic Cathedral, the Moon Church, the State Theatre and the Baroque Palace. You can see some of these monuments in the pictures below, and many of them have been recently restored thanks to a huge project.</vt:lpstr>
      <vt:lpstr> Oradea is one of the most prosperous cities in Romania. It also has a university, called  the University of Oradea</vt:lpstr>
      <vt:lpstr> The State Theatre “Queen Mary” Placed in the heart of the city </vt:lpstr>
      <vt:lpstr>The Theatre is gorgeous at night, too.</vt:lpstr>
      <vt:lpstr>  Wonderful interior, with red velvet and golden decorations </vt:lpstr>
      <vt:lpstr>The Baroque Palace  The city has many Baroque buildings. It was part of the Austro-Hungarian Empire many times in history. The Baroque Palace below is an example of the baroque architectural style.</vt:lpstr>
      <vt:lpstr>The Roman Catholic Cathedral</vt:lpstr>
      <vt:lpstr>Moon Church (Orthodox) – baroque style</vt:lpstr>
      <vt:lpstr> Interior of the Moon Church   </vt:lpstr>
      <vt:lpstr>Black Eagle Palace</vt:lpstr>
      <vt:lpstr>Entrance to Black Eagle Passage</vt:lpstr>
      <vt:lpstr> Black Eagle Passage is famous for the beautiful coloured glass and the black eagle on one of the large windows. </vt:lpstr>
      <vt:lpstr>This is where the Greek community lived in the past. This is called the Corridor of Canons</vt:lpstr>
      <vt:lpstr> Oradea is very close to Baile Felix, a thermal spa,  which is famous for its pools with thermal waters , a beautiful forest and old wooden churches.  </vt:lpstr>
      <vt:lpstr>The Olympic Swimming Pool of Oradea</vt:lpstr>
      <vt:lpstr>A wonderful building in “Unirii” Square  in the heart of the city</vt:lpstr>
      <vt:lpstr>This is Oradea City Hall</vt:lpstr>
      <vt:lpstr>The car free zone with pubs perfect for walking and shopping</vt:lpstr>
      <vt:lpstr>This is where you can walk at day and at night </vt:lpstr>
      <vt:lpstr>This is how the City Hall reflects in the waters of Crisul Repede River  at night </vt:lpstr>
      <vt:lpstr>Postcard picture of Ferdinand Square</vt:lpstr>
    </vt:vector>
  </TitlesOfParts>
  <Company>Grizli777</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Oradea</dc:title>
  <dc:creator>Lumi</dc:creator>
  <cp:lastModifiedBy>crina</cp:lastModifiedBy>
  <cp:revision>108</cp:revision>
  <dcterms:created xsi:type="dcterms:W3CDTF">2015-11-25T20:10:38Z</dcterms:created>
  <dcterms:modified xsi:type="dcterms:W3CDTF">2016-06-26T13:57:03Z</dcterms:modified>
</cp:coreProperties>
</file>