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9" r:id="rId8"/>
    <p:sldId id="264" r:id="rId9"/>
    <p:sldId id="268"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3B95E"/>
    <a:srgbClr val="F0F4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varScale="1">
        <p:scale>
          <a:sx n="70" d="100"/>
          <a:sy n="70" d="100"/>
        </p:scale>
        <p:origin x="-126" y="-4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1009935"/>
            <a:ext cx="8915399" cy="2511188"/>
          </a:xfrm>
        </p:spPr>
        <p:txBody>
          <a:bodyPr>
            <a:normAutofit/>
          </a:bodyPr>
          <a:lstStyle/>
          <a:p>
            <a:pPr algn="ctr"/>
            <a:r>
              <a:rPr lang="ro-RO" sz="3200" dirty="0" smtClean="0">
                <a:latin typeface="Andalus" panose="02020603050405020304" pitchFamily="18" charset="-78"/>
                <a:cs typeface="Andalus" panose="02020603050405020304" pitchFamily="18" charset="-78"/>
              </a:rPr>
              <a:t>Colegiul de Microelectronică și Tehnică de Calcul</a:t>
            </a:r>
            <a:r>
              <a:rPr lang="ro-RO" dirty="0" smtClean="0">
                <a:latin typeface="Andalus" panose="02020603050405020304" pitchFamily="18" charset="-78"/>
                <a:cs typeface="Andalus" panose="02020603050405020304" pitchFamily="18" charset="-78"/>
              </a:rPr>
              <a:t/>
            </a:r>
            <a:br>
              <a:rPr lang="ro-RO" dirty="0" smtClean="0">
                <a:latin typeface="Andalus" panose="02020603050405020304" pitchFamily="18" charset="-78"/>
                <a:cs typeface="Andalus" panose="02020603050405020304" pitchFamily="18" charset="-78"/>
              </a:rPr>
            </a:br>
            <a:r>
              <a:rPr lang="ro-RO" sz="4000" dirty="0" smtClean="0">
                <a:latin typeface="Andalus" panose="02020603050405020304" pitchFamily="18" charset="-78"/>
                <a:cs typeface="Andalus" panose="02020603050405020304" pitchFamily="18" charset="-78"/>
              </a:rPr>
              <a:t>Uniunea Europeană</a:t>
            </a:r>
            <a:r>
              <a:rPr lang="ro-RO" dirty="0" smtClean="0">
                <a:latin typeface="Andalus" panose="02020603050405020304" pitchFamily="18" charset="-78"/>
                <a:cs typeface="Andalus" panose="02020603050405020304" pitchFamily="18" charset="-78"/>
              </a:rPr>
              <a:t/>
            </a:r>
            <a:br>
              <a:rPr lang="ro-RO" dirty="0" smtClean="0">
                <a:latin typeface="Andalus" panose="02020603050405020304" pitchFamily="18" charset="-78"/>
                <a:cs typeface="Andalus" panose="02020603050405020304" pitchFamily="18" charset="-78"/>
              </a:rPr>
            </a:br>
            <a:endParaRPr lang="ru-RU" dirty="0">
              <a:cs typeface="Andalus" panose="02020603050405020304" pitchFamily="18" charset="-78"/>
            </a:endParaRPr>
          </a:p>
        </p:txBody>
      </p:sp>
      <p:sp>
        <p:nvSpPr>
          <p:cNvPr id="3" name="Подзаголовок 2"/>
          <p:cNvSpPr>
            <a:spLocks noGrp="1"/>
          </p:cNvSpPr>
          <p:nvPr>
            <p:ph type="subTitle" idx="1"/>
          </p:nvPr>
        </p:nvSpPr>
        <p:spPr>
          <a:xfrm>
            <a:off x="2589213" y="2647666"/>
            <a:ext cx="8915399" cy="3796165"/>
          </a:xfrm>
        </p:spPr>
        <p:txBody>
          <a:bodyPr>
            <a:normAutofit/>
          </a:bodyPr>
          <a:lstStyle/>
          <a:p>
            <a:pPr algn="ctr"/>
            <a:r>
              <a:rPr lang="ro-RO" sz="4000" dirty="0" smtClean="0">
                <a:latin typeface="Andalus" panose="02020603050405020304" pitchFamily="18" charset="-78"/>
                <a:cs typeface="Andalus" panose="02020603050405020304" pitchFamily="18" charset="-78"/>
              </a:rPr>
              <a:t>Politica agricolă comună</a:t>
            </a:r>
            <a:endParaRPr lang="ru-RU" sz="4000" dirty="0" smtClean="0">
              <a:latin typeface="Andalus" panose="02020603050405020304" pitchFamily="18" charset="-78"/>
              <a:cs typeface="Andalus" panose="02020603050405020304" pitchFamily="18" charset="-78"/>
            </a:endParaRPr>
          </a:p>
          <a:p>
            <a:pPr algn="r"/>
            <a:endParaRPr lang="ro-RO" dirty="0" smtClean="0">
              <a:cs typeface="Andalus" panose="02020603050405020304" pitchFamily="18" charset="-78"/>
            </a:endParaRPr>
          </a:p>
          <a:p>
            <a:pPr algn="r"/>
            <a:endParaRPr lang="ro-RO" dirty="0" smtClean="0">
              <a:cs typeface="Andalus" panose="02020603050405020304" pitchFamily="18" charset="-78"/>
            </a:endParaRPr>
          </a:p>
          <a:p>
            <a:pPr algn="r"/>
            <a:r>
              <a:rPr lang="ro-RO" dirty="0" smtClean="0">
                <a:cs typeface="Andalus" panose="02020603050405020304" pitchFamily="18" charset="-78"/>
              </a:rPr>
              <a:t>A </a:t>
            </a:r>
            <a:r>
              <a:rPr lang="ro-RO" dirty="0" smtClean="0">
                <a:cs typeface="Andalus" panose="02020603050405020304" pitchFamily="18" charset="-78"/>
              </a:rPr>
              <a:t>elaborat</a:t>
            </a:r>
            <a:r>
              <a:rPr lang="en-US" dirty="0" smtClean="0">
                <a:cs typeface="Andalus" panose="02020603050405020304" pitchFamily="18" charset="-78"/>
              </a:rPr>
              <a:t>: </a:t>
            </a:r>
            <a:r>
              <a:rPr lang="ro-RO" dirty="0" smtClean="0">
                <a:cs typeface="Andalus" panose="02020603050405020304" pitchFamily="18" charset="-78"/>
              </a:rPr>
              <a:t> elevul clasei a XII-a </a:t>
            </a:r>
          </a:p>
          <a:p>
            <a:pPr algn="r"/>
            <a:r>
              <a:rPr lang="ro-RO" dirty="0" smtClean="0">
                <a:cs typeface="Andalus" panose="02020603050405020304" pitchFamily="18" charset="-78"/>
              </a:rPr>
              <a:t>                         Faizullin Stanislav</a:t>
            </a:r>
          </a:p>
          <a:p>
            <a:pPr algn="r"/>
            <a:r>
              <a:rPr lang="ro-RO" dirty="0" smtClean="0">
                <a:cs typeface="Andalus" panose="02020603050405020304" pitchFamily="18" charset="-78"/>
              </a:rPr>
              <a:t>Profesor îndrumător</a:t>
            </a:r>
            <a:r>
              <a:rPr lang="en-US" dirty="0" smtClean="0">
                <a:cs typeface="Andalus" panose="02020603050405020304" pitchFamily="18" charset="-78"/>
              </a:rPr>
              <a:t>: </a:t>
            </a:r>
            <a:r>
              <a:rPr lang="ro-RO" dirty="0" smtClean="0">
                <a:cs typeface="Andalus" panose="02020603050405020304" pitchFamily="18" charset="-78"/>
              </a:rPr>
              <a:t>Copețchii Oxana</a:t>
            </a:r>
          </a:p>
          <a:p>
            <a:pPr algn="ctr"/>
            <a:endParaRPr lang="ru-RU" dirty="0">
              <a:cs typeface="Andalus" panose="02020603050405020304" pitchFamily="18" charset="-78"/>
            </a:endParaRPr>
          </a:p>
        </p:txBody>
      </p:sp>
    </p:spTree>
    <p:extLst>
      <p:ext uri="{BB962C8B-B14F-4D97-AF65-F5344CB8AC3E}">
        <p14:creationId xmlns="" xmlns:p14="http://schemas.microsoft.com/office/powerpoint/2010/main" val="9105208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8217">
        <p15:prstTrans prst="curtains"/>
      </p:transition>
    </mc:Choice>
    <mc:Fallback>
      <p:transition spd="slow" advTm="821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969" y="0"/>
            <a:ext cx="8911687" cy="301048"/>
          </a:xfrm>
        </p:spPr>
        <p:txBody>
          <a:bodyPr>
            <a:normAutofit/>
          </a:bodyPr>
          <a:lstStyle/>
          <a:p>
            <a:r>
              <a:rPr lang="ro-RO" sz="800" dirty="0" smtClean="0"/>
              <a:t>.</a:t>
            </a:r>
            <a:endParaRPr lang="ru-RU" sz="800" dirty="0"/>
          </a:p>
        </p:txBody>
      </p:sp>
      <p:pic>
        <p:nvPicPr>
          <p:cNvPr id="4" name="огшеу">
            <a:hlinkClick r:id="" action="ppaction://media"/>
          </p:cNvPr>
          <p:cNvPicPr>
            <a:picLocks noGrp="1" noChangeAspect="1"/>
          </p:cNvPicPr>
          <p:nvPr>
            <p:ph idx="1"/>
            <a:videoFile r:link="rId1"/>
            <p:extLst>
              <p:ext uri="{DAA4B4D4-6D71-4841-9C94-3DE7FCFB9230}">
                <p14:media xmlns="" xmlns:p14="http://schemas.microsoft.com/office/powerpoint/2010/main" r:embed="rId3"/>
              </p:ext>
            </p:extLst>
          </p:nvPr>
        </p:nvPicPr>
        <p:blipFill>
          <a:blip r:embed="rId4"/>
          <a:stretch>
            <a:fillRect/>
          </a:stretch>
        </p:blipFill>
        <p:spPr>
          <a:xfrm>
            <a:off x="1" y="0"/>
            <a:ext cx="12192000" cy="6857423"/>
          </a:xfrm>
        </p:spPr>
      </p:pic>
    </p:spTree>
    <p:extLst>
      <p:ext uri="{BB962C8B-B14F-4D97-AF65-F5344CB8AC3E}">
        <p14:creationId xmlns="" xmlns:p14="http://schemas.microsoft.com/office/powerpoint/2010/main" val="299792498"/>
      </p:ext>
    </p:extLst>
  </p:cSld>
  <p:clrMapOvr>
    <a:masterClrMapping/>
  </p:clrMapOvr>
  <mc:AlternateContent xmlns:mc="http://schemas.openxmlformats.org/markup-compatibility/2006">
    <mc:Choice xmlns="" xmlns:p14="http://schemas.microsoft.com/office/powerpoint/2010/main" Requires="p14">
      <p:transition spd="slow" p14:dur="1250" advTm="39248">
        <p14:flip dir="r"/>
      </p:transition>
    </mc:Choice>
    <mc:Fallback>
      <p:transition spd="slow" advTm="392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 xmlns:p14="http://schemas.microsoft.com/office/powerpoint/2010/main">
        <p14:playEvt time="1" objId="4"/>
        <p14:stopEvt time="38189"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4893" y="75304"/>
            <a:ext cx="5307107" cy="6782695"/>
          </a:xfrm>
        </p:spPr>
        <p:txBody>
          <a:bodyPr>
            <a:normAutofit/>
          </a:bodyPr>
          <a:lstStyle/>
          <a:p>
            <a:pPr algn="ctr"/>
            <a:r>
              <a:rPr lang="ro-RO" sz="2400" b="1" i="1" dirty="0">
                <a:solidFill>
                  <a:srgbClr val="000000"/>
                </a:solidFill>
                <a:latin typeface="Andalus" panose="02020603050405020304" pitchFamily="18" charset="-78"/>
                <a:cs typeface="Andalus" panose="02020603050405020304" pitchFamily="18" charset="-78"/>
              </a:rPr>
              <a:t>Agricultura și dezvoltarea rurală</a:t>
            </a:r>
            <a:r>
              <a:rPr lang="ru-RU" sz="2400" b="1" i="1" dirty="0">
                <a:solidFill>
                  <a:srgbClr val="000000"/>
                </a:solidFill>
                <a:latin typeface="inherit"/>
                <a:cs typeface="Andalus" panose="02020603050405020304" pitchFamily="18" charset="-78"/>
              </a:rPr>
              <a:t> </a:t>
            </a:r>
            <a:r>
              <a:rPr lang="ro-RO" sz="2400" b="1" i="1" dirty="0" smtClean="0">
                <a:solidFill>
                  <a:srgbClr val="000000"/>
                </a:solidFill>
                <a:latin typeface="inherit"/>
                <a:cs typeface="Andalus" panose="02020603050405020304" pitchFamily="18" charset="-78"/>
              </a:rPr>
              <a:t/>
            </a:r>
            <a:br>
              <a:rPr lang="ro-RO" sz="2400" b="1" i="1" dirty="0" smtClean="0">
                <a:solidFill>
                  <a:srgbClr val="000000"/>
                </a:solidFill>
                <a:latin typeface="inherit"/>
                <a:cs typeface="Andalus" panose="02020603050405020304" pitchFamily="18" charset="-78"/>
              </a:rPr>
            </a:br>
            <a:r>
              <a:rPr lang="ro-RO" sz="2400" b="1" i="1" dirty="0" smtClean="0">
                <a:solidFill>
                  <a:srgbClr val="000000"/>
                </a:solidFill>
                <a:latin typeface="inherit"/>
                <a:cs typeface="Andalus" panose="02020603050405020304" pitchFamily="18" charset="-78"/>
              </a:rPr>
              <a:t/>
            </a:r>
            <a:br>
              <a:rPr lang="ro-RO" sz="2400" b="1" i="1" dirty="0" smtClean="0">
                <a:solidFill>
                  <a:srgbClr val="000000"/>
                </a:solidFill>
                <a:latin typeface="inherit"/>
                <a:cs typeface="Andalus" panose="02020603050405020304" pitchFamily="18" charset="-78"/>
              </a:rPr>
            </a:br>
            <a:r>
              <a:rPr lang="en-US" sz="2400" b="1" i="1" dirty="0" err="1" smtClean="0">
                <a:solidFill>
                  <a:srgbClr val="000000"/>
                </a:solidFill>
                <a:latin typeface="Andalus" panose="02020603050405020304" pitchFamily="18" charset="-78"/>
                <a:cs typeface="Andalus" panose="02020603050405020304" pitchFamily="18" charset="-78"/>
              </a:rPr>
              <a:t>Republica</a:t>
            </a:r>
            <a:r>
              <a:rPr lang="en-US" sz="2400" b="1" i="1" dirty="0" smtClean="0">
                <a:solidFill>
                  <a:srgbClr val="000000"/>
                </a:solidFill>
                <a:latin typeface="Andalus" panose="02020603050405020304" pitchFamily="18" charset="-78"/>
                <a:cs typeface="Andalus" panose="02020603050405020304" pitchFamily="18" charset="-78"/>
              </a:rPr>
              <a:t> </a:t>
            </a:r>
            <a:r>
              <a:rPr lang="en-US" sz="2400" b="1" i="1" dirty="0">
                <a:solidFill>
                  <a:srgbClr val="000000"/>
                </a:solidFill>
                <a:latin typeface="Andalus" panose="02020603050405020304" pitchFamily="18" charset="-78"/>
                <a:cs typeface="Andalus" panose="02020603050405020304" pitchFamily="18" charset="-78"/>
              </a:rPr>
              <a:t>Moldova </a:t>
            </a:r>
            <a:r>
              <a:rPr lang="en-US" sz="2400" b="1" i="1" dirty="0" err="1">
                <a:solidFill>
                  <a:srgbClr val="000000"/>
                </a:solidFill>
                <a:latin typeface="Andalus" panose="02020603050405020304" pitchFamily="18" charset="-78"/>
                <a:cs typeface="Andalus" panose="02020603050405020304" pitchFamily="18" charset="-78"/>
              </a:rPr>
              <a:t>si</a:t>
            </a:r>
            <a:r>
              <a:rPr lang="en-US" sz="2400" b="1" i="1" dirty="0">
                <a:solidFill>
                  <a:srgbClr val="000000"/>
                </a:solidFill>
                <a:latin typeface="Andalus" panose="02020603050405020304" pitchFamily="18" charset="-78"/>
                <a:cs typeface="Andalus" panose="02020603050405020304" pitchFamily="18" charset="-78"/>
              </a:rPr>
              <a:t> UE </a:t>
            </a:r>
            <a:r>
              <a:rPr lang="ro-RO" sz="2400" b="1" dirty="0">
                <a:solidFill>
                  <a:prstClr val="black">
                    <a:lumMod val="85000"/>
                    <a:lumOff val="15000"/>
                  </a:prstClr>
                </a:solidFill>
                <a:latin typeface="Andalus" panose="02020603050405020304" pitchFamily="18" charset="-78"/>
                <a:cs typeface="Andalus" panose="02020603050405020304" pitchFamily="18" charset="-78"/>
              </a:rPr>
              <a:t>cooperează pentru a promova dezvoltarea agricolă și rurală, îndeosebi prin apropierea treptată a politicilor și a legislației.</a:t>
            </a:r>
            <a:r>
              <a:rPr lang="en-US" sz="2400" b="1" dirty="0">
                <a:solidFill>
                  <a:prstClr val="black">
                    <a:lumMod val="85000"/>
                    <a:lumOff val="15000"/>
                  </a:prstClr>
                </a:solidFill>
                <a:latin typeface="Andalus" panose="02020603050405020304" pitchFamily="18" charset="-78"/>
                <a:cs typeface="Andalus" panose="02020603050405020304" pitchFamily="18" charset="-78"/>
              </a:rPr>
              <a:t/>
            </a:r>
            <a:br>
              <a:rPr lang="en-US" sz="2400" b="1" dirty="0">
                <a:solidFill>
                  <a:prstClr val="black">
                    <a:lumMod val="85000"/>
                    <a:lumOff val="15000"/>
                  </a:prstClr>
                </a:solidFill>
                <a:latin typeface="Andalus" panose="02020603050405020304" pitchFamily="18" charset="-78"/>
                <a:cs typeface="Andalus" panose="02020603050405020304" pitchFamily="18" charset="-78"/>
              </a:rPr>
            </a:br>
            <a:r>
              <a:rPr lang="ro-RO" sz="2400" b="1" dirty="0">
                <a:solidFill>
                  <a:prstClr val="black">
                    <a:lumMod val="85000"/>
                    <a:lumOff val="15000"/>
                  </a:prstClr>
                </a:solidFill>
                <a:latin typeface="Andalus" panose="02020603050405020304" pitchFamily="18" charset="-78"/>
                <a:cs typeface="Andalus" panose="02020603050405020304" pitchFamily="18" charset="-78"/>
              </a:rPr>
              <a:t>Republica Moldova realizează apropierea legislației sale naționale de actele normative ale UE și de instrumentele </a:t>
            </a:r>
            <a:r>
              <a:rPr lang="ro-RO" sz="2400" b="1" dirty="0" smtClean="0">
                <a:solidFill>
                  <a:prstClr val="black">
                    <a:lumMod val="85000"/>
                    <a:lumOff val="15000"/>
                  </a:prstClr>
                </a:solidFill>
                <a:latin typeface="Andalus" panose="02020603050405020304" pitchFamily="18" charset="-78"/>
                <a:cs typeface="Andalus" panose="02020603050405020304" pitchFamily="18" charset="-78"/>
              </a:rPr>
              <a:t>internaționale.</a:t>
            </a:r>
            <a:br>
              <a:rPr lang="ro-RO" sz="2400" b="1" dirty="0" smtClean="0">
                <a:solidFill>
                  <a:prstClr val="black">
                    <a:lumMod val="85000"/>
                    <a:lumOff val="15000"/>
                  </a:prstClr>
                </a:solidFill>
                <a:latin typeface="Andalus" panose="02020603050405020304" pitchFamily="18" charset="-78"/>
                <a:cs typeface="Andalus" panose="02020603050405020304" pitchFamily="18" charset="-78"/>
              </a:rPr>
            </a:br>
            <a:endParaRPr lang="ru-RU" sz="2400" b="1" dirty="0">
              <a:cs typeface="Andalus" panose="02020603050405020304" pitchFamily="18" charset="-78"/>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2930097218"/>
              </p:ext>
            </p:extLst>
          </p:nvPr>
        </p:nvGraphicFramePr>
        <p:xfrm>
          <a:off x="2589213" y="3939540"/>
          <a:ext cx="8915400" cy="274320"/>
        </p:xfrm>
        <a:graphic>
          <a:graphicData uri="http://schemas.openxmlformats.org/drawingml/2006/table">
            <a:tbl>
              <a:tblPr/>
              <a:tblGrid>
                <a:gridCol w="356616"/>
                <a:gridCol w="8558784"/>
              </a:tblGrid>
              <a:tr h="0">
                <a:tc>
                  <a:txBody>
                    <a:bodyPr/>
                    <a:lstStyle/>
                    <a:p>
                      <a:pPr algn="just"/>
                      <a:endParaRPr lang="ro-RO" dirty="0">
                        <a:effectLst/>
                        <a:latin typeface="inherit"/>
                      </a:endParaRPr>
                    </a:p>
                  </a:txBody>
                  <a:tcPr marL="0" marR="0" marT="0" marB="0">
                    <a:lnL>
                      <a:noFill/>
                    </a:lnL>
                    <a:lnR>
                      <a:noFill/>
                    </a:lnR>
                    <a:lnT>
                      <a:noFill/>
                    </a:lnT>
                    <a:lnB>
                      <a:noFill/>
                    </a:lnB>
                  </a:tcPr>
                </a:tc>
                <a:tc>
                  <a:txBody>
                    <a:bodyPr/>
                    <a:lstStyle/>
                    <a:p>
                      <a:pPr algn="just"/>
                      <a:endParaRPr lang="ro-RO" dirty="0">
                        <a:effectLst/>
                        <a:latin typeface="inherit"/>
                      </a:endParaRPr>
                    </a:p>
                  </a:txBody>
                  <a:tcPr marL="0" marR="0" marT="0" marB="0">
                    <a:lnL>
                      <a:noFill/>
                    </a:lnL>
                    <a:lnR>
                      <a:noFill/>
                    </a:lnR>
                    <a:lnT>
                      <a:noFill/>
                    </a:lnT>
                    <a:lnB>
                      <a:noFill/>
                    </a:lnB>
                  </a:tcPr>
                </a:tc>
              </a:tr>
            </a:tbl>
          </a:graphicData>
        </a:graphic>
      </p:graphicFrame>
      <p:graphicFrame>
        <p:nvGraphicFramePr>
          <p:cNvPr id="8" name="Таблица 7"/>
          <p:cNvGraphicFramePr>
            <a:graphicFrameLocks noGrp="1"/>
          </p:cNvGraphicFramePr>
          <p:nvPr>
            <p:extLst>
              <p:ext uri="{D42A27DB-BD31-4B8C-83A1-F6EECF244321}">
                <p14:modId xmlns="" xmlns:p14="http://schemas.microsoft.com/office/powerpoint/2010/main" val="2759859460"/>
              </p:ext>
            </p:extLst>
          </p:nvPr>
        </p:nvGraphicFramePr>
        <p:xfrm>
          <a:off x="0" y="6658983"/>
          <a:ext cx="54360" cy="274320"/>
        </p:xfrm>
        <a:graphic>
          <a:graphicData uri="http://schemas.openxmlformats.org/drawingml/2006/table">
            <a:tbl>
              <a:tblPr/>
              <a:tblGrid>
                <a:gridCol w="25400"/>
                <a:gridCol w="28960"/>
              </a:tblGrid>
              <a:tr h="0">
                <a:tc>
                  <a:txBody>
                    <a:bodyPr/>
                    <a:lstStyle/>
                    <a:p>
                      <a:pPr algn="just"/>
                      <a:endParaRPr lang="ro-RO" dirty="0">
                        <a:effectLst/>
                        <a:latin typeface="inherit"/>
                      </a:endParaRPr>
                    </a:p>
                  </a:txBody>
                  <a:tcPr marL="0" marR="0" marT="0" marB="0">
                    <a:lnL>
                      <a:noFill/>
                    </a:lnL>
                    <a:lnR>
                      <a:noFill/>
                    </a:lnR>
                    <a:lnT>
                      <a:noFill/>
                    </a:lnT>
                    <a:lnB>
                      <a:noFill/>
                    </a:lnB>
                  </a:tcPr>
                </a:tc>
                <a:tc>
                  <a:txBody>
                    <a:bodyPr/>
                    <a:lstStyle/>
                    <a:p>
                      <a:pPr algn="just"/>
                      <a:endParaRPr lang="ro-RO" dirty="0">
                        <a:effectLst/>
                        <a:latin typeface="inherit"/>
                      </a:endParaRPr>
                    </a:p>
                  </a:txBody>
                  <a:tcPr marL="0" marR="0" marT="0" marB="0">
                    <a:lnL>
                      <a:noFill/>
                    </a:lnL>
                    <a:lnR>
                      <a:noFill/>
                    </a:lnR>
                    <a:lnT>
                      <a:noFill/>
                    </a:lnT>
                    <a:lnB>
                      <a:noFill/>
                    </a:lnB>
                  </a:tcPr>
                </a:tc>
              </a:tr>
            </a:tbl>
          </a:graphicData>
        </a:graphic>
      </p:graphicFrame>
      <p:graphicFrame>
        <p:nvGraphicFramePr>
          <p:cNvPr id="10" name="Таблица 9"/>
          <p:cNvGraphicFramePr>
            <a:graphicFrameLocks noGrp="1"/>
          </p:cNvGraphicFramePr>
          <p:nvPr>
            <p:extLst>
              <p:ext uri="{D42A27DB-BD31-4B8C-83A1-F6EECF244321}">
                <p14:modId xmlns="" xmlns:p14="http://schemas.microsoft.com/office/powerpoint/2010/main" val="1018756073"/>
              </p:ext>
            </p:extLst>
          </p:nvPr>
        </p:nvGraphicFramePr>
        <p:xfrm>
          <a:off x="2589213" y="4351020"/>
          <a:ext cx="8915400" cy="274320"/>
        </p:xfrm>
        <a:graphic>
          <a:graphicData uri="http://schemas.openxmlformats.org/drawingml/2006/table">
            <a:tbl>
              <a:tblPr/>
              <a:tblGrid>
                <a:gridCol w="356616"/>
                <a:gridCol w="8558784"/>
              </a:tblGrid>
              <a:tr h="0">
                <a:tc>
                  <a:txBody>
                    <a:bodyPr/>
                    <a:lstStyle/>
                    <a:p>
                      <a:pPr algn="just"/>
                      <a:endParaRPr lang="ro-RO" dirty="0">
                        <a:effectLst/>
                        <a:latin typeface="inherit"/>
                      </a:endParaRPr>
                    </a:p>
                  </a:txBody>
                  <a:tcPr marL="0" marR="0" marT="0" marB="0">
                    <a:lnL>
                      <a:noFill/>
                    </a:lnL>
                    <a:lnR>
                      <a:noFill/>
                    </a:lnR>
                    <a:lnT>
                      <a:noFill/>
                    </a:lnT>
                    <a:lnB>
                      <a:noFill/>
                    </a:lnB>
                  </a:tcPr>
                </a:tc>
                <a:tc>
                  <a:txBody>
                    <a:bodyPr/>
                    <a:lstStyle/>
                    <a:p>
                      <a:pPr algn="just"/>
                      <a:endParaRPr lang="ro-RO" dirty="0">
                        <a:effectLst/>
                        <a:latin typeface="inherit"/>
                      </a:endParaRPr>
                    </a:p>
                  </a:txBody>
                  <a:tcPr marL="0" marR="0" marT="0" marB="0">
                    <a:lnL>
                      <a:noFill/>
                    </a:lnL>
                    <a:lnR>
                      <a:noFill/>
                    </a:lnR>
                    <a:lnT>
                      <a:noFill/>
                    </a:lnT>
                    <a:lnB>
                      <a:noFill/>
                    </a:lnB>
                  </a:tcPr>
                </a:tc>
              </a:tr>
            </a:tbl>
          </a:graphicData>
        </a:graphic>
      </p:graphicFrame>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rot="10800000" flipH="1" flipV="1">
            <a:off x="0" y="0"/>
            <a:ext cx="6884893" cy="6858000"/>
          </a:xfrm>
        </p:spPr>
      </p:pic>
    </p:spTree>
    <p:extLst>
      <p:ext uri="{BB962C8B-B14F-4D97-AF65-F5344CB8AC3E}">
        <p14:creationId xmlns="" xmlns:p14="http://schemas.microsoft.com/office/powerpoint/2010/main" val="92450991"/>
      </p:ext>
    </p:extLst>
  </p:cSld>
  <p:clrMapOvr>
    <a:masterClrMapping/>
  </p:clrMapOvr>
  <mc:AlternateContent xmlns:mc="http://schemas.openxmlformats.org/markup-compatibility/2006">
    <mc:Choice xmlns="" xmlns:p14="http://schemas.microsoft.com/office/powerpoint/2010/main" Requires="p14">
      <p:transition spd="slow" p14:dur="4000" advTm="13672">
        <p14:vortex dir="r"/>
      </p:transition>
    </mc:Choice>
    <mc:Fallback>
      <p:transition spd="slow" advTm="1367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212" y="0"/>
            <a:ext cx="8911687" cy="182714"/>
          </a:xfrm>
        </p:spPr>
        <p:txBody>
          <a:bodyPr>
            <a:normAutofit fontScale="90000"/>
          </a:bodyPr>
          <a:lstStyle/>
          <a:p>
            <a:r>
              <a:rPr lang="ro-RO" sz="800" dirty="0" smtClean="0"/>
              <a:t>.</a:t>
            </a:r>
            <a:endParaRPr lang="ru-RU" sz="800" dirty="0"/>
          </a:p>
        </p:txBody>
      </p:sp>
      <p:pic>
        <p:nvPicPr>
          <p:cNvPr id="5" name="Объект 4"/>
          <p:cNvPicPr>
            <a:picLocks noGrp="1" noChangeAspect="1"/>
          </p:cNvPicPr>
          <p:nvPr>
            <p:ph idx="1"/>
          </p:nvPr>
        </p:nvPicPr>
        <p:blipFill>
          <a:blip r:embed="rId2"/>
          <a:stretch>
            <a:fillRect/>
          </a:stretch>
        </p:blipFill>
        <p:spPr>
          <a:xfrm>
            <a:off x="0" y="1"/>
            <a:ext cx="12192000" cy="6858000"/>
          </a:xfrm>
          <a:prstGeom prst="rect">
            <a:avLst/>
          </a:prstGeom>
        </p:spPr>
      </p:pic>
      <p:sp>
        <p:nvSpPr>
          <p:cNvPr id="6" name="Прямоугольник 5"/>
          <p:cNvSpPr/>
          <p:nvPr/>
        </p:nvSpPr>
        <p:spPr>
          <a:xfrm>
            <a:off x="45719" y="359976"/>
            <a:ext cx="12008788" cy="4708981"/>
          </a:xfrm>
          <a:prstGeom prst="rect">
            <a:avLst/>
          </a:prstGeom>
        </p:spPr>
        <p:txBody>
          <a:bodyPr wrap="square">
            <a:spAutoFit/>
          </a:bodyPr>
          <a:lstStyle/>
          <a:p>
            <a:pPr algn="ctr"/>
            <a:r>
              <a:rPr lang="ro-RO" sz="2000" dirty="0">
                <a:solidFill>
                  <a:srgbClr val="FFFF00"/>
                </a:solidFill>
                <a:latin typeface="Andalus" panose="02020603050405020304" pitchFamily="18" charset="-78"/>
                <a:cs typeface="Andalus" panose="02020603050405020304" pitchFamily="18" charset="-78"/>
              </a:rPr>
              <a:t>Lansată în 1962, politica agricolă comună (PAC) este un parteneriat între agricultură și societate,     între Europa și agricultorii săi. Obiectivele sale principale sunt: </a:t>
            </a:r>
          </a:p>
          <a:p>
            <a:pPr algn="ctr">
              <a:buFont typeface="Wingdings" panose="05000000000000000000" pitchFamily="2" charset="2"/>
              <a:buChar char="v"/>
            </a:pPr>
            <a:r>
              <a:rPr lang="ro-RO" sz="2000" dirty="0">
                <a:solidFill>
                  <a:srgbClr val="FFFF00"/>
                </a:solidFill>
                <a:latin typeface="Andalus" panose="02020603050405020304" pitchFamily="18" charset="-78"/>
                <a:cs typeface="Andalus" panose="02020603050405020304" pitchFamily="18" charset="-78"/>
              </a:rPr>
              <a:t> Consolidarea productivității agriculturii, pentru a le garanta consumatorilor o ofertă de alimente stabilă și accesibilă;</a:t>
            </a:r>
          </a:p>
          <a:p>
            <a:pPr algn="ctr">
              <a:buFont typeface="Wingdings" panose="05000000000000000000" pitchFamily="2" charset="2"/>
              <a:buChar char="v"/>
            </a:pPr>
            <a:r>
              <a:rPr lang="ro-RO" sz="2000" dirty="0">
                <a:solidFill>
                  <a:srgbClr val="FFFF00"/>
                </a:solidFill>
                <a:latin typeface="Andalus" panose="02020603050405020304" pitchFamily="18" charset="-78"/>
                <a:cs typeface="Andalus" panose="02020603050405020304" pitchFamily="18" charset="-78"/>
              </a:rPr>
              <a:t> Asigurarea unui nivel de trai echitabil pentru agricultorii europeni</a:t>
            </a:r>
            <a:r>
              <a:rPr lang="ro-RO" sz="2000" dirty="0" smtClean="0">
                <a:solidFill>
                  <a:srgbClr val="FFFF00"/>
                </a:solidFill>
                <a:latin typeface="Andalus" panose="02020603050405020304" pitchFamily="18" charset="-78"/>
                <a:cs typeface="Andalus" panose="02020603050405020304" pitchFamily="18" charset="-78"/>
              </a:rPr>
              <a:t>.</a:t>
            </a:r>
          </a:p>
          <a:p>
            <a:r>
              <a:rPr lang="ro-RO" sz="2000" dirty="0">
                <a:solidFill>
                  <a:srgbClr val="FFFF00"/>
                </a:solidFill>
                <a:latin typeface="Andalus" panose="02020603050405020304" pitchFamily="18" charset="-78"/>
                <a:cs typeface="Andalus" panose="02020603050405020304" pitchFamily="18" charset="-78"/>
              </a:rPr>
              <a:t>Scopul acesteia este de a crea condițiile necesare pentru ca agricultorii să-și poată îndeplini rolurile care le revin în societate, cel primordial fiind producerea de alimente. Datorită politicii agricole comune (PAC), cetățenii europeni se bucură de securitate alimentară</a:t>
            </a:r>
            <a:r>
              <a:rPr lang="ro-RO" sz="2000" dirty="0" smtClean="0">
                <a:latin typeface="Andalus" panose="02020603050405020304" pitchFamily="18" charset="-78"/>
                <a:cs typeface="Andalus" panose="02020603050405020304" pitchFamily="18" charset="-78"/>
              </a:rPr>
              <a:t>.</a:t>
            </a:r>
          </a:p>
          <a:p>
            <a:pPr algn="ctr"/>
            <a:endParaRPr lang="ro-RO" sz="2000" dirty="0" smtClean="0">
              <a:solidFill>
                <a:srgbClr val="FFFF00"/>
              </a:solidFill>
              <a:latin typeface="Andalus" panose="02020603050405020304" pitchFamily="18" charset="-78"/>
              <a:cs typeface="Andalus" panose="02020603050405020304" pitchFamily="18" charset="-78"/>
            </a:endParaRPr>
          </a:p>
          <a:p>
            <a:pPr algn="ctr"/>
            <a:r>
              <a:rPr lang="ro-RO" sz="2000" dirty="0" smtClean="0">
                <a:solidFill>
                  <a:srgbClr val="FFFF00"/>
                </a:solidFill>
                <a:latin typeface="Andalus" panose="02020603050405020304" pitchFamily="18" charset="-78"/>
                <a:cs typeface="Andalus" panose="02020603050405020304" pitchFamily="18" charset="-78"/>
              </a:rPr>
              <a:t>Cele </a:t>
            </a:r>
            <a:r>
              <a:rPr lang="ro-RO" sz="2000" dirty="0">
                <a:solidFill>
                  <a:srgbClr val="FFFF00"/>
                </a:solidFill>
                <a:latin typeface="Andalus" panose="02020603050405020304" pitchFamily="18" charset="-78"/>
                <a:cs typeface="Andalus" panose="02020603050405020304" pitchFamily="18" charset="-78"/>
              </a:rPr>
              <a:t>mai recente reforme, întreprinse în 2013, pun accent pe:</a:t>
            </a:r>
          </a:p>
          <a:p>
            <a:pPr algn="ctr">
              <a:buFont typeface="Wingdings" panose="05000000000000000000" pitchFamily="2" charset="2"/>
              <a:buChar char="v"/>
            </a:pPr>
            <a:r>
              <a:rPr lang="ro-RO" sz="2000" dirty="0">
                <a:solidFill>
                  <a:srgbClr val="FFFF00"/>
                </a:solidFill>
                <a:latin typeface="Andalus" panose="02020603050405020304" pitchFamily="18" charset="-78"/>
                <a:cs typeface="Andalus" panose="02020603050405020304" pitchFamily="18" charset="-78"/>
              </a:rPr>
              <a:t>practici agricole mai ecologice</a:t>
            </a:r>
          </a:p>
          <a:p>
            <a:pPr algn="ctr">
              <a:buFont typeface="Wingdings" panose="05000000000000000000" pitchFamily="2" charset="2"/>
              <a:buChar char="v"/>
            </a:pPr>
            <a:r>
              <a:rPr lang="ro-RO" sz="2000" dirty="0">
                <a:solidFill>
                  <a:srgbClr val="FFFF00"/>
                </a:solidFill>
                <a:latin typeface="Andalus" panose="02020603050405020304" pitchFamily="18" charset="-78"/>
                <a:cs typeface="Andalus" panose="02020603050405020304" pitchFamily="18" charset="-78"/>
              </a:rPr>
              <a:t>cercetare și difuzarea cunoștințelor</a:t>
            </a:r>
          </a:p>
          <a:p>
            <a:pPr algn="ctr">
              <a:buFont typeface="Wingdings" panose="05000000000000000000" pitchFamily="2" charset="2"/>
              <a:buChar char="v"/>
            </a:pPr>
            <a:r>
              <a:rPr lang="ro-RO" sz="2000" dirty="0">
                <a:solidFill>
                  <a:srgbClr val="FFFF00"/>
                </a:solidFill>
                <a:latin typeface="Andalus" panose="02020603050405020304" pitchFamily="18" charset="-78"/>
                <a:cs typeface="Andalus" panose="02020603050405020304" pitchFamily="18" charset="-78"/>
              </a:rPr>
              <a:t>un sistem mai echitabil de sprijinire a agricultorilor</a:t>
            </a:r>
          </a:p>
          <a:p>
            <a:pPr algn="ctr">
              <a:buFont typeface="Wingdings" panose="05000000000000000000" pitchFamily="2" charset="2"/>
              <a:buChar char="v"/>
            </a:pPr>
            <a:r>
              <a:rPr lang="ro-RO" sz="2000" dirty="0">
                <a:solidFill>
                  <a:srgbClr val="FFFF00"/>
                </a:solidFill>
                <a:latin typeface="Andalus" panose="02020603050405020304" pitchFamily="18" charset="-78"/>
                <a:cs typeface="Andalus" panose="02020603050405020304" pitchFamily="18" charset="-78"/>
              </a:rPr>
              <a:t>un rol mai important acordat agricultorilor în cadrul lanțului alimentar.</a:t>
            </a:r>
          </a:p>
          <a:p>
            <a:endParaRPr lang="ro-RO" sz="2000" dirty="0" smtClean="0">
              <a:latin typeface="Andalus" panose="02020603050405020304" pitchFamily="18" charset="-78"/>
              <a:cs typeface="Andalus" panose="02020603050405020304" pitchFamily="18" charset="-78"/>
            </a:endParaRPr>
          </a:p>
        </p:txBody>
      </p:sp>
    </p:spTree>
    <p:extLst>
      <p:ext uri="{BB962C8B-B14F-4D97-AF65-F5344CB8AC3E}">
        <p14:creationId xmlns="" xmlns:p14="http://schemas.microsoft.com/office/powerpoint/2010/main" val="462526804"/>
      </p:ext>
    </p:extLst>
  </p:cSld>
  <p:clrMapOvr>
    <a:masterClrMapping/>
  </p:clrMapOvr>
  <mc:AlternateContent xmlns:mc="http://schemas.openxmlformats.org/markup-compatibility/2006">
    <mc:Choice xmlns="" xmlns:p14="http://schemas.microsoft.com/office/powerpoint/2010/main" Requires="p14">
      <p:transition spd="slow" p14:dur="1600" advTm="18665">
        <p14:gallery dir="l"/>
      </p:transition>
    </mc:Choice>
    <mc:Fallback>
      <p:transition spd="slow" advTm="18665">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728" y="0"/>
            <a:ext cx="8911687" cy="559231"/>
          </a:xfrm>
        </p:spPr>
        <p:txBody>
          <a:bodyPr>
            <a:normAutofit/>
          </a:bodyPr>
          <a:lstStyle/>
          <a:p>
            <a:r>
              <a:rPr lang="ro-RO" sz="800" dirty="0" smtClean="0"/>
              <a:t>.</a:t>
            </a:r>
            <a:endParaRPr lang="ru-RU" sz="800" dirty="0"/>
          </a:p>
        </p:txBody>
      </p:sp>
      <p:sp>
        <p:nvSpPr>
          <p:cNvPr id="3" name="Объект 2"/>
          <p:cNvSpPr>
            <a:spLocks noGrp="1"/>
          </p:cNvSpPr>
          <p:nvPr>
            <p:ph idx="1"/>
          </p:nvPr>
        </p:nvSpPr>
        <p:spPr>
          <a:xfrm>
            <a:off x="204728" y="0"/>
            <a:ext cx="11987272" cy="6858000"/>
          </a:xfrm>
        </p:spPr>
        <p:txBody>
          <a:bodyPr/>
          <a:lstStyle/>
          <a:p>
            <a:pPr marL="0" indent="0" algn="ctr">
              <a:buNone/>
            </a:pPr>
            <a:r>
              <a:rPr lang="ro-RO" b="1" u="sng" dirty="0" smtClean="0"/>
              <a:t>Abordarea de către UE a Politicii Agricole Comune</a:t>
            </a:r>
            <a:r>
              <a:rPr lang="ro-RO" b="1" u="sng" dirty="0"/>
              <a:t> </a:t>
            </a:r>
            <a:r>
              <a:rPr lang="ro-RO" b="1" u="sng" dirty="0" smtClean="0"/>
              <a:t>2015-2020</a:t>
            </a:r>
          </a:p>
          <a:p>
            <a:pPr marL="0" indent="0">
              <a:buNone/>
            </a:pPr>
            <a:endParaRPr lang="ro-RO" dirty="0" smtClean="0"/>
          </a:p>
          <a:p>
            <a:pPr marL="0" indent="0">
              <a:buNone/>
            </a:pPr>
            <a:endParaRPr lang="ro-RO" dirty="0"/>
          </a:p>
          <a:p>
            <a:pPr marL="0" indent="0">
              <a:buNone/>
            </a:pPr>
            <a:r>
              <a:rPr lang="ro-RO" dirty="0" smtClean="0">
                <a:latin typeface="Andalus" panose="02020603050405020304" pitchFamily="18" charset="-78"/>
                <a:cs typeface="Andalus" panose="02020603050405020304" pitchFamily="18" charset="-78"/>
              </a:rPr>
              <a:t>Comunicarea comisiei  PAC spre 2020                                                                                        Propuneri legislative                                              </a:t>
            </a:r>
          </a:p>
        </p:txBody>
      </p:sp>
      <p:cxnSp>
        <p:nvCxnSpPr>
          <p:cNvPr id="6" name="Прямая со стрелкой 5"/>
          <p:cNvCxnSpPr/>
          <p:nvPr/>
        </p:nvCxnSpPr>
        <p:spPr>
          <a:xfrm flipH="1">
            <a:off x="978946" y="1549102"/>
            <a:ext cx="333488" cy="430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204728" y="1979407"/>
            <a:ext cx="1764254" cy="4948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Provocări</a:t>
            </a:r>
            <a:endParaRPr lang="ru-RU" dirty="0">
              <a:solidFill>
                <a:schemeClr val="tx1"/>
              </a:solidFill>
            </a:endParaRPr>
          </a:p>
        </p:txBody>
      </p:sp>
      <p:cxnSp>
        <p:nvCxnSpPr>
          <p:cNvPr id="11" name="Прямая со стрелкой 10"/>
          <p:cNvCxnSpPr/>
          <p:nvPr/>
        </p:nvCxnSpPr>
        <p:spPr>
          <a:xfrm>
            <a:off x="2409713" y="1549102"/>
            <a:ext cx="419548" cy="430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Скругленный прямоугольник 12"/>
          <p:cNvSpPr/>
          <p:nvPr/>
        </p:nvSpPr>
        <p:spPr>
          <a:xfrm>
            <a:off x="2495774" y="1979407"/>
            <a:ext cx="2269864" cy="4948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Obiectivele politicii</a:t>
            </a:r>
            <a:endParaRPr lang="ru-RU" dirty="0">
              <a:solidFill>
                <a:schemeClr val="tx1"/>
              </a:solidFill>
            </a:endParaRPr>
          </a:p>
        </p:txBody>
      </p:sp>
      <p:sp>
        <p:nvSpPr>
          <p:cNvPr id="14" name="Прямоугольник 13"/>
          <p:cNvSpPr/>
          <p:nvPr/>
        </p:nvSpPr>
        <p:spPr>
          <a:xfrm>
            <a:off x="3630706" y="2595197"/>
            <a:ext cx="2269864" cy="3334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Europa 2020</a:t>
            </a:r>
            <a:endParaRPr lang="ru-RU" dirty="0"/>
          </a:p>
        </p:txBody>
      </p:sp>
      <p:sp>
        <p:nvSpPr>
          <p:cNvPr id="15" name="Овал 14"/>
          <p:cNvSpPr/>
          <p:nvPr/>
        </p:nvSpPr>
        <p:spPr>
          <a:xfrm>
            <a:off x="204728" y="3364620"/>
            <a:ext cx="2129681" cy="8175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Economice </a:t>
            </a:r>
            <a:endParaRPr lang="ru-RU" dirty="0"/>
          </a:p>
        </p:txBody>
      </p:sp>
      <p:sp>
        <p:nvSpPr>
          <p:cNvPr id="16" name="Овал 15"/>
          <p:cNvSpPr/>
          <p:nvPr/>
        </p:nvSpPr>
        <p:spPr>
          <a:xfrm>
            <a:off x="129423" y="4626119"/>
            <a:ext cx="1979407" cy="89288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Mediu </a:t>
            </a:r>
            <a:endParaRPr lang="ru-RU" dirty="0"/>
          </a:p>
        </p:txBody>
      </p:sp>
      <p:sp>
        <p:nvSpPr>
          <p:cNvPr id="17" name="Овал 16"/>
          <p:cNvSpPr/>
          <p:nvPr/>
        </p:nvSpPr>
        <p:spPr>
          <a:xfrm>
            <a:off x="150939" y="5962922"/>
            <a:ext cx="2011680" cy="78799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Teritoriale</a:t>
            </a:r>
            <a:endParaRPr lang="ru-RU" dirty="0"/>
          </a:p>
        </p:txBody>
      </p:sp>
      <p:sp>
        <p:nvSpPr>
          <p:cNvPr id="18" name="Стрелка вправо 17"/>
          <p:cNvSpPr/>
          <p:nvPr/>
        </p:nvSpPr>
        <p:spPr>
          <a:xfrm>
            <a:off x="2173376" y="4507454"/>
            <a:ext cx="1419678" cy="101155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3630706" y="3259649"/>
            <a:ext cx="2420470" cy="9144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Producție alimentară valabilă</a:t>
            </a:r>
            <a:endParaRPr lang="ru-RU" dirty="0"/>
          </a:p>
        </p:txBody>
      </p:sp>
      <p:sp>
        <p:nvSpPr>
          <p:cNvPr id="20" name="Овал 19"/>
          <p:cNvSpPr/>
          <p:nvPr/>
        </p:nvSpPr>
        <p:spPr>
          <a:xfrm>
            <a:off x="3630706" y="4400373"/>
            <a:ext cx="2678653" cy="128839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smtClean="0">
                <a:latin typeface="Andalus" panose="02020603050405020304" pitchFamily="18" charset="-78"/>
                <a:cs typeface="Andalus" panose="02020603050405020304" pitchFamily="18" charset="-78"/>
              </a:rPr>
              <a:t>Gestionarea durabilă a resurselor naturale și politicilor climatice</a:t>
            </a:r>
            <a:endParaRPr lang="ru-RU" sz="1600" dirty="0">
              <a:cs typeface="Andalus" panose="02020603050405020304" pitchFamily="18" charset="-78"/>
            </a:endParaRPr>
          </a:p>
        </p:txBody>
      </p:sp>
      <p:sp>
        <p:nvSpPr>
          <p:cNvPr id="21" name="Овал 20"/>
          <p:cNvSpPr/>
          <p:nvPr/>
        </p:nvSpPr>
        <p:spPr>
          <a:xfrm>
            <a:off x="3777894" y="5795847"/>
            <a:ext cx="2420470" cy="95507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Dezvoltarea echilibrului teritorial</a:t>
            </a:r>
            <a:endParaRPr lang="ru-RU" dirty="0"/>
          </a:p>
        </p:txBody>
      </p:sp>
      <p:sp>
        <p:nvSpPr>
          <p:cNvPr id="22" name="Стрелка вправо 21"/>
          <p:cNvSpPr/>
          <p:nvPr/>
        </p:nvSpPr>
        <p:spPr>
          <a:xfrm>
            <a:off x="6448878" y="4507454"/>
            <a:ext cx="1501023" cy="101816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8154296" y="1979407"/>
            <a:ext cx="3065930" cy="47715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a:p>
            <a:pPr algn="ctr"/>
            <a:endParaRPr lang="ro-RO" dirty="0" smtClean="0"/>
          </a:p>
          <a:p>
            <a:pPr algn="ctr"/>
            <a:endParaRPr lang="ro-RO" dirty="0"/>
          </a:p>
          <a:p>
            <a:pPr algn="ctr"/>
            <a:r>
              <a:rPr lang="ro-RO" dirty="0" smtClean="0"/>
              <a:t>Consolidarea </a:t>
            </a:r>
            <a:r>
              <a:rPr lang="ro-RO" dirty="0"/>
              <a:t>competitivității sectorului agroalimentar</a:t>
            </a:r>
          </a:p>
          <a:p>
            <a:pPr algn="ctr"/>
            <a:endParaRPr lang="ro-RO" dirty="0" smtClean="0"/>
          </a:p>
          <a:p>
            <a:pPr algn="ctr"/>
            <a:endParaRPr lang="ro-RO" dirty="0" smtClean="0"/>
          </a:p>
          <a:p>
            <a:pPr algn="ctr"/>
            <a:r>
              <a:rPr lang="ro-RO" dirty="0" smtClean="0"/>
              <a:t>Creșterea sustenabilității</a:t>
            </a:r>
          </a:p>
          <a:p>
            <a:pPr algn="ctr"/>
            <a:endParaRPr lang="ro-RO" dirty="0"/>
          </a:p>
          <a:p>
            <a:pPr algn="ctr"/>
            <a:endParaRPr lang="ro-RO" dirty="0"/>
          </a:p>
          <a:p>
            <a:pPr algn="ctr"/>
            <a:endParaRPr lang="ro-RO" dirty="0" smtClean="0"/>
          </a:p>
          <a:p>
            <a:pPr algn="ctr"/>
            <a:r>
              <a:rPr lang="ro-RO" dirty="0" smtClean="0"/>
              <a:t>Creșterea eficienței utilizării fondurilor Europene</a:t>
            </a:r>
            <a:endParaRPr lang="ro-RO" dirty="0"/>
          </a:p>
          <a:p>
            <a:pPr algn="ctr"/>
            <a:endParaRPr lang="ro-RO" dirty="0" smtClean="0"/>
          </a:p>
          <a:p>
            <a:pPr algn="ctr"/>
            <a:endParaRPr lang="ro-RO" dirty="0"/>
          </a:p>
          <a:p>
            <a:pPr algn="ctr"/>
            <a:endParaRPr lang="ru-RU" dirty="0"/>
          </a:p>
        </p:txBody>
      </p:sp>
      <p:cxnSp>
        <p:nvCxnSpPr>
          <p:cNvPr id="35" name="Прямая со стрелкой 34"/>
          <p:cNvCxnSpPr/>
          <p:nvPr/>
        </p:nvCxnSpPr>
        <p:spPr>
          <a:xfrm flipH="1">
            <a:off x="9595821" y="1549102"/>
            <a:ext cx="1" cy="323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89206707"/>
      </p:ext>
    </p:extLst>
  </p:cSld>
  <p:clrMapOvr>
    <a:masterClrMapping/>
  </p:clrMapOvr>
  <mc:AlternateContent xmlns:mc="http://schemas.openxmlformats.org/markup-compatibility/2006">
    <mc:Choice xmlns="" xmlns:p14="http://schemas.microsoft.com/office/powerpoint/2010/main" Requires="p14">
      <p:transition spd="slow" p14:dur="1400" advTm="19599">
        <p14:ripple/>
      </p:transition>
    </mc:Choice>
    <mc:Fallback>
      <p:transition spd="slow" advTm="1959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000" y="140016"/>
            <a:ext cx="8911687" cy="182714"/>
          </a:xfrm>
        </p:spPr>
        <p:txBody>
          <a:bodyPr>
            <a:normAutofit fontScale="90000"/>
          </a:bodyPr>
          <a:lstStyle/>
          <a:p>
            <a:r>
              <a:rPr lang="ro-RO" sz="800" dirty="0" smtClean="0"/>
              <a:t>.</a:t>
            </a:r>
            <a:endParaRPr lang="ru-RU" sz="800" dirty="0"/>
          </a:p>
        </p:txBody>
      </p:sp>
      <p:sp>
        <p:nvSpPr>
          <p:cNvPr id="3" name="Объект 2"/>
          <p:cNvSpPr>
            <a:spLocks noGrp="1"/>
          </p:cNvSpPr>
          <p:nvPr>
            <p:ph idx="1"/>
          </p:nvPr>
        </p:nvSpPr>
        <p:spPr>
          <a:xfrm>
            <a:off x="161366" y="-86062"/>
            <a:ext cx="12030634" cy="6858000"/>
          </a:xfrm>
        </p:spPr>
        <p:txBody>
          <a:bodyPr>
            <a:noAutofit/>
          </a:bodyPr>
          <a:lstStyle/>
          <a:p>
            <a:pPr marL="0" indent="0" algn="ctr">
              <a:buNone/>
            </a:pPr>
            <a:endParaRPr lang="ro-RO" sz="2000" dirty="0" smtClean="0">
              <a:latin typeface="Andalus" panose="02020603050405020304" pitchFamily="18" charset="-78"/>
              <a:cs typeface="Andalus" panose="02020603050405020304" pitchFamily="18" charset="-78"/>
            </a:endParaRPr>
          </a:p>
          <a:p>
            <a:pPr marL="0" indent="0" algn="ctr">
              <a:buNone/>
            </a:pPr>
            <a:r>
              <a:rPr lang="ro-RO" sz="2800" i="1" u="sng" dirty="0" smtClean="0">
                <a:latin typeface="Andalus" panose="02020603050405020304" pitchFamily="18" charset="-78"/>
                <a:cs typeface="Andalus" panose="02020603050405020304" pitchFamily="18" charset="-78"/>
              </a:rPr>
              <a:t>Avantajele integrării în UE pentru agricultură</a:t>
            </a:r>
          </a:p>
          <a:p>
            <a:pPr marL="0" indent="0">
              <a:buNone/>
            </a:pPr>
            <a:endParaRPr lang="ro-RO" sz="2000" dirty="0" smtClean="0">
              <a:latin typeface="Andalus" panose="02020603050405020304" pitchFamily="18" charset="-78"/>
              <a:cs typeface="Andalus" panose="02020603050405020304" pitchFamily="18" charset="-78"/>
            </a:endParaRPr>
          </a:p>
        </p:txBody>
      </p:sp>
      <p:sp>
        <p:nvSpPr>
          <p:cNvPr id="5" name="Блок-схема: ссылка на другую страницу 4"/>
          <p:cNvSpPr/>
          <p:nvPr/>
        </p:nvSpPr>
        <p:spPr>
          <a:xfrm>
            <a:off x="237000" y="1219200"/>
            <a:ext cx="1845800" cy="1206499"/>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dirty="0" smtClean="0"/>
              <a:t>Revigorarea satelor</a:t>
            </a:r>
            <a:endParaRPr lang="ru-RU" sz="1600" dirty="0"/>
          </a:p>
        </p:txBody>
      </p:sp>
      <p:cxnSp>
        <p:nvCxnSpPr>
          <p:cNvPr id="7" name="Прямая со стрелкой 6"/>
          <p:cNvCxnSpPr/>
          <p:nvPr/>
        </p:nvCxnSpPr>
        <p:spPr>
          <a:xfrm>
            <a:off x="2057400" y="1701800"/>
            <a:ext cx="825649" cy="51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2883049" y="1355463"/>
            <a:ext cx="7143078" cy="79606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ro-RO" dirty="0" smtClean="0"/>
              <a:t>Noi oportunități de angajare prin diversificarea activităților î</a:t>
            </a:r>
            <a:r>
              <a:rPr lang="en-US" dirty="0" smtClean="0"/>
              <a:t>n</a:t>
            </a:r>
            <a:r>
              <a:rPr lang="ro-RO" dirty="0" smtClean="0"/>
              <a:t> mediul rural</a:t>
            </a:r>
          </a:p>
          <a:p>
            <a:pPr marL="285750" indent="-285750" algn="ctr">
              <a:buFont typeface="Arial" panose="020B0604020202020204" pitchFamily="34" charset="0"/>
              <a:buChar char="•"/>
            </a:pPr>
            <a:r>
              <a:rPr lang="ro-RO" dirty="0" smtClean="0"/>
              <a:t>Creșterea nivelului de trai în mediul rural</a:t>
            </a:r>
            <a:endParaRPr lang="ru-RU" dirty="0"/>
          </a:p>
        </p:txBody>
      </p:sp>
      <p:sp>
        <p:nvSpPr>
          <p:cNvPr id="10" name="Блок-схема: ссылка на другую страницу 9"/>
          <p:cNvSpPr/>
          <p:nvPr/>
        </p:nvSpPr>
        <p:spPr>
          <a:xfrm>
            <a:off x="237000" y="2958353"/>
            <a:ext cx="2036300" cy="1452282"/>
          </a:xfrm>
          <a:prstGeom prst="flowChartOffpage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Creșterea protecției consumatorului</a:t>
            </a:r>
            <a:endParaRPr lang="ru-RU" dirty="0"/>
          </a:p>
        </p:txBody>
      </p:sp>
      <p:cxnSp>
        <p:nvCxnSpPr>
          <p:cNvPr id="12" name="Прямая со стрелкой 11"/>
          <p:cNvCxnSpPr>
            <a:stCxn id="10" idx="3"/>
          </p:cNvCxnSpPr>
          <p:nvPr/>
        </p:nvCxnSpPr>
        <p:spPr>
          <a:xfrm>
            <a:off x="2273300" y="3684494"/>
            <a:ext cx="609749"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2883049" y="3189642"/>
            <a:ext cx="7143078" cy="9897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ro-RO" dirty="0" smtClean="0"/>
              <a:t>Creșterea calității produselor, prin retehnologizarea unităților din industria alimentară</a:t>
            </a:r>
            <a:endParaRPr lang="ru-RU" dirty="0"/>
          </a:p>
        </p:txBody>
      </p:sp>
      <p:sp>
        <p:nvSpPr>
          <p:cNvPr id="17" name="Блок-схема: ссылка на другую страницу 16"/>
          <p:cNvSpPr/>
          <p:nvPr/>
        </p:nvSpPr>
        <p:spPr>
          <a:xfrm>
            <a:off x="237000" y="4878593"/>
            <a:ext cx="1896599" cy="1339328"/>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Modernizare</a:t>
            </a:r>
            <a:endParaRPr lang="ru-RU" dirty="0"/>
          </a:p>
        </p:txBody>
      </p:sp>
      <p:cxnSp>
        <p:nvCxnSpPr>
          <p:cNvPr id="19" name="Прямая со стрелкой 18"/>
          <p:cNvCxnSpPr>
            <a:stCxn id="17" idx="3"/>
          </p:cNvCxnSpPr>
          <p:nvPr/>
        </p:nvCxnSpPr>
        <p:spPr>
          <a:xfrm>
            <a:off x="2133599" y="5548257"/>
            <a:ext cx="932330" cy="1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065930" y="5109883"/>
            <a:ext cx="6960198" cy="90364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ro-RO" dirty="0" smtClean="0"/>
              <a:t>Creșterea producției și a competitivității</a:t>
            </a:r>
            <a:r>
              <a:rPr lang="en-US" dirty="0" smtClean="0"/>
              <a:t> </a:t>
            </a:r>
            <a:r>
              <a:rPr lang="ro-RO" dirty="0" smtClean="0"/>
              <a:t>pri</a:t>
            </a:r>
            <a:r>
              <a:rPr lang="en-US" dirty="0" smtClean="0"/>
              <a:t>n</a:t>
            </a:r>
            <a:r>
              <a:rPr lang="ro-RO" dirty="0" smtClean="0"/>
              <a:t> utilizarea noilor </a:t>
            </a:r>
            <a:r>
              <a:rPr lang="en-US" dirty="0" smtClean="0"/>
              <a:t> </a:t>
            </a:r>
            <a:r>
              <a:rPr lang="ro-RO" dirty="0" smtClean="0"/>
              <a:t>tehnologii</a:t>
            </a:r>
          </a:p>
          <a:p>
            <a:pPr marL="285750" indent="-285750" algn="ctr">
              <a:buFont typeface="Arial" panose="020B0604020202020204" pitchFamily="34" charset="0"/>
              <a:buChar char="•"/>
            </a:pPr>
            <a:r>
              <a:rPr lang="ro-RO" dirty="0" smtClean="0"/>
              <a:t>Creșterea accesului la informație</a:t>
            </a:r>
            <a:endParaRPr lang="ru-RU" dirty="0"/>
          </a:p>
        </p:txBody>
      </p:sp>
    </p:spTree>
    <p:extLst>
      <p:ext uri="{BB962C8B-B14F-4D97-AF65-F5344CB8AC3E}">
        <p14:creationId xmlns="" xmlns:p14="http://schemas.microsoft.com/office/powerpoint/2010/main" val="793746308"/>
      </p:ext>
    </p:extLst>
  </p:cSld>
  <p:clrMapOvr>
    <a:masterClrMapping/>
  </p:clrMapOvr>
  <mc:AlternateContent xmlns:mc="http://schemas.openxmlformats.org/markup-compatibility/2006">
    <mc:Choice xmlns="" xmlns:p14="http://schemas.microsoft.com/office/powerpoint/2010/main" Requires="p14">
      <p:transition spd="slow" p14:dur="1200" advTm="30290">
        <p:dissolve/>
      </p:transition>
    </mc:Choice>
    <mc:Fallback>
      <p:transition spd="slow" advTm="30290">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243" y="0"/>
            <a:ext cx="8911687" cy="699247"/>
          </a:xfrm>
        </p:spPr>
        <p:txBody>
          <a:bodyPr>
            <a:normAutofit fontScale="90000"/>
          </a:bodyPr>
          <a:lstStyle/>
          <a:p>
            <a:pPr algn="r"/>
            <a:r>
              <a:rPr lang="ro-RO" dirty="0" smtClean="0">
                <a:latin typeface="Andalus" panose="02020603050405020304" pitchFamily="18" charset="-78"/>
                <a:cs typeface="Andalus" panose="02020603050405020304" pitchFamily="18" charset="-78"/>
              </a:rPr>
              <a:t> Finanțarea </a:t>
            </a:r>
            <a:r>
              <a:rPr lang="ro-RO" dirty="0">
                <a:latin typeface="Andalus" panose="02020603050405020304" pitchFamily="18" charset="-78"/>
                <a:cs typeface="Andalus" panose="02020603050405020304" pitchFamily="18" charset="-78"/>
              </a:rPr>
              <a:t>agriculturii europene</a:t>
            </a:r>
            <a:r>
              <a:rPr lang="ro-RO" dirty="0"/>
              <a:t/>
            </a:r>
            <a:br>
              <a:rPr lang="ro-RO" dirty="0"/>
            </a:br>
            <a:endParaRPr lang="ru-RU" dirty="0"/>
          </a:p>
        </p:txBody>
      </p:sp>
      <p:pic>
        <p:nvPicPr>
          <p:cNvPr id="5" name="Объект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097280" y="1011219"/>
            <a:ext cx="9273092" cy="5642386"/>
          </a:xfrm>
          <a:ln w="28575">
            <a:solidFill>
              <a:schemeClr val="bg1"/>
            </a:solidFill>
            <a:prstDash val="sysDot"/>
          </a:ln>
        </p:spPr>
      </p:pic>
      <p:sp>
        <p:nvSpPr>
          <p:cNvPr id="6" name="Прямоугольник 5"/>
          <p:cNvSpPr/>
          <p:nvPr/>
        </p:nvSpPr>
        <p:spPr>
          <a:xfrm>
            <a:off x="1721223" y="1313400"/>
            <a:ext cx="3797450" cy="4524315"/>
          </a:xfrm>
          <a:prstGeom prst="rect">
            <a:avLst/>
          </a:prstGeom>
        </p:spPr>
        <p:txBody>
          <a:bodyPr wrap="square">
            <a:spAutoFit/>
          </a:bodyPr>
          <a:lstStyle/>
          <a:p>
            <a:pPr algn="ctr"/>
            <a:r>
              <a:rPr lang="ro-RO" dirty="0">
                <a:latin typeface="Andalus" panose="02020603050405020304" pitchFamily="18" charset="-78"/>
                <a:cs typeface="Andalus" panose="02020603050405020304" pitchFamily="18" charset="-78"/>
              </a:rPr>
              <a:t>Agricultura este unul dintre domeniile de acțiune în care țările UE au convenit să-și pună în comun atât responsabilitatea, cât și finanțarea publică. Aceasta înseamnă că sprijinul politic și financiar nu este gestionat de fiecare țară în parte, ci de UE în ansamblu.</a:t>
            </a:r>
          </a:p>
          <a:p>
            <a:pPr algn="ctr"/>
            <a:r>
              <a:rPr lang="ro-RO" dirty="0">
                <a:latin typeface="Andalus" panose="02020603050405020304" pitchFamily="18" charset="-78"/>
                <a:cs typeface="Andalus" panose="02020603050405020304" pitchFamily="18" charset="-78"/>
              </a:rPr>
              <a:t>Ponderea cheltuielilor agricole în bugetul UE a scăzut foarte mult (de la nivelul record de aproape 70 % în anii '70 la </a:t>
            </a:r>
            <a:r>
              <a:rPr lang="ro-RO" b="1" dirty="0">
                <a:latin typeface="Andalus" panose="02020603050405020304" pitchFamily="18" charset="-78"/>
                <a:cs typeface="Andalus" panose="02020603050405020304" pitchFamily="18" charset="-78"/>
              </a:rPr>
              <a:t>38 % în prezent</a:t>
            </a:r>
            <a:r>
              <a:rPr lang="ro-RO" dirty="0">
                <a:latin typeface="Andalus" panose="02020603050405020304" pitchFamily="18" charset="-78"/>
                <a:cs typeface="Andalus" panose="02020603050405020304" pitchFamily="18" charset="-78"/>
              </a:rPr>
              <a:t>). Această evoluție reflectă atât extinderea celorlalte responsabilități ale UE, cât și faptul că </a:t>
            </a:r>
            <a:r>
              <a:rPr lang="ro-RO" b="1" dirty="0">
                <a:latin typeface="Andalus" panose="02020603050405020304" pitchFamily="18" charset="-78"/>
                <a:cs typeface="Andalus" panose="02020603050405020304" pitchFamily="18" charset="-78"/>
              </a:rPr>
              <a:t>reformele întreprinse au făcut posibilă realizarea de economii</a:t>
            </a:r>
            <a:r>
              <a:rPr lang="ro-RO" dirty="0" smtClean="0">
                <a:latin typeface="Andalus" panose="02020603050405020304" pitchFamily="18" charset="-78"/>
                <a:cs typeface="Andalus" panose="02020603050405020304" pitchFamily="18" charset="-78"/>
              </a:rPr>
              <a:t>..</a:t>
            </a:r>
            <a:endParaRPr lang="ro-RO" dirty="0">
              <a:latin typeface="Andalus" panose="02020603050405020304" pitchFamily="18" charset="-78"/>
              <a:cs typeface="Andalus" panose="02020603050405020304" pitchFamily="18" charset="-78"/>
            </a:endParaRPr>
          </a:p>
        </p:txBody>
      </p:sp>
      <p:sp>
        <p:nvSpPr>
          <p:cNvPr id="7" name="Прямоугольник 6"/>
          <p:cNvSpPr/>
          <p:nvPr/>
        </p:nvSpPr>
        <p:spPr>
          <a:xfrm>
            <a:off x="5629835" y="1482780"/>
            <a:ext cx="3718560" cy="1477328"/>
          </a:xfrm>
          <a:prstGeom prst="rect">
            <a:avLst/>
          </a:prstGeom>
        </p:spPr>
        <p:txBody>
          <a:bodyPr wrap="square">
            <a:spAutoFit/>
          </a:bodyPr>
          <a:lstStyle/>
          <a:p>
            <a:r>
              <a:rPr lang="ro-RO" dirty="0">
                <a:latin typeface="Andalus" panose="02020603050405020304" pitchFamily="18" charset="-78"/>
                <a:cs typeface="Andalus" panose="02020603050405020304" pitchFamily="18" charset="-78"/>
              </a:rPr>
              <a:t>Din 2004 și până azi, UE a primit în rândurile sale 13 noi state, fără ca aderarea acestora să antreneze o creștere a fondurilor alocate </a:t>
            </a:r>
            <a:r>
              <a:rPr lang="ro-RO" dirty="0" smtClean="0">
                <a:latin typeface="Andalus" panose="02020603050405020304" pitchFamily="18" charset="-78"/>
                <a:cs typeface="Andalus" panose="02020603050405020304" pitchFamily="18" charset="-78"/>
              </a:rPr>
              <a:t>agriculturii</a:t>
            </a:r>
            <a:r>
              <a:rPr lang="en-US" dirty="0" smtClean="0">
                <a:latin typeface="Andalus" panose="02020603050405020304" pitchFamily="18" charset="-78"/>
                <a:cs typeface="Andalus" panose="02020603050405020304" pitchFamily="18" charset="-78"/>
              </a:rPr>
              <a:t>.</a:t>
            </a:r>
            <a:endParaRPr lang="ru-RU" dirty="0"/>
          </a:p>
        </p:txBody>
      </p:sp>
    </p:spTree>
    <p:extLst>
      <p:ext uri="{BB962C8B-B14F-4D97-AF65-F5344CB8AC3E}">
        <p14:creationId xmlns="" xmlns:p14="http://schemas.microsoft.com/office/powerpoint/2010/main" val="1176508516"/>
      </p:ext>
    </p:extLst>
  </p:cSld>
  <p:clrMapOvr>
    <a:masterClrMapping/>
  </p:clrMapOvr>
  <mc:AlternateContent xmlns:mc="http://schemas.openxmlformats.org/markup-compatibility/2006">
    <mc:Choice xmlns="" xmlns:p14="http://schemas.microsoft.com/office/powerpoint/2010/main" Requires="p14">
      <p:transition spd="slow" p14:dur="1600" advTm="29886">
        <p:blinds dir="vert"/>
      </p:transition>
    </mc:Choice>
    <mc:Fallback>
      <p:transition spd="slow" advTm="29886">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970" y="0"/>
            <a:ext cx="8911687" cy="258017"/>
          </a:xfrm>
        </p:spPr>
        <p:txBody>
          <a:bodyPr>
            <a:normAutofit/>
          </a:bodyPr>
          <a:lstStyle/>
          <a:p>
            <a:r>
              <a:rPr lang="ro-RO" sz="800" dirty="0" smtClean="0"/>
              <a:t>.</a:t>
            </a:r>
            <a:endParaRPr lang="ru-RU" sz="800" dirty="0"/>
          </a:p>
        </p:txBody>
      </p:sp>
      <p:pic>
        <p:nvPicPr>
          <p:cNvPr id="5" name="Объект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571298" y="979028"/>
            <a:ext cx="1762125" cy="1323975"/>
          </a:xfrm>
        </p:spPr>
      </p:pic>
      <p:sp>
        <p:nvSpPr>
          <p:cNvPr id="4" name="Волна 3"/>
          <p:cNvSpPr/>
          <p:nvPr/>
        </p:nvSpPr>
        <p:spPr>
          <a:xfrm>
            <a:off x="3985017" y="129008"/>
            <a:ext cx="5120640" cy="850020"/>
          </a:xfrm>
          <a:prstGeom prst="wav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Politica Agricolă Comună</a:t>
            </a:r>
            <a:endParaRPr lang="ru-RU" dirty="0"/>
          </a:p>
        </p:txBody>
      </p:sp>
      <p:sp>
        <p:nvSpPr>
          <p:cNvPr id="6" name="Прямоугольник 5"/>
          <p:cNvSpPr/>
          <p:nvPr/>
        </p:nvSpPr>
        <p:spPr>
          <a:xfrm>
            <a:off x="1571297" y="2506532"/>
            <a:ext cx="1762125" cy="78530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a:t>
            </a:r>
            <a:r>
              <a:rPr lang="ru-RU" dirty="0" smtClean="0"/>
              <a:t>/- 12</a:t>
            </a:r>
          </a:p>
          <a:p>
            <a:pPr algn="ctr"/>
            <a:r>
              <a:rPr lang="ro-RO" sz="1100" dirty="0" smtClean="0"/>
              <a:t>Milioane de fermieri cu normă întreagă</a:t>
            </a:r>
            <a:endParaRPr lang="ru-RU" sz="1100" dirty="0"/>
          </a:p>
        </p:txBody>
      </p:sp>
      <p:pic>
        <p:nvPicPr>
          <p:cNvPr id="7" name="Рисунок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21408" y="979028"/>
            <a:ext cx="2426541" cy="1452200"/>
          </a:xfrm>
          <a:prstGeom prst="rect">
            <a:avLst/>
          </a:prstGeom>
        </p:spPr>
      </p:pic>
      <p:sp>
        <p:nvSpPr>
          <p:cNvPr id="8" name="Прямоугольник 7"/>
          <p:cNvSpPr/>
          <p:nvPr/>
        </p:nvSpPr>
        <p:spPr>
          <a:xfrm>
            <a:off x="5021407" y="2495775"/>
            <a:ext cx="2426541" cy="71000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77% din teritoriul UE este rural</a:t>
            </a:r>
            <a:endParaRPr lang="ru-RU" dirty="0"/>
          </a:p>
        </p:txBody>
      </p:sp>
      <p:pic>
        <p:nvPicPr>
          <p:cNvPr id="9" name="Рисунок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462410" y="979028"/>
            <a:ext cx="3648879" cy="1452200"/>
          </a:xfrm>
          <a:prstGeom prst="rect">
            <a:avLst/>
          </a:prstGeom>
        </p:spPr>
      </p:pic>
      <p:sp>
        <p:nvSpPr>
          <p:cNvPr id="10" name="Прямоугольник 9"/>
          <p:cNvSpPr/>
          <p:nvPr/>
        </p:nvSpPr>
        <p:spPr>
          <a:xfrm>
            <a:off x="8561157" y="2506532"/>
            <a:ext cx="3451383" cy="71000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t>46 de milioane de locuri de muncă asigurate de agricultură și sectorul agroalimentar</a:t>
            </a:r>
            <a:endParaRPr lang="ru-RU" sz="1400" dirty="0"/>
          </a:p>
        </p:txBody>
      </p:sp>
      <p:sp>
        <p:nvSpPr>
          <p:cNvPr id="12" name="Горизонтальный свиток 11"/>
          <p:cNvSpPr/>
          <p:nvPr/>
        </p:nvSpPr>
        <p:spPr>
          <a:xfrm>
            <a:off x="3985017" y="3636085"/>
            <a:ext cx="5120640" cy="806823"/>
          </a:xfrm>
          <a:prstGeom prst="horizont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Cele 3 obiective principale ale PAC în sprijinul fermierilor din Europa sunt</a:t>
            </a:r>
            <a:r>
              <a:rPr lang="en-US" dirty="0" smtClean="0"/>
              <a:t>: </a:t>
            </a:r>
            <a:endParaRPr lang="ru-RU" dirty="0"/>
          </a:p>
        </p:txBody>
      </p:sp>
      <p:pic>
        <p:nvPicPr>
          <p:cNvPr id="13" name="Рисунок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71297" y="4442908"/>
            <a:ext cx="1762124" cy="1194518"/>
          </a:xfrm>
          <a:prstGeom prst="rect">
            <a:avLst/>
          </a:prstGeom>
        </p:spPr>
      </p:pic>
      <p:sp>
        <p:nvSpPr>
          <p:cNvPr id="14" name="Прямоугольник 13"/>
          <p:cNvSpPr/>
          <p:nvPr/>
        </p:nvSpPr>
        <p:spPr>
          <a:xfrm>
            <a:off x="1571298" y="5776857"/>
            <a:ext cx="1892664" cy="10811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dirty="0" smtClean="0"/>
              <a:t>Alimentele </a:t>
            </a:r>
          </a:p>
          <a:p>
            <a:pPr algn="ctr"/>
            <a:r>
              <a:rPr lang="ro-RO" sz="1100" dirty="0" smtClean="0"/>
              <a:t>Asigurarea unei surse sigure de alimente de calitate, la prețuri accesibile pentru 500 de milioane de europeni</a:t>
            </a:r>
            <a:endParaRPr lang="ru-RU" sz="1100" dirty="0"/>
          </a:p>
        </p:txBody>
      </p:sp>
      <p:pic>
        <p:nvPicPr>
          <p:cNvPr id="15" name="Рисунок 14"/>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576117" y="4442908"/>
            <a:ext cx="1871831" cy="1194518"/>
          </a:xfrm>
          <a:prstGeom prst="rect">
            <a:avLst/>
          </a:prstGeom>
        </p:spPr>
      </p:pic>
      <p:sp>
        <p:nvSpPr>
          <p:cNvPr id="16" name="Прямоугольник 15"/>
          <p:cNvSpPr/>
          <p:nvPr/>
        </p:nvSpPr>
        <p:spPr>
          <a:xfrm>
            <a:off x="5576117" y="5627087"/>
            <a:ext cx="1871831" cy="12309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100" dirty="0" smtClean="0"/>
              <a:t>Mediul înconjurător</a:t>
            </a:r>
          </a:p>
          <a:p>
            <a:pPr algn="ctr"/>
            <a:r>
              <a:rPr lang="ro-RO" sz="1100" dirty="0" smtClean="0"/>
              <a:t>Sprijinirea eforturilor de combatere a schimbărilor climatice și conservare resurselor noastre naturale</a:t>
            </a:r>
            <a:endParaRPr lang="ru-RU" sz="1100" dirty="0"/>
          </a:p>
        </p:txBody>
      </p:sp>
      <p:pic>
        <p:nvPicPr>
          <p:cNvPr id="17" name="Рисунок 1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9105657" y="4442908"/>
            <a:ext cx="2112155" cy="1184179"/>
          </a:xfrm>
          <a:prstGeom prst="rect">
            <a:avLst/>
          </a:prstGeom>
        </p:spPr>
      </p:pic>
      <p:sp>
        <p:nvSpPr>
          <p:cNvPr id="18" name="Прямоугольник 17"/>
          <p:cNvSpPr/>
          <p:nvPr/>
        </p:nvSpPr>
        <p:spPr>
          <a:xfrm>
            <a:off x="9105657" y="5637426"/>
            <a:ext cx="2112155" cy="12205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smtClean="0"/>
              <a:t>Zonele rurale</a:t>
            </a:r>
          </a:p>
          <a:p>
            <a:pPr algn="ctr"/>
            <a:r>
              <a:rPr lang="ro-RO" sz="1400" dirty="0" smtClean="0"/>
              <a:t>Menținerea diversității și vitalitații aagriculturii din Europa</a:t>
            </a:r>
            <a:endParaRPr lang="ru-RU" sz="1400" dirty="0"/>
          </a:p>
        </p:txBody>
      </p:sp>
    </p:spTree>
    <p:extLst>
      <p:ext uri="{BB962C8B-B14F-4D97-AF65-F5344CB8AC3E}">
        <p14:creationId xmlns="" xmlns:p14="http://schemas.microsoft.com/office/powerpoint/2010/main" val="2531958110"/>
      </p:ext>
    </p:extLst>
  </p:cSld>
  <p:clrMapOvr>
    <a:masterClrMapping/>
  </p:clrMapOvr>
  <mc:AlternateContent xmlns:mc="http://schemas.openxmlformats.org/markup-compatibility/2006">
    <mc:Choice xmlns="" xmlns:p14="http://schemas.microsoft.com/office/powerpoint/2010/main" Requires="p14">
      <p:transition spd="slow" p14:dur="3900" advTm="29226">
        <p14:glitter pattern="hexagon"/>
      </p:transition>
    </mc:Choice>
    <mc:Fallback>
      <p:transition spd="slow" advTm="2922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970" y="0"/>
            <a:ext cx="8911687" cy="688489"/>
          </a:xfrm>
        </p:spPr>
        <p:txBody>
          <a:bodyPr>
            <a:noAutofit/>
          </a:bodyPr>
          <a:lstStyle/>
          <a:p>
            <a:pPr algn="ctr"/>
            <a:r>
              <a:rPr lang="it-IT" sz="2000" b="1" i="1" u="sng" dirty="0">
                <a:latin typeface="Andalus" panose="02020603050405020304" pitchFamily="18" charset="-78"/>
                <a:cs typeface="Andalus" panose="02020603050405020304" pitchFamily="18" charset="-78"/>
              </a:rPr>
              <a:t>Politica agricolă a UE (politica agricolă comună) servește mai multor scopuri:</a:t>
            </a:r>
            <a:endParaRPr lang="ru-RU" sz="2000" b="1" i="1" u="sng" dirty="0">
              <a:cs typeface="Andalus" panose="02020603050405020304" pitchFamily="18" charset="-78"/>
            </a:endParaRPr>
          </a:p>
        </p:txBody>
      </p:sp>
      <p:sp>
        <p:nvSpPr>
          <p:cNvPr id="3" name="Объект 2"/>
          <p:cNvSpPr>
            <a:spLocks noGrp="1"/>
          </p:cNvSpPr>
          <p:nvPr>
            <p:ph idx="1"/>
          </p:nvPr>
        </p:nvSpPr>
        <p:spPr>
          <a:xfrm>
            <a:off x="193970" y="1215614"/>
            <a:ext cx="5410764" cy="5642386"/>
          </a:xfrm>
        </p:spPr>
        <p:txBody>
          <a:bodyPr/>
          <a:lstStyle/>
          <a:p>
            <a:pPr algn="ctr"/>
            <a:r>
              <a:rPr lang="ro-RO" sz="2000" dirty="0">
                <a:latin typeface="Andalus" panose="02020603050405020304" pitchFamily="18" charset="-78"/>
                <a:cs typeface="Andalus" panose="02020603050405020304" pitchFamily="18" charset="-78"/>
              </a:rPr>
              <a:t>Î</a:t>
            </a:r>
            <a:r>
              <a:rPr lang="ro-RO" sz="2000" dirty="0" smtClean="0">
                <a:latin typeface="Andalus" panose="02020603050405020304" pitchFamily="18" charset="-78"/>
                <a:cs typeface="Andalus" panose="02020603050405020304" pitchFamily="18" charset="-78"/>
              </a:rPr>
              <a:t>i </a:t>
            </a:r>
            <a:r>
              <a:rPr lang="ro-RO" sz="2000" dirty="0">
                <a:latin typeface="Andalus" panose="02020603050405020304" pitchFamily="18" charset="-78"/>
                <a:cs typeface="Andalus" panose="02020603050405020304" pitchFamily="18" charset="-78"/>
              </a:rPr>
              <a:t>ajută pe agricultori să </a:t>
            </a:r>
            <a:r>
              <a:rPr lang="ro-RO" sz="2000" b="1" dirty="0">
                <a:latin typeface="Andalus" panose="02020603050405020304" pitchFamily="18" charset="-78"/>
                <a:cs typeface="Andalus" panose="02020603050405020304" pitchFamily="18" charset="-78"/>
              </a:rPr>
              <a:t>producă alimente în cantități suficiente</a:t>
            </a:r>
            <a:r>
              <a:rPr lang="ro-RO" sz="2000" dirty="0">
                <a:latin typeface="Andalus" panose="02020603050405020304" pitchFamily="18" charset="-78"/>
                <a:cs typeface="Andalus" panose="02020603050405020304" pitchFamily="18" charset="-78"/>
              </a:rPr>
              <a:t> pentru toată Europa</a:t>
            </a:r>
          </a:p>
          <a:p>
            <a:pPr algn="ctr"/>
            <a:r>
              <a:rPr lang="ro-RO" sz="2000" dirty="0">
                <a:latin typeface="Andalus" panose="02020603050405020304" pitchFamily="18" charset="-78"/>
                <a:cs typeface="Andalus" panose="02020603050405020304" pitchFamily="18" charset="-78"/>
              </a:rPr>
              <a:t>G</a:t>
            </a:r>
            <a:r>
              <a:rPr lang="ro-RO" sz="2000" dirty="0" smtClean="0">
                <a:latin typeface="Andalus" panose="02020603050405020304" pitchFamily="18" charset="-78"/>
                <a:cs typeface="Andalus" panose="02020603050405020304" pitchFamily="18" charset="-78"/>
              </a:rPr>
              <a:t>arantează </a:t>
            </a:r>
            <a:r>
              <a:rPr lang="ro-RO" sz="2000" dirty="0">
                <a:latin typeface="Andalus" panose="02020603050405020304" pitchFamily="18" charset="-78"/>
                <a:cs typeface="Andalus" panose="02020603050405020304" pitchFamily="18" charset="-78"/>
              </a:rPr>
              <a:t>că alimentele sunt </a:t>
            </a:r>
            <a:r>
              <a:rPr lang="ro-RO" sz="2000" b="1" dirty="0">
                <a:latin typeface="Andalus" panose="02020603050405020304" pitchFamily="18" charset="-78"/>
                <a:cs typeface="Andalus" panose="02020603050405020304" pitchFamily="18" charset="-78"/>
              </a:rPr>
              <a:t>sigure</a:t>
            </a:r>
            <a:r>
              <a:rPr lang="ro-RO" sz="2000" dirty="0">
                <a:latin typeface="Andalus" panose="02020603050405020304" pitchFamily="18" charset="-78"/>
                <a:cs typeface="Andalus" panose="02020603050405020304" pitchFamily="18" charset="-78"/>
              </a:rPr>
              <a:t>, de exemplu, prin intermediul </a:t>
            </a:r>
            <a:r>
              <a:rPr lang="ro-RO" sz="2000" b="1" dirty="0">
                <a:latin typeface="Andalus" panose="02020603050405020304" pitchFamily="18" charset="-78"/>
                <a:cs typeface="Andalus" panose="02020603050405020304" pitchFamily="18" charset="-78"/>
              </a:rPr>
              <a:t>trasabilității</a:t>
            </a:r>
            <a:endParaRPr lang="ro-RO" sz="2000" dirty="0">
              <a:latin typeface="Andalus" panose="02020603050405020304" pitchFamily="18" charset="-78"/>
              <a:cs typeface="Andalus" panose="02020603050405020304" pitchFamily="18" charset="-78"/>
            </a:endParaRPr>
          </a:p>
          <a:p>
            <a:pPr algn="ctr"/>
            <a:r>
              <a:rPr lang="ro-RO" sz="2000" dirty="0">
                <a:latin typeface="Andalus" panose="02020603050405020304" pitchFamily="18" charset="-78"/>
                <a:cs typeface="Andalus" panose="02020603050405020304" pitchFamily="18" charset="-78"/>
              </a:rPr>
              <a:t>Î</a:t>
            </a:r>
            <a:r>
              <a:rPr lang="ro-RO" sz="2000" dirty="0" smtClean="0">
                <a:latin typeface="Andalus" panose="02020603050405020304" pitchFamily="18" charset="-78"/>
                <a:cs typeface="Andalus" panose="02020603050405020304" pitchFamily="18" charset="-78"/>
              </a:rPr>
              <a:t>i </a:t>
            </a:r>
            <a:r>
              <a:rPr lang="ro-RO" sz="2000" dirty="0">
                <a:latin typeface="Andalus" panose="02020603050405020304" pitchFamily="18" charset="-78"/>
                <a:cs typeface="Andalus" panose="02020603050405020304" pitchFamily="18" charset="-78"/>
              </a:rPr>
              <a:t>protejează pe agricultori împotriva </a:t>
            </a:r>
            <a:r>
              <a:rPr lang="ro-RO" sz="2000" b="1" dirty="0">
                <a:latin typeface="Andalus" panose="02020603050405020304" pitchFamily="18" charset="-78"/>
                <a:cs typeface="Andalus" panose="02020603050405020304" pitchFamily="18" charset="-78"/>
              </a:rPr>
              <a:t>volatilității excesive a prețurilor</a:t>
            </a:r>
            <a:r>
              <a:rPr lang="ro-RO" sz="2000" dirty="0">
                <a:latin typeface="Andalus" panose="02020603050405020304" pitchFamily="18" charset="-78"/>
                <a:cs typeface="Andalus" panose="02020603050405020304" pitchFamily="18" charset="-78"/>
              </a:rPr>
              <a:t> și a </a:t>
            </a:r>
            <a:r>
              <a:rPr lang="ro-RO" sz="2000" b="1" dirty="0">
                <a:latin typeface="Andalus" panose="02020603050405020304" pitchFamily="18" charset="-78"/>
                <a:cs typeface="Andalus" panose="02020603050405020304" pitchFamily="18" charset="-78"/>
              </a:rPr>
              <a:t>crizelor de pe piață</a:t>
            </a:r>
            <a:endParaRPr lang="ro-RO" sz="2000" dirty="0">
              <a:latin typeface="Andalus" panose="02020603050405020304" pitchFamily="18" charset="-78"/>
              <a:cs typeface="Andalus" panose="02020603050405020304" pitchFamily="18" charset="-78"/>
            </a:endParaRPr>
          </a:p>
          <a:p>
            <a:pPr algn="ctr"/>
            <a:r>
              <a:rPr lang="ro-RO" sz="2000" dirty="0">
                <a:latin typeface="Andalus" panose="02020603050405020304" pitchFamily="18" charset="-78"/>
                <a:cs typeface="Andalus" panose="02020603050405020304" pitchFamily="18" charset="-78"/>
              </a:rPr>
              <a:t>Î</a:t>
            </a:r>
            <a:r>
              <a:rPr lang="ro-RO" sz="2000" dirty="0" smtClean="0">
                <a:latin typeface="Andalus" panose="02020603050405020304" pitchFamily="18" charset="-78"/>
                <a:cs typeface="Andalus" panose="02020603050405020304" pitchFamily="18" charset="-78"/>
              </a:rPr>
              <a:t>i </a:t>
            </a:r>
            <a:r>
              <a:rPr lang="ro-RO" sz="2000" dirty="0">
                <a:latin typeface="Andalus" panose="02020603050405020304" pitchFamily="18" charset="-78"/>
                <a:cs typeface="Andalus" panose="02020603050405020304" pitchFamily="18" charset="-78"/>
              </a:rPr>
              <a:t>ajută pe agricultori să </a:t>
            </a:r>
            <a:r>
              <a:rPr lang="ro-RO" sz="2000" b="1" dirty="0">
                <a:latin typeface="Andalus" panose="02020603050405020304" pitchFamily="18" charset="-78"/>
                <a:cs typeface="Andalus" panose="02020603050405020304" pitchFamily="18" charset="-78"/>
              </a:rPr>
              <a:t>investească în modernizarea </a:t>
            </a:r>
            <a:r>
              <a:rPr lang="ro-RO" sz="2000" dirty="0">
                <a:latin typeface="Andalus" panose="02020603050405020304" pitchFamily="18" charset="-78"/>
                <a:cs typeface="Andalus" panose="02020603050405020304" pitchFamily="18" charset="-78"/>
              </a:rPr>
              <a:t>fermelor</a:t>
            </a:r>
          </a:p>
          <a:p>
            <a:pPr algn="ctr"/>
            <a:r>
              <a:rPr lang="ro-RO" sz="2000" dirty="0">
                <a:latin typeface="Andalus" panose="02020603050405020304" pitchFamily="18" charset="-78"/>
                <a:cs typeface="Andalus" panose="02020603050405020304" pitchFamily="18" charset="-78"/>
              </a:rPr>
              <a:t>S</a:t>
            </a:r>
            <a:r>
              <a:rPr lang="ro-RO" sz="2000" dirty="0" smtClean="0">
                <a:latin typeface="Andalus" panose="02020603050405020304" pitchFamily="18" charset="-78"/>
                <a:cs typeface="Andalus" panose="02020603050405020304" pitchFamily="18" charset="-78"/>
              </a:rPr>
              <a:t>usține</a:t>
            </a:r>
            <a:r>
              <a:rPr lang="ro-RO" sz="2000" dirty="0">
                <a:latin typeface="Andalus" panose="02020603050405020304" pitchFamily="18" charset="-78"/>
                <a:cs typeface="Andalus" panose="02020603050405020304" pitchFamily="18" charset="-78"/>
              </a:rPr>
              <a:t> </a:t>
            </a:r>
            <a:r>
              <a:rPr lang="ro-RO" sz="2000" b="1" dirty="0">
                <a:latin typeface="Andalus" panose="02020603050405020304" pitchFamily="18" charset="-78"/>
                <a:cs typeface="Andalus" panose="02020603050405020304" pitchFamily="18" charset="-78"/>
              </a:rPr>
              <a:t>comunitățile rurale</a:t>
            </a:r>
            <a:r>
              <a:rPr lang="ro-RO" sz="2000" dirty="0">
                <a:latin typeface="Andalus" panose="02020603050405020304" pitchFamily="18" charset="-78"/>
                <a:cs typeface="Andalus" panose="02020603050405020304" pitchFamily="18" charset="-78"/>
              </a:rPr>
              <a:t> viabile, cu economii diversificate</a:t>
            </a:r>
          </a:p>
          <a:p>
            <a:pPr algn="ctr"/>
            <a:r>
              <a:rPr lang="ro-RO" sz="2000" dirty="0">
                <a:latin typeface="Andalus" panose="02020603050405020304" pitchFamily="18" charset="-78"/>
                <a:cs typeface="Andalus" panose="02020603050405020304" pitchFamily="18" charset="-78"/>
              </a:rPr>
              <a:t>C</a:t>
            </a:r>
            <a:r>
              <a:rPr lang="ro-RO" sz="2000" dirty="0" smtClean="0">
                <a:latin typeface="Andalus" panose="02020603050405020304" pitchFamily="18" charset="-78"/>
                <a:cs typeface="Andalus" panose="02020603050405020304" pitchFamily="18" charset="-78"/>
              </a:rPr>
              <a:t>reează </a:t>
            </a:r>
            <a:r>
              <a:rPr lang="ro-RO" sz="2000" dirty="0">
                <a:latin typeface="Andalus" panose="02020603050405020304" pitchFamily="18" charset="-78"/>
                <a:cs typeface="Andalus" panose="02020603050405020304" pitchFamily="18" charset="-78"/>
              </a:rPr>
              <a:t>și menține </a:t>
            </a:r>
            <a:r>
              <a:rPr lang="ro-RO" sz="2000" b="1" dirty="0">
                <a:latin typeface="Andalus" panose="02020603050405020304" pitchFamily="18" charset="-78"/>
                <a:cs typeface="Andalus" panose="02020603050405020304" pitchFamily="18" charset="-78"/>
              </a:rPr>
              <a:t>locurile de muncă</a:t>
            </a:r>
            <a:r>
              <a:rPr lang="ro-RO" sz="2000" dirty="0">
                <a:latin typeface="Andalus" panose="02020603050405020304" pitchFamily="18" charset="-78"/>
                <a:cs typeface="Andalus" panose="02020603050405020304" pitchFamily="18" charset="-78"/>
              </a:rPr>
              <a:t> din industria alimentară</a:t>
            </a:r>
          </a:p>
          <a:p>
            <a:pPr algn="ctr"/>
            <a:r>
              <a:rPr lang="ro-RO" sz="2000" dirty="0">
                <a:latin typeface="Andalus" panose="02020603050405020304" pitchFamily="18" charset="-78"/>
                <a:cs typeface="Andalus" panose="02020603050405020304" pitchFamily="18" charset="-78"/>
              </a:rPr>
              <a:t>P</a:t>
            </a:r>
            <a:r>
              <a:rPr lang="ro-RO" sz="2000" dirty="0" smtClean="0">
                <a:latin typeface="Andalus" panose="02020603050405020304" pitchFamily="18" charset="-78"/>
                <a:cs typeface="Andalus" panose="02020603050405020304" pitchFamily="18" charset="-78"/>
              </a:rPr>
              <a:t>rotejează</a:t>
            </a:r>
            <a:r>
              <a:rPr lang="ro-RO" sz="2000" dirty="0">
                <a:latin typeface="Andalus" panose="02020603050405020304" pitchFamily="18" charset="-78"/>
                <a:cs typeface="Andalus" panose="02020603050405020304" pitchFamily="18" charset="-78"/>
              </a:rPr>
              <a:t> </a:t>
            </a:r>
            <a:r>
              <a:rPr lang="ro-RO" sz="2000" b="1" dirty="0">
                <a:latin typeface="Andalus" panose="02020603050405020304" pitchFamily="18" charset="-78"/>
                <a:cs typeface="Andalus" panose="02020603050405020304" pitchFamily="18" charset="-78"/>
              </a:rPr>
              <a:t>mediul</a:t>
            </a:r>
            <a:r>
              <a:rPr lang="ro-RO" sz="2000" dirty="0">
                <a:latin typeface="Andalus" panose="02020603050405020304" pitchFamily="18" charset="-78"/>
                <a:cs typeface="Andalus" panose="02020603050405020304" pitchFamily="18" charset="-78"/>
              </a:rPr>
              <a:t> și </a:t>
            </a:r>
            <a:r>
              <a:rPr lang="ro-RO" sz="2000" b="1" dirty="0">
                <a:latin typeface="Andalus" panose="02020603050405020304" pitchFamily="18" charset="-78"/>
                <a:cs typeface="Andalus" panose="02020603050405020304" pitchFamily="18" charset="-78"/>
              </a:rPr>
              <a:t>bunăstarea animalelor</a:t>
            </a:r>
            <a:r>
              <a:rPr lang="ro-RO" sz="2000" dirty="0">
                <a:latin typeface="Andalus" panose="02020603050405020304" pitchFamily="18" charset="-78"/>
                <a:cs typeface="Andalus" panose="02020603050405020304" pitchFamily="18" charset="-78"/>
              </a:rPr>
              <a:t>.</a:t>
            </a:r>
          </a:p>
          <a:p>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04734" y="1215615"/>
            <a:ext cx="6587266" cy="4701092"/>
          </a:xfrm>
          <a:prstGeom prst="rect">
            <a:avLst/>
          </a:prstGeom>
        </p:spPr>
      </p:pic>
    </p:spTree>
    <p:extLst>
      <p:ext uri="{BB962C8B-B14F-4D97-AF65-F5344CB8AC3E}">
        <p14:creationId xmlns="" xmlns:p14="http://schemas.microsoft.com/office/powerpoint/2010/main" val="1422096427"/>
      </p:ext>
    </p:extLst>
  </p:cSld>
  <p:clrMapOvr>
    <a:masterClrMapping/>
  </p:clrMapOvr>
  <mc:AlternateContent xmlns:mc="http://schemas.openxmlformats.org/markup-compatibility/2006">
    <mc:Choice xmlns="" xmlns:p14="http://schemas.microsoft.com/office/powerpoint/2010/main" Requires="p14">
      <p:transition spd="slow" p14:dur="3000" advTm="30818">
        <p14:shred/>
      </p:transition>
    </mc:Choice>
    <mc:Fallback>
      <p:transition spd="slow" advTm="30818">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15285" y="0"/>
            <a:ext cx="2473927" cy="355002"/>
          </a:xfrm>
        </p:spPr>
        <p:txBody>
          <a:bodyPr>
            <a:normAutofit/>
          </a:bodyPr>
          <a:lstStyle/>
          <a:p>
            <a:r>
              <a:rPr lang="ro-RO" sz="800" dirty="0" smtClean="0"/>
              <a:t>.</a:t>
            </a:r>
            <a:endParaRPr lang="ru-RU" sz="800" dirty="0"/>
          </a:p>
        </p:txBody>
      </p:sp>
      <p:pic>
        <p:nvPicPr>
          <p:cNvPr id="4" name="Объект 3"/>
          <p:cNvPicPr>
            <a:picLocks noGrp="1" noChangeAspect="1"/>
          </p:cNvPicPr>
          <p:nvPr>
            <p:ph idx="1"/>
          </p:nvPr>
        </p:nvPicPr>
        <p:blipFill>
          <a:blip r:embed="rId2"/>
          <a:stretch>
            <a:fillRect/>
          </a:stretch>
        </p:blipFill>
        <p:spPr>
          <a:xfrm>
            <a:off x="337177" y="623942"/>
            <a:ext cx="3281082" cy="2011682"/>
          </a:xfrm>
          <a:prstGeom prst="rect">
            <a:avLst/>
          </a:prstGeom>
        </p:spPr>
      </p:pic>
      <p:pic>
        <p:nvPicPr>
          <p:cNvPr id="5" name="Рисунок 4"/>
          <p:cNvPicPr>
            <a:picLocks noChangeAspect="1"/>
          </p:cNvPicPr>
          <p:nvPr/>
        </p:nvPicPr>
        <p:blipFill>
          <a:blip r:embed="rId3"/>
          <a:stretch>
            <a:fillRect/>
          </a:stretch>
        </p:blipFill>
        <p:spPr>
          <a:xfrm>
            <a:off x="8401723" y="806665"/>
            <a:ext cx="3517750" cy="1828959"/>
          </a:xfrm>
          <a:prstGeom prst="rect">
            <a:avLst/>
          </a:prstGeom>
        </p:spPr>
      </p:pic>
      <p:pic>
        <p:nvPicPr>
          <p:cNvPr id="6" name="Рисунок 5"/>
          <p:cNvPicPr>
            <a:picLocks noChangeAspect="1"/>
          </p:cNvPicPr>
          <p:nvPr/>
        </p:nvPicPr>
        <p:blipFill>
          <a:blip r:embed="rId4"/>
          <a:stretch>
            <a:fillRect/>
          </a:stretch>
        </p:blipFill>
        <p:spPr>
          <a:xfrm>
            <a:off x="337177" y="2829260"/>
            <a:ext cx="5973872" cy="3878132"/>
          </a:xfrm>
          <a:prstGeom prst="rect">
            <a:avLst/>
          </a:prstGeom>
        </p:spPr>
      </p:pic>
      <p:pic>
        <p:nvPicPr>
          <p:cNvPr id="7" name="Рисунок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851238" y="623942"/>
            <a:ext cx="4313816" cy="2011682"/>
          </a:xfrm>
          <a:prstGeom prst="rect">
            <a:avLst/>
          </a:prstGeom>
        </p:spPr>
      </p:pic>
      <p:sp>
        <p:nvSpPr>
          <p:cNvPr id="8" name="Прямоугольник 7"/>
          <p:cNvSpPr/>
          <p:nvPr/>
        </p:nvSpPr>
        <p:spPr>
          <a:xfrm>
            <a:off x="6311049" y="2675445"/>
            <a:ext cx="5296452" cy="3970318"/>
          </a:xfrm>
          <a:prstGeom prst="rect">
            <a:avLst/>
          </a:prstGeom>
        </p:spPr>
        <p:txBody>
          <a:bodyPr wrap="square">
            <a:spAutoFit/>
          </a:bodyPr>
          <a:lstStyle/>
          <a:p>
            <a:pPr algn="ctr"/>
            <a:r>
              <a:rPr lang="ro-RO" sz="1400" dirty="0" smtClean="0">
                <a:solidFill>
                  <a:srgbClr val="00B0F0"/>
                </a:solidFill>
              </a:rPr>
              <a:t>Producția mondială de alimente va trebui să se dubleze până în 2050, pentru a face față creșterii populației și cererii tot mai mari de produse de origine animală, ținând cont, în același timp, de efecteleschimbărilor climatice (pierderea biodiversității, deteriorarea solului și a calității apei).</a:t>
            </a:r>
          </a:p>
          <a:p>
            <a:pPr algn="ctr"/>
            <a:r>
              <a:rPr lang="ro-RO" sz="1400" dirty="0" smtClean="0">
                <a:solidFill>
                  <a:srgbClr val="00B0F0"/>
                </a:solidFill>
              </a:rPr>
              <a:t>Politica noastră își propune să le ofere agricultorilor consiliere în materie de investiții și inovarepentru a-i ajuta în această misiune.</a:t>
            </a:r>
          </a:p>
          <a:p>
            <a:pPr algn="ctr"/>
            <a:r>
              <a:rPr lang="ro-RO" sz="1400" dirty="0" smtClean="0">
                <a:solidFill>
                  <a:srgbClr val="00B0F0"/>
                </a:solidFill>
              </a:rPr>
              <a:t>Această reformă reprezintă un răspuns ferm al UE la provocările legate de securitatea alimentară, de schimbările climatice și de creșterea economică și de crearea de locuri de muncă în mediul rural. PAC va juca în continuare un rol esențial în îndeplinirea obiectivului general de promovare a unei creșteri inteligente, durabile și favorabile incluziunii</a:t>
            </a:r>
          </a:p>
          <a:p>
            <a:pPr algn="ctr"/>
            <a:r>
              <a:rPr lang="ro-RO" sz="1400" dirty="0" smtClean="0">
                <a:solidFill>
                  <a:srgbClr val="00B0F0"/>
                </a:solidFill>
              </a:rPr>
              <a:t>La fel ca și în ultimii 50 de ani, politica agricolă comună va continua să aducă beneficii tuturor cetățenilor UE.</a:t>
            </a:r>
            <a:endParaRPr lang="ru-RU" sz="1400" dirty="0">
              <a:solidFill>
                <a:srgbClr val="00B0F0"/>
              </a:solidFill>
            </a:endParaRPr>
          </a:p>
        </p:txBody>
      </p:sp>
      <p:sp>
        <p:nvSpPr>
          <p:cNvPr id="9" name="Прямоугольник 8"/>
          <p:cNvSpPr/>
          <p:nvPr/>
        </p:nvSpPr>
        <p:spPr>
          <a:xfrm>
            <a:off x="3716032" y="100796"/>
            <a:ext cx="3985386" cy="523220"/>
          </a:xfrm>
          <a:prstGeom prst="rect">
            <a:avLst/>
          </a:prstGeom>
        </p:spPr>
        <p:txBody>
          <a:bodyPr wrap="none">
            <a:spAutoFit/>
          </a:bodyPr>
          <a:lstStyle/>
          <a:p>
            <a:pPr algn="ctr"/>
            <a:r>
              <a:rPr lang="ro-RO" sz="2800" dirty="0"/>
              <a:t>Provocări pentru viitor</a:t>
            </a:r>
            <a:endParaRPr lang="ru-RU" sz="2800" dirty="0"/>
          </a:p>
        </p:txBody>
      </p:sp>
    </p:spTree>
    <p:extLst>
      <p:ext uri="{BB962C8B-B14F-4D97-AF65-F5344CB8AC3E}">
        <p14:creationId xmlns="" xmlns:p14="http://schemas.microsoft.com/office/powerpoint/2010/main" val="3184652316"/>
      </p:ext>
    </p:extLst>
  </p:cSld>
  <p:clrMapOvr>
    <a:masterClrMapping/>
  </p:clrMapOvr>
  <mc:AlternateContent xmlns:mc="http://schemas.openxmlformats.org/markup-compatibility/2006">
    <mc:Choice xmlns="" xmlns:p14="http://schemas.microsoft.com/office/powerpoint/2010/main" Requires="p14">
      <p:transition spd="slow" p14:dur="2500" advTm="40789">
        <p:checker/>
      </p:transition>
    </mc:Choice>
    <mc:Fallback>
      <p:transition spd="slow" advTm="40789">
        <p:checker/>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294</TotalTime>
  <Words>500</Words>
  <Application>Microsoft Office PowerPoint</Application>
  <PresentationFormat>Произвольный</PresentationFormat>
  <Paragraphs>88</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Легкий дым</vt:lpstr>
      <vt:lpstr>Colegiul de Microelectronică și Tehnică de Calcul Uniunea Europeană </vt:lpstr>
      <vt:lpstr>Agricultura și dezvoltarea rurală   Republica Moldova si UE cooperează pentru a promova dezvoltarea agricolă și rurală, îndeosebi prin apropierea treptată a politicilor și a legislației. Republica Moldova realizează apropierea legislației sale naționale de actele normative ale UE și de instrumentele internaționale. </vt:lpstr>
      <vt:lpstr>.</vt:lpstr>
      <vt:lpstr>.</vt:lpstr>
      <vt:lpstr>.</vt:lpstr>
      <vt:lpstr> Finanțarea agriculturii europene </vt:lpstr>
      <vt:lpstr>.</vt:lpstr>
      <vt:lpstr>Politica agricolă a UE (politica agricolă comună) servește mai multor scopuri:</vt:lpstr>
      <vt:lpstr>.</vt:lpstr>
      <vt:lpstr>.</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Uniunea Europeană</dc:title>
  <dc:creator>дом</dc:creator>
  <cp:lastModifiedBy>OK</cp:lastModifiedBy>
  <cp:revision>33</cp:revision>
  <dcterms:created xsi:type="dcterms:W3CDTF">2016-02-16T16:20:21Z</dcterms:created>
  <dcterms:modified xsi:type="dcterms:W3CDTF">2016-03-31T15:09:24Z</dcterms:modified>
</cp:coreProperties>
</file>