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B013-772C-4526-8878-D4D7961AE6C2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AB30-EE3A-4B26-9DE1-00B18533F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B013-772C-4526-8878-D4D7961AE6C2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AB30-EE3A-4B26-9DE1-00B18533F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B013-772C-4526-8878-D4D7961AE6C2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AB30-EE3A-4B26-9DE1-00B18533F71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B013-772C-4526-8878-D4D7961AE6C2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AB30-EE3A-4B26-9DE1-00B18533F7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B013-772C-4526-8878-D4D7961AE6C2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AB30-EE3A-4B26-9DE1-00B18533F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B013-772C-4526-8878-D4D7961AE6C2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AB30-EE3A-4B26-9DE1-00B18533F7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B013-772C-4526-8878-D4D7961AE6C2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AB30-EE3A-4B26-9DE1-00B18533F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B013-772C-4526-8878-D4D7961AE6C2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AB30-EE3A-4B26-9DE1-00B18533F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B013-772C-4526-8878-D4D7961AE6C2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AB30-EE3A-4B26-9DE1-00B18533F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B013-772C-4526-8878-D4D7961AE6C2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AB30-EE3A-4B26-9DE1-00B18533F7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B013-772C-4526-8878-D4D7961AE6C2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AB30-EE3A-4B26-9DE1-00B18533F7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031B013-772C-4526-8878-D4D7961AE6C2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EDDAB30-EE3A-4B26-9DE1-00B18533F7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uria.europa.eu/jcms/jcms/Jo2_7035/?PortalAction_x_000_userLang=ro&amp;id=Jo2_7035" TargetMode="External"/><Relationship Id="rId2" Type="http://schemas.openxmlformats.org/officeDocument/2006/relationships/hyperlink" Target="http://curia.europa.eu/jcms/jcms/Jo2_7026/?PortalAction_x_000_userLang=ro&amp;id=Jo2_7026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hyperlink" Target="http://curia.europa.eu/jcms/jcms/T5_5240/?PortalAction_x_000_userLang=ro&amp;id=T5_524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ooper Black" panose="0208090404030B020404" pitchFamily="18" charset="0"/>
              </a:rPr>
              <a:t>Uniunea</a:t>
            </a:r>
            <a:r>
              <a:rPr lang="en-US" dirty="0" smtClean="0">
                <a:solidFill>
                  <a:srgbClr val="C00000"/>
                </a:solidFill>
                <a:latin typeface="Cooper Black" panose="0208090404030B0204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Cooper Black" panose="0208090404030B020404" pitchFamily="18" charset="0"/>
              </a:rPr>
              <a:t>European</a:t>
            </a:r>
            <a:r>
              <a:rPr lang="en-US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ă</a:t>
            </a:r>
            <a:endParaRPr lang="en-US" dirty="0">
              <a:solidFill>
                <a:srgbClr val="C00000"/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81600" y="3657600"/>
            <a:ext cx="2590800" cy="137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Moghioroş</a:t>
            </a:r>
            <a:r>
              <a:rPr lang="en-US" dirty="0" smtClean="0"/>
              <a:t> </a:t>
            </a:r>
            <a:r>
              <a:rPr lang="en-US" dirty="0" smtClean="0"/>
              <a:t>Cristina</a:t>
            </a:r>
            <a:endParaRPr lang="ro-RO" dirty="0" smtClean="0"/>
          </a:p>
          <a:p>
            <a:r>
              <a:rPr lang="ro-RO" dirty="0" smtClean="0"/>
              <a:t>ȘCOALA  GIMNAZIALĂ DACIA</a:t>
            </a:r>
          </a:p>
          <a:p>
            <a:r>
              <a:rPr lang="ro-RO" dirty="0" smtClean="0"/>
              <a:t>ORADEA</a:t>
            </a:r>
          </a:p>
          <a:p>
            <a:r>
              <a:rPr lang="ro-RO" dirty="0" smtClean="0"/>
              <a:t>CLASA A VII- a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7864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28800"/>
            <a:ext cx="7408333" cy="4297363"/>
          </a:xfrm>
        </p:spPr>
        <p:txBody>
          <a:bodyPr numCol="1">
            <a:normAutofit fontScale="92500" lnSpcReduction="10000"/>
          </a:bodyPr>
          <a:lstStyle/>
          <a:p>
            <a:r>
              <a:rPr lang="en-US" dirty="0"/>
              <a:t>U</a:t>
            </a:r>
            <a:r>
              <a:rPr lang="vi-VN" dirty="0" smtClean="0"/>
              <a:t>niunea </a:t>
            </a:r>
            <a:r>
              <a:rPr lang="vi-VN" dirty="0"/>
              <a:t>Europeană </a:t>
            </a:r>
            <a:r>
              <a:rPr lang="en-US" dirty="0"/>
              <a:t>(</a:t>
            </a:r>
            <a:r>
              <a:rPr lang="vi-VN" dirty="0" smtClean="0"/>
              <a:t>abreviat UE</a:t>
            </a:r>
            <a:r>
              <a:rPr lang="en-US" dirty="0" smtClean="0"/>
              <a:t>)</a:t>
            </a:r>
            <a:r>
              <a:rPr lang="vi-VN" dirty="0" smtClean="0"/>
              <a:t> </a:t>
            </a:r>
            <a:r>
              <a:rPr lang="vi-VN" dirty="0"/>
              <a:t>este o uniune economică și politică, dezvoltată în Europa, ce este compusă din 28 state. Originile Uniunii Europene se trag de la Comunitatea Europeană a Cărbunelui și Oțelului (CECO) și din Comunitatea Economică Europeană (CEE), formată din șase state în 1958. În anii următori Uniunea Europeană s-a lărgit prin aderarea unor noi state membre și și-a crescut puterea prin adăugarea de domenii economice, sociale și politice în abilitățile sale. Tratatul de la Maastricht a înființat Uniunea Europeană sub prezenta denumire în 1993. Ultima amendare a bazelor constituționale ale UE a fost Tratatul de la Lisabona, care a intrat în vigoare la 1 decembrie 2009.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Uniunea</a:t>
            </a:r>
            <a:r>
              <a:rPr lang="en-US" dirty="0" smtClean="0"/>
              <a:t> </a:t>
            </a:r>
            <a:r>
              <a:rPr lang="en-US" dirty="0" err="1" smtClean="0"/>
              <a:t>Europeană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66717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28800"/>
            <a:ext cx="7408333" cy="4297363"/>
          </a:xfrm>
        </p:spPr>
        <p:txBody>
          <a:bodyPr>
            <a:normAutofit fontScale="85000" lnSpcReduction="10000"/>
          </a:bodyPr>
          <a:lstStyle/>
          <a:p>
            <a:r>
              <a:rPr lang="vi-VN" dirty="0"/>
              <a:t>Uniunea Europeană este formată din 28 de state suverane:</a:t>
            </a:r>
          </a:p>
          <a:p>
            <a:endParaRPr lang="vi-VN" dirty="0"/>
          </a:p>
          <a:p>
            <a:r>
              <a:rPr lang="vi-VN" dirty="0" smtClean="0"/>
              <a:t> </a:t>
            </a:r>
            <a:r>
              <a:rPr lang="vi-VN" dirty="0"/>
              <a:t>Belgia 	</a:t>
            </a:r>
            <a:r>
              <a:rPr lang="vi-VN" dirty="0" smtClean="0"/>
              <a:t> </a:t>
            </a:r>
            <a:r>
              <a:rPr lang="vi-VN" dirty="0"/>
              <a:t>Italia 	</a:t>
            </a:r>
            <a:r>
              <a:rPr lang="en-US" dirty="0" smtClean="0"/>
              <a:t>                 </a:t>
            </a:r>
            <a:r>
              <a:rPr lang="vi-VN" dirty="0" smtClean="0"/>
              <a:t> </a:t>
            </a:r>
            <a:r>
              <a:rPr lang="vi-VN" dirty="0"/>
              <a:t>România 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vi-VN" dirty="0" smtClean="0"/>
              <a:t> </a:t>
            </a:r>
            <a:r>
              <a:rPr lang="vi-VN" dirty="0"/>
              <a:t>Bulgaria 	</a:t>
            </a:r>
            <a:r>
              <a:rPr lang="vi-VN" dirty="0" smtClean="0"/>
              <a:t> </a:t>
            </a:r>
            <a:r>
              <a:rPr lang="vi-VN" dirty="0"/>
              <a:t>Letonia 	</a:t>
            </a:r>
            <a:r>
              <a:rPr lang="vi-VN" dirty="0" smtClean="0"/>
              <a:t> </a:t>
            </a:r>
            <a:r>
              <a:rPr lang="vi-VN" dirty="0"/>
              <a:t>Suedia </a:t>
            </a:r>
          </a:p>
          <a:p>
            <a:r>
              <a:rPr lang="vi-VN" dirty="0" smtClean="0"/>
              <a:t> </a:t>
            </a:r>
            <a:r>
              <a:rPr lang="vi-VN" dirty="0"/>
              <a:t>Danemarca 	</a:t>
            </a:r>
            <a:r>
              <a:rPr lang="vi-VN" dirty="0" smtClean="0"/>
              <a:t>Lituania</a:t>
            </a:r>
            <a:r>
              <a:rPr lang="en-US" dirty="0" smtClean="0"/>
              <a:t>                   </a:t>
            </a:r>
            <a:r>
              <a:rPr lang="vi-VN" dirty="0" smtClean="0"/>
              <a:t>Slovacia </a:t>
            </a:r>
            <a:endParaRPr lang="vi-VN" dirty="0"/>
          </a:p>
          <a:p>
            <a:r>
              <a:rPr lang="vi-VN" dirty="0" smtClean="0"/>
              <a:t>Germania </a:t>
            </a:r>
            <a:r>
              <a:rPr lang="en-US" dirty="0" smtClean="0"/>
              <a:t>      </a:t>
            </a:r>
            <a:r>
              <a:rPr lang="vi-VN" dirty="0" smtClean="0"/>
              <a:t>Luxemburg </a:t>
            </a:r>
            <a:r>
              <a:rPr lang="vi-VN" dirty="0"/>
              <a:t>	</a:t>
            </a:r>
            <a:r>
              <a:rPr lang="vi-VN" dirty="0" smtClean="0"/>
              <a:t> </a:t>
            </a:r>
            <a:r>
              <a:rPr lang="vi-VN" dirty="0"/>
              <a:t>Slovenia </a:t>
            </a:r>
          </a:p>
          <a:p>
            <a:r>
              <a:rPr lang="vi-VN" dirty="0" smtClean="0"/>
              <a:t> </a:t>
            </a:r>
            <a:r>
              <a:rPr lang="vi-VN" dirty="0"/>
              <a:t>Estonia 	</a:t>
            </a:r>
            <a:r>
              <a:rPr lang="en-US" dirty="0" smtClean="0"/>
              <a:t>  </a:t>
            </a:r>
            <a:r>
              <a:rPr lang="vi-VN" dirty="0" smtClean="0"/>
              <a:t>Malta </a:t>
            </a:r>
            <a:r>
              <a:rPr lang="vi-VN" dirty="0"/>
              <a:t>	</a:t>
            </a:r>
            <a:r>
              <a:rPr lang="en-US" dirty="0" smtClean="0"/>
              <a:t>                </a:t>
            </a:r>
            <a:r>
              <a:rPr lang="vi-VN" dirty="0" smtClean="0"/>
              <a:t> </a:t>
            </a:r>
            <a:r>
              <a:rPr lang="vi-VN" dirty="0"/>
              <a:t>Spania </a:t>
            </a:r>
          </a:p>
          <a:p>
            <a:r>
              <a:rPr lang="vi-VN" dirty="0" smtClean="0"/>
              <a:t>Finlanda </a:t>
            </a:r>
            <a:r>
              <a:rPr lang="en-US" dirty="0" smtClean="0"/>
              <a:t>           </a:t>
            </a:r>
            <a:r>
              <a:rPr lang="vi-VN" dirty="0" smtClean="0"/>
              <a:t>Olanda </a:t>
            </a:r>
            <a:r>
              <a:rPr lang="vi-VN" dirty="0"/>
              <a:t>	Republica Cehă Cehia </a:t>
            </a:r>
          </a:p>
          <a:p>
            <a:r>
              <a:rPr lang="vi-VN" dirty="0" smtClean="0"/>
              <a:t> </a:t>
            </a:r>
            <a:r>
              <a:rPr lang="vi-VN" dirty="0"/>
              <a:t>Franța 	</a:t>
            </a:r>
            <a:r>
              <a:rPr lang="vi-VN" dirty="0" smtClean="0"/>
              <a:t> </a:t>
            </a:r>
            <a:r>
              <a:rPr lang="vi-VN" dirty="0"/>
              <a:t>Austria 	</a:t>
            </a:r>
            <a:r>
              <a:rPr lang="vi-VN" dirty="0" smtClean="0"/>
              <a:t> </a:t>
            </a:r>
            <a:r>
              <a:rPr lang="vi-VN" dirty="0"/>
              <a:t>Ungaria </a:t>
            </a:r>
          </a:p>
          <a:p>
            <a:r>
              <a:rPr lang="vi-VN" dirty="0" smtClean="0"/>
              <a:t> </a:t>
            </a:r>
            <a:r>
              <a:rPr lang="vi-VN" dirty="0"/>
              <a:t>Grecia 	</a:t>
            </a:r>
            <a:r>
              <a:rPr lang="vi-VN" dirty="0" smtClean="0"/>
              <a:t> </a:t>
            </a:r>
            <a:r>
              <a:rPr lang="vi-VN" dirty="0"/>
              <a:t>Polonia 	Regatul </a:t>
            </a:r>
            <a:r>
              <a:rPr lang="vi-VN" dirty="0" smtClean="0"/>
              <a:t>Unit</a:t>
            </a:r>
            <a:r>
              <a:rPr lang="en-US" dirty="0" smtClean="0"/>
              <a:t> </a:t>
            </a:r>
            <a:r>
              <a:rPr lang="vi-VN" dirty="0" smtClean="0"/>
              <a:t> </a:t>
            </a:r>
            <a:endParaRPr lang="vi-VN" dirty="0"/>
          </a:p>
          <a:p>
            <a:r>
              <a:rPr lang="vi-VN" dirty="0" smtClean="0"/>
              <a:t> </a:t>
            </a:r>
            <a:r>
              <a:rPr lang="vi-VN" dirty="0"/>
              <a:t>Irlanda </a:t>
            </a:r>
            <a:r>
              <a:rPr lang="en-US" dirty="0" smtClean="0"/>
              <a:t>     </a:t>
            </a:r>
            <a:r>
              <a:rPr lang="vi-VN" dirty="0" smtClean="0"/>
              <a:t> </a:t>
            </a:r>
            <a:r>
              <a:rPr lang="vi-VN" dirty="0"/>
              <a:t>Portugalia 	</a:t>
            </a:r>
            <a:r>
              <a:rPr lang="vi-VN" dirty="0" smtClean="0"/>
              <a:t> </a:t>
            </a:r>
            <a:r>
              <a:rPr lang="vi-VN" dirty="0"/>
              <a:t>Cipru </a:t>
            </a:r>
          </a:p>
          <a:p>
            <a:r>
              <a:rPr lang="vi-VN" dirty="0" smtClean="0"/>
              <a:t> </a:t>
            </a:r>
            <a:r>
              <a:rPr lang="vi-VN" dirty="0"/>
              <a:t>Croația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</a:t>
            </a:r>
            <a:r>
              <a:rPr lang="en-US" dirty="0" err="1" smtClean="0"/>
              <a:t>membre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9671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524000"/>
            <a:ext cx="7408333" cy="4602163"/>
          </a:xfrm>
        </p:spPr>
        <p:txBody>
          <a:bodyPr numCol="2">
            <a:normAutofit fontScale="85000" lnSpcReduction="10000"/>
          </a:bodyPr>
          <a:lstStyle/>
          <a:p>
            <a:pPr marL="0" indent="0">
              <a:buNone/>
            </a:pPr>
            <a:r>
              <a:rPr lang="vi-VN" dirty="0"/>
              <a:t>Statele membre ale Uniunii Europene au delegat o parte dintre puterile lor acesteia, astfel încât </a:t>
            </a:r>
            <a:r>
              <a:rPr lang="vi-VN" dirty="0" smtClean="0"/>
              <a:t>în</a:t>
            </a:r>
            <a:r>
              <a:rPr lang="en-US" dirty="0" smtClean="0"/>
              <a:t> </a:t>
            </a:r>
            <a:r>
              <a:rPr lang="vi-VN" dirty="0" smtClean="0"/>
              <a:t>domenii </a:t>
            </a:r>
            <a:r>
              <a:rPr lang="vi-VN" dirty="0"/>
              <a:t>specifice, de interes comun, deciziile sunt luate la nivel european, de către instituţiile </a:t>
            </a:r>
            <a:r>
              <a:rPr lang="vi-VN" dirty="0" smtClean="0"/>
              <a:t>europene.Principalele </a:t>
            </a:r>
            <a:r>
              <a:rPr lang="vi-VN" dirty="0"/>
              <a:t>trei instituţii decizionale sunt: Parlamentul European (care reprezintă cetăţenii UE şi </a:t>
            </a:r>
            <a:r>
              <a:rPr lang="vi-VN" dirty="0" smtClean="0"/>
              <a:t>este</a:t>
            </a:r>
            <a:r>
              <a:rPr lang="en-US" dirty="0" smtClean="0"/>
              <a:t> </a:t>
            </a:r>
            <a:r>
              <a:rPr lang="vi-VN" dirty="0" smtClean="0"/>
              <a:t>ales </a:t>
            </a:r>
            <a:r>
              <a:rPr lang="vi-VN" dirty="0"/>
              <a:t>direct de către aceştia), Consiliul Uniunii Europene (reprezentând Statele Membre) şi </a:t>
            </a:r>
            <a:r>
              <a:rPr lang="vi-VN" dirty="0" smtClean="0"/>
              <a:t>Comisia</a:t>
            </a:r>
            <a:r>
              <a:rPr lang="en-US" dirty="0" smtClean="0"/>
              <a:t> </a:t>
            </a:r>
            <a:r>
              <a:rPr lang="vi-VN" dirty="0" smtClean="0"/>
              <a:t>Europeană </a:t>
            </a:r>
            <a:r>
              <a:rPr lang="vi-VN" dirty="0"/>
              <a:t>(care urmăreşte interesele Uniunii Europene). Acest “triunghi instituţional” elaborează </a:t>
            </a:r>
            <a:r>
              <a:rPr lang="vi-VN" dirty="0" smtClean="0"/>
              <a:t>politici</a:t>
            </a:r>
            <a:r>
              <a:rPr lang="en-US" dirty="0" smtClean="0"/>
              <a:t> </a:t>
            </a:r>
            <a:r>
              <a:rPr lang="vi-VN" dirty="0" smtClean="0"/>
              <a:t>şi </a:t>
            </a:r>
            <a:r>
              <a:rPr lang="vi-VN" dirty="0"/>
              <a:t>adoptă acte (regulamente, directive, decizii) care sunt aplicate pe tot teritoriul UE. Aplicarea </a:t>
            </a:r>
            <a:r>
              <a:rPr lang="vi-VN" dirty="0" smtClean="0"/>
              <a:t>normelor</a:t>
            </a:r>
            <a:r>
              <a:rPr lang="en-US" dirty="0" smtClean="0"/>
              <a:t> </a:t>
            </a:r>
            <a:r>
              <a:rPr lang="vi-VN" dirty="0" smtClean="0"/>
              <a:t>UE </a:t>
            </a:r>
            <a:r>
              <a:rPr lang="vi-VN" dirty="0"/>
              <a:t>este supravegheată de către Curtea de Justiţie a Comunităţilor Europene, iar partea financiară </a:t>
            </a:r>
            <a:r>
              <a:rPr lang="vi-VN" dirty="0" smtClean="0"/>
              <a:t>a</a:t>
            </a:r>
            <a:r>
              <a:rPr lang="en-US" dirty="0" smtClean="0"/>
              <a:t> </a:t>
            </a:r>
            <a:r>
              <a:rPr lang="vi-VN" dirty="0" smtClean="0"/>
              <a:t>activităţilor </a:t>
            </a:r>
            <a:r>
              <a:rPr lang="vi-VN" dirty="0"/>
              <a:t>este verificată de către Curtea de Conturi Europeană.</a:t>
            </a:r>
          </a:p>
          <a:p>
            <a:pPr marL="0" indent="0">
              <a:buNone/>
            </a:pPr>
            <a:r>
              <a:rPr lang="vi-VN" dirty="0"/>
              <a:t>Pe lângă instituţii, UE include o serie de organisme specializate, cu rol financiar, consultativ etc.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Instituţiile</a:t>
            </a:r>
            <a:r>
              <a:rPr lang="en-US" dirty="0"/>
              <a:t> </a:t>
            </a:r>
            <a:r>
              <a:rPr lang="en-US" dirty="0" err="1" smtClean="0"/>
              <a:t>uniunii</a:t>
            </a:r>
            <a:r>
              <a:rPr lang="en-US" dirty="0" smtClean="0"/>
              <a:t> </a:t>
            </a:r>
            <a:r>
              <a:rPr lang="en-US" dirty="0" err="1" smtClean="0"/>
              <a:t>europene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2530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Parlamentul</a:t>
            </a:r>
            <a:r>
              <a:rPr lang="en-US" dirty="0" smtClean="0"/>
              <a:t> European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76655" y="1905000"/>
            <a:ext cx="3822192" cy="4221480"/>
          </a:xfrm>
        </p:spPr>
        <p:txBody>
          <a:bodyPr>
            <a:normAutofit fontScale="70000" lnSpcReduction="20000"/>
          </a:bodyPr>
          <a:lstStyle/>
          <a:p>
            <a:pPr>
              <a:buFont typeface="Arial"/>
              <a:buChar char="•"/>
            </a:pPr>
            <a:r>
              <a:rPr lang="vi-VN" b="1" dirty="0">
                <a:solidFill>
                  <a:srgbClr val="404040"/>
                </a:solidFill>
                <a:latin typeface="inherit"/>
              </a:rPr>
              <a:t>Rol</a:t>
            </a:r>
            <a:r>
              <a:rPr lang="vi-VN" dirty="0">
                <a:solidFill>
                  <a:srgbClr val="404040"/>
                </a:solidFill>
                <a:latin typeface="Georgia"/>
              </a:rPr>
              <a:t>: organism legislativ al UE, ales în mod direct, cu responsabilități bugetare și de control</a:t>
            </a:r>
          </a:p>
          <a:p>
            <a:pPr>
              <a:buFont typeface="Arial"/>
              <a:buChar char="•"/>
            </a:pPr>
            <a:r>
              <a:rPr lang="vi-VN" b="1" dirty="0">
                <a:solidFill>
                  <a:srgbClr val="404040"/>
                </a:solidFill>
                <a:latin typeface="inherit"/>
              </a:rPr>
              <a:t>Membri</a:t>
            </a:r>
            <a:r>
              <a:rPr lang="vi-VN" dirty="0">
                <a:solidFill>
                  <a:srgbClr val="404040"/>
                </a:solidFill>
                <a:latin typeface="Georgia"/>
              </a:rPr>
              <a:t>: 751 de deputați (membrii Parlamentului European)</a:t>
            </a:r>
          </a:p>
          <a:p>
            <a:pPr>
              <a:buFont typeface="Arial"/>
              <a:buChar char="•"/>
            </a:pPr>
            <a:r>
              <a:rPr lang="vi-VN" b="1" dirty="0">
                <a:solidFill>
                  <a:srgbClr val="404040"/>
                </a:solidFill>
                <a:latin typeface="inherit"/>
              </a:rPr>
              <a:t>Președinte</a:t>
            </a:r>
            <a:r>
              <a:rPr lang="vi-VN" dirty="0">
                <a:solidFill>
                  <a:srgbClr val="404040"/>
                </a:solidFill>
                <a:latin typeface="Georgia"/>
              </a:rPr>
              <a:t>: Martin Schulz</a:t>
            </a:r>
          </a:p>
          <a:p>
            <a:pPr>
              <a:buFont typeface="Arial"/>
              <a:buChar char="•"/>
            </a:pPr>
            <a:r>
              <a:rPr lang="vi-VN" b="1" dirty="0">
                <a:solidFill>
                  <a:srgbClr val="404040"/>
                </a:solidFill>
                <a:latin typeface="inherit"/>
              </a:rPr>
              <a:t>Înființare</a:t>
            </a:r>
            <a:r>
              <a:rPr lang="vi-VN" dirty="0">
                <a:solidFill>
                  <a:srgbClr val="404040"/>
                </a:solidFill>
                <a:latin typeface="Georgia"/>
              </a:rPr>
              <a:t>: în 1952, ca Adunare Comună a Comunității Europene a Cărbunelui și Oțelului; în 1962, sub denumirea de Parlamentul European; primele alegeri directe au avut loc în 1979</a:t>
            </a:r>
          </a:p>
          <a:p>
            <a:pPr>
              <a:buFont typeface="Arial"/>
              <a:buChar char="•"/>
            </a:pPr>
            <a:r>
              <a:rPr lang="vi-VN" b="1" dirty="0">
                <a:solidFill>
                  <a:srgbClr val="404040"/>
                </a:solidFill>
                <a:latin typeface="inherit"/>
              </a:rPr>
              <a:t>Sedii</a:t>
            </a:r>
            <a:r>
              <a:rPr lang="vi-VN" dirty="0">
                <a:solidFill>
                  <a:srgbClr val="404040"/>
                </a:solidFill>
                <a:latin typeface="Georgia"/>
              </a:rPr>
              <a:t>: Strasbourg (Franța), Bruxelles (Belgia), Luxemburg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5800" y="2057400"/>
            <a:ext cx="4141258" cy="3124200"/>
          </a:xfrm>
        </p:spPr>
      </p:pic>
    </p:spTree>
    <p:extLst>
      <p:ext uri="{BB962C8B-B14F-4D97-AF65-F5344CB8AC3E}">
        <p14:creationId xmlns:p14="http://schemas.microsoft.com/office/powerpoint/2010/main" xmlns="" val="2917882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Consiliul</a:t>
            </a:r>
            <a:r>
              <a:rPr lang="en-US" dirty="0" smtClean="0"/>
              <a:t> European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76655" y="1905000"/>
            <a:ext cx="3822192" cy="4221480"/>
          </a:xfrm>
        </p:spPr>
        <p:txBody>
          <a:bodyPr>
            <a:normAutofit fontScale="77500" lnSpcReduction="20000"/>
          </a:bodyPr>
          <a:lstStyle/>
          <a:p>
            <a:pPr>
              <a:buFont typeface="Arial"/>
              <a:buChar char="•"/>
            </a:pPr>
            <a:r>
              <a:rPr lang="vi-VN" b="1" dirty="0">
                <a:solidFill>
                  <a:srgbClr val="404040"/>
                </a:solidFill>
                <a:latin typeface="inherit"/>
              </a:rPr>
              <a:t>Rol: </a:t>
            </a:r>
            <a:r>
              <a:rPr lang="vi-VN" dirty="0">
                <a:solidFill>
                  <a:srgbClr val="404040"/>
                </a:solidFill>
                <a:latin typeface="Georgia"/>
              </a:rPr>
              <a:t>definește direcția politică generală și prioritățile Uniunii Europene</a:t>
            </a:r>
          </a:p>
          <a:p>
            <a:pPr>
              <a:buFont typeface="Arial"/>
              <a:buChar char="•"/>
            </a:pPr>
            <a:r>
              <a:rPr lang="vi-VN" b="1" dirty="0">
                <a:solidFill>
                  <a:srgbClr val="404040"/>
                </a:solidFill>
                <a:latin typeface="inherit"/>
              </a:rPr>
              <a:t>Membri: </a:t>
            </a:r>
            <a:r>
              <a:rPr lang="vi-VN" dirty="0">
                <a:solidFill>
                  <a:srgbClr val="404040"/>
                </a:solidFill>
                <a:latin typeface="Georgia"/>
              </a:rPr>
              <a:t>șefii de stat sau de guvern ai țărilor membre ale UE, președintele Comisiei Europene, Înaltul Reprezentant al Uniunii pentru afaceri externe și politica de securitate</a:t>
            </a:r>
          </a:p>
          <a:p>
            <a:pPr>
              <a:buFont typeface="Arial"/>
              <a:buChar char="•"/>
            </a:pPr>
            <a:r>
              <a:rPr lang="vi-VN" b="1" dirty="0">
                <a:solidFill>
                  <a:srgbClr val="404040"/>
                </a:solidFill>
                <a:latin typeface="inherit"/>
              </a:rPr>
              <a:t>Președinte: </a:t>
            </a:r>
            <a:r>
              <a:rPr lang="vi-VN" dirty="0">
                <a:solidFill>
                  <a:srgbClr val="404040"/>
                </a:solidFill>
                <a:latin typeface="Georgia"/>
              </a:rPr>
              <a:t>Donald Tusk</a:t>
            </a:r>
          </a:p>
          <a:p>
            <a:pPr>
              <a:buFont typeface="Arial"/>
              <a:buChar char="•"/>
            </a:pPr>
            <a:r>
              <a:rPr lang="vi-VN" b="1" dirty="0">
                <a:solidFill>
                  <a:srgbClr val="404040"/>
                </a:solidFill>
                <a:latin typeface="inherit"/>
              </a:rPr>
              <a:t>Înființare: </a:t>
            </a:r>
            <a:r>
              <a:rPr lang="vi-VN" dirty="0">
                <a:solidFill>
                  <a:srgbClr val="404040"/>
                </a:solidFill>
                <a:latin typeface="Georgia"/>
              </a:rPr>
              <a:t>în 1974 (forum informal), în 1992 (statut oficial), în 2009 (instituție a UE)</a:t>
            </a:r>
          </a:p>
          <a:p>
            <a:pPr>
              <a:buFont typeface="Arial"/>
              <a:buChar char="•"/>
            </a:pPr>
            <a:r>
              <a:rPr lang="vi-VN" b="1" dirty="0">
                <a:solidFill>
                  <a:srgbClr val="404040"/>
                </a:solidFill>
                <a:latin typeface="inherit"/>
              </a:rPr>
              <a:t>Sediu:</a:t>
            </a:r>
            <a:r>
              <a:rPr lang="vi-VN" dirty="0">
                <a:solidFill>
                  <a:srgbClr val="404040"/>
                </a:solidFill>
                <a:latin typeface="Georgia"/>
              </a:rPr>
              <a:t> Bruxelles (Belgia)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19600" y="2057400"/>
            <a:ext cx="4114800" cy="3810000"/>
          </a:xfrm>
        </p:spPr>
      </p:pic>
    </p:spTree>
    <p:extLst>
      <p:ext uri="{BB962C8B-B14F-4D97-AF65-F5344CB8AC3E}">
        <p14:creationId xmlns:p14="http://schemas.microsoft.com/office/powerpoint/2010/main" xmlns="" val="801127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Comisia</a:t>
            </a:r>
            <a:r>
              <a:rPr lang="en-US" dirty="0" smtClean="0"/>
              <a:t> </a:t>
            </a:r>
            <a:r>
              <a:rPr lang="en-US" dirty="0" err="1" smtClean="0"/>
              <a:t>Europeană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76655" y="1981200"/>
            <a:ext cx="3822192" cy="4145280"/>
          </a:xfrm>
        </p:spPr>
        <p:txBody>
          <a:bodyPr>
            <a:normAutofit fontScale="92500" lnSpcReduction="20000"/>
          </a:bodyPr>
          <a:lstStyle/>
          <a:p>
            <a:pPr>
              <a:buFont typeface="Arial"/>
              <a:buChar char="•"/>
            </a:pPr>
            <a:r>
              <a:rPr lang="vi-VN" b="1" dirty="0">
                <a:solidFill>
                  <a:srgbClr val="404040"/>
                </a:solidFill>
                <a:latin typeface="inherit"/>
              </a:rPr>
              <a:t>Rol</a:t>
            </a:r>
            <a:r>
              <a:rPr lang="vi-VN" dirty="0">
                <a:solidFill>
                  <a:srgbClr val="404040"/>
                </a:solidFill>
                <a:latin typeface="Georgia"/>
              </a:rPr>
              <a:t>: apără interesul general al UE, propunând acte legislative, asigurând respectarea acestora și implementând politicile și bugetul Uniunii</a:t>
            </a:r>
          </a:p>
          <a:p>
            <a:pPr>
              <a:buFont typeface="Arial"/>
              <a:buChar char="•"/>
            </a:pPr>
            <a:r>
              <a:rPr lang="vi-VN" b="1" dirty="0">
                <a:solidFill>
                  <a:srgbClr val="404040"/>
                </a:solidFill>
                <a:latin typeface="inherit"/>
              </a:rPr>
              <a:t>Membri</a:t>
            </a:r>
            <a:r>
              <a:rPr lang="vi-VN" dirty="0">
                <a:solidFill>
                  <a:srgbClr val="404040"/>
                </a:solidFill>
                <a:latin typeface="Georgia"/>
              </a:rPr>
              <a:t>: o echipă („colegiul”) de comisari, câte unul din fiecare țară a UE</a:t>
            </a:r>
          </a:p>
          <a:p>
            <a:pPr>
              <a:buFont typeface="Arial"/>
              <a:buChar char="•"/>
            </a:pPr>
            <a:r>
              <a:rPr lang="vi-VN" b="1" dirty="0">
                <a:solidFill>
                  <a:srgbClr val="404040"/>
                </a:solidFill>
                <a:latin typeface="inherit"/>
              </a:rPr>
              <a:t>Președinte</a:t>
            </a:r>
            <a:r>
              <a:rPr lang="vi-VN" dirty="0">
                <a:solidFill>
                  <a:srgbClr val="404040"/>
                </a:solidFill>
                <a:latin typeface="Georgia"/>
              </a:rPr>
              <a:t>: Jean-Claude Juncker</a:t>
            </a:r>
          </a:p>
          <a:p>
            <a:pPr>
              <a:buFont typeface="Arial"/>
              <a:buChar char="•"/>
            </a:pPr>
            <a:r>
              <a:rPr lang="vi-VN" b="1" dirty="0">
                <a:solidFill>
                  <a:srgbClr val="404040"/>
                </a:solidFill>
                <a:latin typeface="inherit"/>
              </a:rPr>
              <a:t>Înființare</a:t>
            </a:r>
            <a:r>
              <a:rPr lang="vi-VN" dirty="0">
                <a:solidFill>
                  <a:srgbClr val="404040"/>
                </a:solidFill>
                <a:latin typeface="Georgia"/>
              </a:rPr>
              <a:t>: 1958</a:t>
            </a:r>
          </a:p>
          <a:p>
            <a:pPr>
              <a:buFont typeface="Arial"/>
              <a:buChar char="•"/>
            </a:pPr>
            <a:r>
              <a:rPr lang="vi-VN" b="1" dirty="0">
                <a:solidFill>
                  <a:srgbClr val="404040"/>
                </a:solidFill>
                <a:latin typeface="inherit"/>
              </a:rPr>
              <a:t>Sediu</a:t>
            </a:r>
            <a:r>
              <a:rPr lang="vi-VN" dirty="0">
                <a:solidFill>
                  <a:srgbClr val="404040"/>
                </a:solidFill>
                <a:latin typeface="Georgia"/>
              </a:rPr>
              <a:t>: Bruxelles (Belgia)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5800" y="2286000"/>
            <a:ext cx="4267200" cy="3505200"/>
          </a:xfrm>
        </p:spPr>
      </p:pic>
    </p:spTree>
    <p:extLst>
      <p:ext uri="{BB962C8B-B14F-4D97-AF65-F5344CB8AC3E}">
        <p14:creationId xmlns:p14="http://schemas.microsoft.com/office/powerpoint/2010/main" xmlns="" val="3738765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Curtea</a:t>
            </a:r>
            <a:r>
              <a:rPr lang="en-US" dirty="0" smtClean="0"/>
              <a:t> de </a:t>
            </a:r>
            <a:r>
              <a:rPr lang="en-US" dirty="0" err="1" smtClean="0"/>
              <a:t>justiţie</a:t>
            </a:r>
            <a:r>
              <a:rPr lang="en-US" dirty="0" smtClean="0"/>
              <a:t> a 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76655" y="1828800"/>
            <a:ext cx="3822192" cy="4297680"/>
          </a:xfrm>
        </p:spPr>
        <p:txBody>
          <a:bodyPr>
            <a:normAutofit fontScale="77500" lnSpcReduction="20000"/>
          </a:bodyPr>
          <a:lstStyle/>
          <a:p>
            <a:pPr>
              <a:buFont typeface="Arial"/>
              <a:buChar char="•"/>
            </a:pPr>
            <a:r>
              <a:rPr lang="vi-VN" b="1" dirty="0">
                <a:solidFill>
                  <a:srgbClr val="404040"/>
                </a:solidFill>
                <a:latin typeface="inherit"/>
              </a:rPr>
              <a:t>Rol</a:t>
            </a:r>
            <a:r>
              <a:rPr lang="vi-VN" dirty="0">
                <a:solidFill>
                  <a:srgbClr val="404040"/>
                </a:solidFill>
                <a:latin typeface="Georgia"/>
              </a:rPr>
              <a:t>: se asigură că legislația UE este interpretată și aplicată în același mod în toate țările UE; garantează că țările și instituțiile UE se supun dreptului european</a:t>
            </a:r>
          </a:p>
          <a:p>
            <a:pPr>
              <a:buFont typeface="Arial"/>
              <a:buChar char="•"/>
            </a:pPr>
            <a:r>
              <a:rPr lang="vi-VN" b="1" dirty="0">
                <a:solidFill>
                  <a:srgbClr val="404040"/>
                </a:solidFill>
                <a:latin typeface="inherit"/>
              </a:rPr>
              <a:t>Membri</a:t>
            </a:r>
            <a:r>
              <a:rPr lang="vi-VN" dirty="0">
                <a:solidFill>
                  <a:srgbClr val="404040"/>
                </a:solidFill>
                <a:latin typeface="Georgia"/>
              </a:rPr>
              <a:t>:</a:t>
            </a:r>
          </a:p>
          <a:p>
            <a:pPr marL="742950" lvl="1" indent="-285750">
              <a:buFont typeface="Arial"/>
              <a:buChar char="•"/>
            </a:pPr>
            <a:r>
              <a:rPr lang="vi-VN" dirty="0">
                <a:solidFill>
                  <a:srgbClr val="404040"/>
                </a:solidFill>
                <a:latin typeface="Georgia"/>
              </a:rPr>
              <a:t>Curtea de Justiție: </a:t>
            </a:r>
            <a:r>
              <a:rPr lang="vi-VN" u="sng" dirty="0">
                <a:solidFill>
                  <a:srgbClr val="551A8B"/>
                </a:solidFill>
                <a:latin typeface="inherit"/>
                <a:hlinkClick r:id="rId2"/>
              </a:rPr>
              <a:t>câte un judecător din fiecare țară a UE</a:t>
            </a:r>
            <a:r>
              <a:rPr lang="vi-VN" dirty="0">
                <a:solidFill>
                  <a:srgbClr val="404040"/>
                </a:solidFill>
                <a:latin typeface="Georgia"/>
              </a:rPr>
              <a:t>, plus 11 avocați generali</a:t>
            </a:r>
          </a:p>
          <a:p>
            <a:pPr marL="742950" lvl="1" indent="-285750">
              <a:buFont typeface="Arial"/>
              <a:buChar char="•"/>
            </a:pPr>
            <a:r>
              <a:rPr lang="vi-VN" dirty="0">
                <a:solidFill>
                  <a:srgbClr val="404040"/>
                </a:solidFill>
                <a:latin typeface="Georgia"/>
              </a:rPr>
              <a:t>Tribunalul: </a:t>
            </a:r>
            <a:r>
              <a:rPr lang="vi-VN" u="sng" dirty="0">
                <a:solidFill>
                  <a:srgbClr val="551A8B"/>
                </a:solidFill>
                <a:latin typeface="inherit"/>
                <a:hlinkClick r:id="rId3"/>
              </a:rPr>
              <a:t>un judecător din fiecare stat membru al UE</a:t>
            </a:r>
            <a:endParaRPr lang="vi-VN" dirty="0">
              <a:solidFill>
                <a:srgbClr val="404040"/>
              </a:solidFill>
              <a:latin typeface="Georgia"/>
            </a:endParaRPr>
          </a:p>
          <a:p>
            <a:pPr marL="742950" lvl="1" indent="-285750">
              <a:buFont typeface="Arial"/>
              <a:buChar char="•"/>
            </a:pPr>
            <a:r>
              <a:rPr lang="vi-VN" dirty="0">
                <a:solidFill>
                  <a:srgbClr val="404040"/>
                </a:solidFill>
                <a:latin typeface="Georgia"/>
              </a:rPr>
              <a:t>Tribunalul Funcției Publice: </a:t>
            </a:r>
            <a:r>
              <a:rPr lang="vi-VN" u="sng" dirty="0">
                <a:solidFill>
                  <a:srgbClr val="551A8B"/>
                </a:solidFill>
                <a:latin typeface="inherit"/>
                <a:hlinkClick r:id="rId4"/>
              </a:rPr>
              <a:t>7 judecători</a:t>
            </a:r>
            <a:endParaRPr lang="vi-VN" dirty="0">
              <a:solidFill>
                <a:srgbClr val="404040"/>
              </a:solidFill>
              <a:latin typeface="Georgia"/>
            </a:endParaRPr>
          </a:p>
          <a:p>
            <a:pPr>
              <a:buFont typeface="Arial"/>
              <a:buChar char="•"/>
            </a:pPr>
            <a:r>
              <a:rPr lang="vi-VN" b="1" dirty="0">
                <a:solidFill>
                  <a:srgbClr val="404040"/>
                </a:solidFill>
                <a:latin typeface="inherit"/>
              </a:rPr>
              <a:t>Înființare</a:t>
            </a:r>
            <a:r>
              <a:rPr lang="vi-VN" dirty="0">
                <a:solidFill>
                  <a:srgbClr val="404040"/>
                </a:solidFill>
                <a:latin typeface="Georgia"/>
              </a:rPr>
              <a:t>: 1952</a:t>
            </a:r>
          </a:p>
          <a:p>
            <a:pPr>
              <a:buFont typeface="Arial"/>
              <a:buChar char="•"/>
            </a:pPr>
            <a:r>
              <a:rPr lang="vi-VN" b="1" dirty="0">
                <a:solidFill>
                  <a:srgbClr val="404040"/>
                </a:solidFill>
                <a:latin typeface="inherit"/>
              </a:rPr>
              <a:t>Sediu</a:t>
            </a:r>
            <a:r>
              <a:rPr lang="vi-VN" dirty="0">
                <a:solidFill>
                  <a:srgbClr val="404040"/>
                </a:solidFill>
                <a:latin typeface="Georgia"/>
              </a:rPr>
              <a:t>: Luxemburg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5800" y="2133600"/>
            <a:ext cx="4191000" cy="3505200"/>
          </a:xfrm>
        </p:spPr>
      </p:pic>
    </p:spTree>
    <p:extLst>
      <p:ext uri="{BB962C8B-B14F-4D97-AF65-F5344CB8AC3E}">
        <p14:creationId xmlns:p14="http://schemas.microsoft.com/office/powerpoint/2010/main" xmlns="" val="3585333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56</TotalTime>
  <Words>476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Waveform</vt:lpstr>
      <vt:lpstr>Uniunea Europeană</vt:lpstr>
      <vt:lpstr>Uniunea Europeană </vt:lpstr>
      <vt:lpstr>State membre</vt:lpstr>
      <vt:lpstr>Instituţiile uniunii europene</vt:lpstr>
      <vt:lpstr>Parlamentul European</vt:lpstr>
      <vt:lpstr>Consiliul European</vt:lpstr>
      <vt:lpstr>Comisia Europeană</vt:lpstr>
      <vt:lpstr>Curtea de justiţie a UE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Uniunea Europeană</dc:title>
  <dc:creator>6C</dc:creator>
  <cp:lastModifiedBy>user</cp:lastModifiedBy>
  <cp:revision>7</cp:revision>
  <dcterms:created xsi:type="dcterms:W3CDTF">2016-05-27T06:20:05Z</dcterms:created>
  <dcterms:modified xsi:type="dcterms:W3CDTF">2016-05-31T15:12:43Z</dcterms:modified>
</cp:coreProperties>
</file>