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DFCFBEF-1D89-40C9-BD66-9998F361FA1E}" type="datetimeFigureOut">
              <a:rPr lang="ro-RO" smtClean="0"/>
              <a:pPr/>
              <a:t>30.05.2016</a:t>
            </a:fld>
            <a:endParaRPr lang="ro-RO"/>
          </a:p>
        </p:txBody>
      </p:sp>
      <p:sp>
        <p:nvSpPr>
          <p:cNvPr id="5" name="Footer Placeholder 4"/>
          <p:cNvSpPr>
            <a:spLocks noGrp="1"/>
          </p:cNvSpPr>
          <p:nvPr>
            <p:ph type="ftr" sz="quarter" idx="11"/>
          </p:nvPr>
        </p:nvSpPr>
        <p:spPr/>
        <p:txBody>
          <a:bodyPr/>
          <a:lstStyle/>
          <a:p>
            <a:endParaRPr lang="ro-RO"/>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5464954E-FE38-46D3-81D9-87EBACCB61F7}" type="slidenum">
              <a:rPr lang="ro-RO" smtClean="0"/>
              <a:pPr/>
              <a:t>‹#›</a:t>
            </a:fld>
            <a:endParaRPr lang="ro-RO"/>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CFBEF-1D89-40C9-BD66-9998F361FA1E}" type="datetimeFigureOut">
              <a:rPr lang="ro-RO" smtClean="0"/>
              <a:pPr/>
              <a:t>30.05.2016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464954E-FE38-46D3-81D9-87EBACCB61F7}"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FCFBEF-1D89-40C9-BD66-9998F361FA1E}" type="datetimeFigureOut">
              <a:rPr lang="ro-RO" smtClean="0"/>
              <a:pPr/>
              <a:t>30.05.2016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464954E-FE38-46D3-81D9-87EBACCB61F7}"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CFBEF-1D89-40C9-BD66-9998F361FA1E}" type="datetimeFigureOut">
              <a:rPr lang="ro-RO" smtClean="0"/>
              <a:pPr/>
              <a:t>30.05.2016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464954E-FE38-46D3-81D9-87EBACCB61F7}"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DFCFBEF-1D89-40C9-BD66-9998F361FA1E}" type="datetimeFigureOut">
              <a:rPr lang="ro-RO" smtClean="0"/>
              <a:pPr/>
              <a:t>30.05.2016</a:t>
            </a:fld>
            <a:endParaRPr lang="ro-RO"/>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464954E-FE38-46D3-81D9-87EBACCB61F7}" type="slidenum">
              <a:rPr lang="ro-RO" smtClean="0"/>
              <a:pPr/>
              <a:t>‹#›</a:t>
            </a:fld>
            <a:endParaRPr lang="ro-RO"/>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FCFBEF-1D89-40C9-BD66-9998F361FA1E}" type="datetimeFigureOut">
              <a:rPr lang="ro-RO" smtClean="0"/>
              <a:pPr/>
              <a:t>30.05.2016</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464954E-FE38-46D3-81D9-87EBACCB61F7}"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FCFBEF-1D89-40C9-BD66-9998F361FA1E}" type="datetimeFigureOut">
              <a:rPr lang="ro-RO" smtClean="0"/>
              <a:pPr/>
              <a:t>30.05.2016</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5464954E-FE38-46D3-81D9-87EBACCB61F7}"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FCFBEF-1D89-40C9-BD66-9998F361FA1E}" type="datetimeFigureOut">
              <a:rPr lang="ro-RO" smtClean="0"/>
              <a:pPr/>
              <a:t>30.05.2016</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5464954E-FE38-46D3-81D9-87EBACCB61F7}"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FCFBEF-1D89-40C9-BD66-9998F361FA1E}" type="datetimeFigureOut">
              <a:rPr lang="ro-RO" smtClean="0"/>
              <a:pPr/>
              <a:t>30.05.2016</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5464954E-FE38-46D3-81D9-87EBACCB61F7}"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FCFBEF-1D89-40C9-BD66-9998F361FA1E}" type="datetimeFigureOut">
              <a:rPr lang="ro-RO" smtClean="0"/>
              <a:pPr/>
              <a:t>30.05.2016</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464954E-FE38-46D3-81D9-87EBACCB61F7}" type="slidenum">
              <a:rPr lang="ro-RO" smtClean="0"/>
              <a:pPr/>
              <a:t>‹#›</a:t>
            </a:fld>
            <a:endParaRPr lang="ro-RO"/>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EDFCFBEF-1D89-40C9-BD66-9998F361FA1E}" type="datetimeFigureOut">
              <a:rPr lang="ro-RO" smtClean="0"/>
              <a:pPr/>
              <a:t>30.05.2016</a:t>
            </a:fld>
            <a:endParaRPr lang="ro-RO"/>
          </a:p>
        </p:txBody>
      </p:sp>
      <p:sp>
        <p:nvSpPr>
          <p:cNvPr id="7" name="Slide Number Placeholder 6"/>
          <p:cNvSpPr>
            <a:spLocks noGrp="1"/>
          </p:cNvSpPr>
          <p:nvPr>
            <p:ph type="sldNum" sz="quarter" idx="12"/>
          </p:nvPr>
        </p:nvSpPr>
        <p:spPr/>
        <p:txBody>
          <a:bodyPr/>
          <a:lstStyle/>
          <a:p>
            <a:fld id="{5464954E-FE38-46D3-81D9-87EBACCB61F7}" type="slidenum">
              <a:rPr lang="ro-RO" smtClean="0"/>
              <a:pPr/>
              <a:t>‹#›</a:t>
            </a:fld>
            <a:endParaRPr lang="ro-RO"/>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o-RO"/>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DFCFBEF-1D89-40C9-BD66-9998F361FA1E}" type="datetimeFigureOut">
              <a:rPr lang="ro-RO" smtClean="0"/>
              <a:pPr/>
              <a:t>30.05.2016</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464954E-FE38-46D3-81D9-87EBACCB61F7}" type="slidenum">
              <a:rPr lang="ro-RO" smtClean="0"/>
              <a:pPr/>
              <a:t>‹#›</a:t>
            </a:fld>
            <a:endParaRPr lang="ro-RO"/>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ro.wikipedia.org/wiki/Comunitatea_European%C4%83_a_C%C4%83rbunelui_%C8%99i_O%C8%9Belului" TargetMode="External"/><Relationship Id="rId7" Type="http://schemas.openxmlformats.org/officeDocument/2006/relationships/image" Target="../media/image3.jpeg"/><Relationship Id="rId2" Type="http://schemas.openxmlformats.org/officeDocument/2006/relationships/hyperlink" Target="https://ro.wikipedia.org/wiki/Europa" TargetMode="External"/><Relationship Id="rId1" Type="http://schemas.openxmlformats.org/officeDocument/2006/relationships/slideLayout" Target="../slideLayouts/slideLayout8.xml"/><Relationship Id="rId6" Type="http://schemas.openxmlformats.org/officeDocument/2006/relationships/image" Target="../media/image2.jpeg"/><Relationship Id="rId5" Type="http://schemas.openxmlformats.org/officeDocument/2006/relationships/hyperlink" Target="https://ro.wikipedia.org/wiki/Tratatul_de_la_Maastricht" TargetMode="External"/><Relationship Id="rId4" Type="http://schemas.openxmlformats.org/officeDocument/2006/relationships/hyperlink" Target="https://ro.wikipedia.org/wiki/Comunitatea_Economic%C4%83_European%C4%8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ec.europa.eu/enlargement/archives/romania/key_documents_en.htm"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mae.ro/node/1551" TargetMode="External"/><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40000" lnSpcReduction="20000"/>
          </a:bodyPr>
          <a:lstStyle/>
          <a:p>
            <a:r>
              <a:rPr lang="en-US" dirty="0" err="1" smtClean="0"/>
              <a:t>Daiana</a:t>
            </a:r>
            <a:r>
              <a:rPr lang="en-US" dirty="0" smtClean="0"/>
              <a:t> </a:t>
            </a:r>
            <a:r>
              <a:rPr lang="en-US" dirty="0" err="1" smtClean="0"/>
              <a:t>hojbota</a:t>
            </a:r>
            <a:endParaRPr lang="ro-RO" dirty="0" smtClean="0"/>
          </a:p>
          <a:p>
            <a:r>
              <a:rPr lang="ro-RO" dirty="0" smtClean="0"/>
              <a:t>SCOALA GIMNAZIALĂ DACIA ORADEA</a:t>
            </a:r>
          </a:p>
          <a:p>
            <a:r>
              <a:rPr lang="ro-RO" dirty="0" smtClean="0"/>
              <a:t>Clasa a VII- a C</a:t>
            </a:r>
            <a:endParaRPr lang="ro-RO" dirty="0"/>
          </a:p>
        </p:txBody>
      </p:sp>
      <p:sp>
        <p:nvSpPr>
          <p:cNvPr id="2" name="Title 1"/>
          <p:cNvSpPr>
            <a:spLocks noGrp="1"/>
          </p:cNvSpPr>
          <p:nvPr>
            <p:ph type="ctrTitle"/>
          </p:nvPr>
        </p:nvSpPr>
        <p:spPr/>
        <p:txBody>
          <a:bodyPr/>
          <a:lstStyle/>
          <a:p>
            <a:r>
              <a:rPr lang="en-US" dirty="0" err="1" smtClean="0"/>
              <a:t>Uniunea</a:t>
            </a:r>
            <a:r>
              <a:rPr lang="en-US" dirty="0" smtClean="0"/>
              <a:t> </a:t>
            </a:r>
            <a:r>
              <a:rPr lang="en-US" dirty="0" err="1" smtClean="0"/>
              <a:t>europeana</a:t>
            </a:r>
            <a:endParaRPr lang="ro-RO" dirty="0"/>
          </a:p>
        </p:txBody>
      </p:sp>
    </p:spTree>
    <p:extLst>
      <p:ext uri="{BB962C8B-B14F-4D97-AF65-F5344CB8AC3E}">
        <p14:creationId xmlns:p14="http://schemas.microsoft.com/office/powerpoint/2010/main" xmlns="" val="1306589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vi-VN" sz="1800" b="1" dirty="0"/>
              <a:t>Uniunea Europeană</a:t>
            </a:r>
            <a:r>
              <a:rPr lang="vi-VN" sz="1800" dirty="0"/>
              <a:t> (abreviat </a:t>
            </a:r>
            <a:r>
              <a:rPr lang="vi-VN" sz="1800" b="1" dirty="0" smtClean="0"/>
              <a:t>UE</a:t>
            </a:r>
            <a:r>
              <a:rPr lang="vi-VN" sz="1800" dirty="0" smtClean="0"/>
              <a:t>) </a:t>
            </a:r>
            <a:r>
              <a:rPr lang="vi-VN" sz="1800" dirty="0"/>
              <a:t>este o uniune economică și politică, dezvoltată în </a:t>
            </a:r>
            <a:r>
              <a:rPr lang="vi-VN" sz="1800" dirty="0">
                <a:hlinkClick r:id="rId2" tooltip="Europa"/>
              </a:rPr>
              <a:t>Europa</a:t>
            </a:r>
            <a:r>
              <a:rPr lang="vi-VN" sz="1800" dirty="0"/>
              <a:t>, ce este compusă din 28 state. Originile Uniunii Europene se trag de la </a:t>
            </a:r>
            <a:r>
              <a:rPr lang="vi-VN" sz="1800" dirty="0">
                <a:hlinkClick r:id="rId3" tooltip="Comunitatea Europeană a Cărbunelui și Oțelului"/>
              </a:rPr>
              <a:t>Comunitatea Europeană a Cărbunelui și Oțelului</a:t>
            </a:r>
            <a:r>
              <a:rPr lang="vi-VN" sz="1800" dirty="0"/>
              <a:t> (CECO) și din </a:t>
            </a:r>
            <a:r>
              <a:rPr lang="vi-VN" sz="1800" dirty="0">
                <a:hlinkClick r:id="rId4" tooltip="Comunitatea Economică Europeană"/>
              </a:rPr>
              <a:t>Comunitatea Economică Europeană</a:t>
            </a:r>
            <a:r>
              <a:rPr lang="vi-VN" sz="1800" dirty="0"/>
              <a:t> (CEE), formată din șase state în 1958. În anii următori Uniunea Europeană s-a lărgit prin aderarea unor noi state membre și și-a crescut puterea prin adăugarea de domenii economice, sociale și politice în abilitățile sale. </a:t>
            </a:r>
            <a:r>
              <a:rPr lang="vi-VN" sz="1800" dirty="0">
                <a:hlinkClick r:id="rId5" tooltip="Tratatul de la Maastricht"/>
              </a:rPr>
              <a:t>Tratatul de la Maastricht</a:t>
            </a:r>
            <a:r>
              <a:rPr lang="vi-VN" sz="1800" dirty="0"/>
              <a:t> a înființat Uniunea Europeană sub prezenta denumire în 1993.</a:t>
            </a:r>
            <a:endParaRPr lang="ro-RO" sz="1800" dirty="0">
              <a:latin typeface="Bookman Old Style" panose="02050604050505020204" pitchFamily="18" charset="0"/>
            </a:endParaRPr>
          </a:p>
        </p:txBody>
      </p:sp>
      <p:sp>
        <p:nvSpPr>
          <p:cNvPr id="3" name="Text Placeholder 2"/>
          <p:cNvSpPr>
            <a:spLocks noGrp="1"/>
          </p:cNvSpPr>
          <p:nvPr>
            <p:ph type="body" sz="half" idx="2"/>
          </p:nvPr>
        </p:nvSpPr>
        <p:spPr/>
        <p:txBody>
          <a:bodyPr/>
          <a:lstStyle/>
          <a:p>
            <a:endParaRPr lang="ro-RO"/>
          </a:p>
        </p:txBody>
      </p:sp>
      <p:sp>
        <p:nvSpPr>
          <p:cNvPr id="4" name="Title 3"/>
          <p:cNvSpPr>
            <a:spLocks noGrp="1"/>
          </p:cNvSpPr>
          <p:nvPr>
            <p:ph type="title"/>
          </p:nvPr>
        </p:nvSpPr>
        <p:spPr/>
        <p:txBody>
          <a:bodyPr/>
          <a:lstStyle/>
          <a:p>
            <a:endParaRPr lang="ro-RO"/>
          </a:p>
        </p:txBody>
      </p:sp>
      <p:pic>
        <p:nvPicPr>
          <p:cNvPr id="1026" name="Picture 2" descr="http://cdn1.caon.ro/2013/05/steag-ue.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269846" y="764704"/>
            <a:ext cx="3888432" cy="2592288"/>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www.paginaderusia.ro/wp-content/uploads/2015/05/uniunea-europeana.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9846" y="3356992"/>
            <a:ext cx="3888432" cy="257648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06926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28265"/>
            <a:ext cx="8964488" cy="3416320"/>
          </a:xfrm>
          <a:prstGeom prst="rect">
            <a:avLst/>
          </a:prstGeom>
        </p:spPr>
        <p:txBody>
          <a:bodyPr wrap="square">
            <a:spAutoFit/>
          </a:bodyPr>
          <a:lstStyle/>
          <a:p>
            <a:r>
              <a:rPr lang="vi-VN" dirty="0" smtClean="0">
                <a:effectLst/>
              </a:rPr>
              <a:t>În urma celor Două Războaie Mondiale ce au marcat profund prima jumătate a secolului al XX-lea, câţiva lideri europeni de la sfârşitul anilor ’40 au fost convinşi că unica soluţie pentru a pune bazele unei păci de durată era să unească cele două ţări beligerante – Franţa şi Germania – atât la nivel economic, cât şi la nivel politic. </a:t>
            </a:r>
            <a:r>
              <a:rPr lang="vi-VN" i="1" dirty="0" smtClean="0">
                <a:effectLst/>
              </a:rPr>
              <a:t>În 1950, Robert SCHUMAN, ministrul de externe francez, propunea ideea uniunii Europei, iar primul pas ar fi fost integrarea industriilor cărbunelui şi oţelului Europei de vest.</a:t>
            </a:r>
            <a:endParaRPr lang="vi-VN" dirty="0" smtClean="0">
              <a:effectLst/>
            </a:endParaRPr>
          </a:p>
          <a:p>
            <a:r>
              <a:rPr lang="vi-VN" dirty="0" smtClean="0">
                <a:effectLst/>
              </a:rPr>
              <a:t>În anul ce avea să urmeze, 1951, bazele Comunităţii Europene a Cărbunelui şi Oţelului (CECO) erau puse datorită eforturilor comune ale celor 6 state, considerate azi fondatoare: Belgia, Franţa, Germania de Vest, Italia, Luxemburg şi Olanda, semnatare ale Tratatului de la Paris. Cum CECO s-a dovedit un real succes, în mai puţin timp decât s-ar fi aşteptat</a:t>
            </a:r>
            <a:r>
              <a:rPr lang="en-US" dirty="0" smtClean="0">
                <a:effectLst/>
              </a:rPr>
              <a:t>.</a:t>
            </a:r>
          </a:p>
        </p:txBody>
      </p:sp>
      <p:sp>
        <p:nvSpPr>
          <p:cNvPr id="3" name="Title 2"/>
          <p:cNvSpPr>
            <a:spLocks noGrp="1"/>
          </p:cNvSpPr>
          <p:nvPr>
            <p:ph type="title"/>
          </p:nvPr>
        </p:nvSpPr>
        <p:spPr/>
        <p:txBody>
          <a:bodyPr/>
          <a:lstStyle/>
          <a:p>
            <a:r>
              <a:rPr lang="en-US" dirty="0" err="1" smtClean="0"/>
              <a:t>Istoria</a:t>
            </a:r>
            <a:r>
              <a:rPr lang="en-US" dirty="0" smtClean="0"/>
              <a:t> </a:t>
            </a:r>
            <a:r>
              <a:rPr lang="en-US" dirty="0" err="1" smtClean="0"/>
              <a:t>uniunii</a:t>
            </a:r>
            <a:r>
              <a:rPr lang="en-US" dirty="0" smtClean="0"/>
              <a:t> </a:t>
            </a:r>
            <a:r>
              <a:rPr lang="en-US" dirty="0" err="1" smtClean="0"/>
              <a:t>europene</a:t>
            </a:r>
            <a:endParaRPr lang="ro-RO" dirty="0"/>
          </a:p>
        </p:txBody>
      </p:sp>
      <p:sp>
        <p:nvSpPr>
          <p:cNvPr id="4" name="Rectangle 3"/>
          <p:cNvSpPr/>
          <p:nvPr/>
        </p:nvSpPr>
        <p:spPr>
          <a:xfrm>
            <a:off x="179512" y="5247710"/>
            <a:ext cx="8424936" cy="1200329"/>
          </a:xfrm>
          <a:prstGeom prst="rect">
            <a:avLst/>
          </a:prstGeom>
        </p:spPr>
        <p:txBody>
          <a:bodyPr wrap="square">
            <a:spAutoFit/>
          </a:bodyPr>
          <a:lstStyle/>
          <a:p>
            <a:r>
              <a:rPr lang="en-US" i="1" dirty="0" smtClean="0"/>
              <a:t>I</a:t>
            </a:r>
            <a:r>
              <a:rPr lang="vi-VN" i="1" dirty="0" smtClean="0"/>
              <a:t>n 1973 a avut loc primul val de aderare, astfel încât alături de cele 6 state fondatoare s-au integrat şi Danemarca, Irlanda şi Marea Britanie. </a:t>
            </a:r>
            <a:r>
              <a:rPr lang="vi-VN" dirty="0" smtClean="0"/>
              <a:t>Anii ’80 au dus la alte valuri de integrare: mai întâi în 1981, Grecia şi mai apoi în 1986, Spania şi Portugalia.</a:t>
            </a:r>
            <a:endParaRPr lang="ro-RO" dirty="0"/>
          </a:p>
        </p:txBody>
      </p:sp>
    </p:spTree>
    <p:extLst>
      <p:ext uri="{BB962C8B-B14F-4D97-AF65-F5344CB8AC3E}">
        <p14:creationId xmlns:p14="http://schemas.microsoft.com/office/powerpoint/2010/main" xmlns="" val="1868761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640960" cy="2862322"/>
          </a:xfrm>
          <a:prstGeom prst="rect">
            <a:avLst/>
          </a:prstGeom>
        </p:spPr>
        <p:txBody>
          <a:bodyPr wrap="square">
            <a:spAutoFit/>
          </a:bodyPr>
          <a:lstStyle/>
          <a:p>
            <a:r>
              <a:rPr lang="vi-VN" dirty="0" smtClean="0"/>
              <a:t>Nevoia unor noi forme de cooperare în domeniile politicii externe sau de apărare, juridic şi afaceri interne sau necesitatea dezvoltării unei uniuni economice şi monetare – incluzând aici posibilitatea unei monede unice, au fost toate stipulate în 1992, prin Tratatul de la Maastricht (sau Tratatul de constituire al Uniunii Europene moderne). Prin integrarea Austriei, Finlandei şi Suediei din 1995, numărul ţărilor din UE creştea la 15. Noua monedă europeană: euro, devenea realitate la 1 ianuarie 1999, moment în care moneda este lansată pe pieţele monetare, înlocuind monedele naţionale din</a:t>
            </a:r>
            <a:r>
              <a:rPr lang="en-US" dirty="0" smtClean="0"/>
              <a:t> </a:t>
            </a:r>
            <a:r>
              <a:rPr lang="en-US" dirty="0" err="1" smtClean="0">
                <a:latin typeface="Verdana" panose="020B0604030504040204" pitchFamily="34" charset="0"/>
                <a:ea typeface="Verdana" panose="020B0604030504040204" pitchFamily="34" charset="0"/>
                <a:cs typeface="Verdana" panose="020B0604030504040204" pitchFamily="34" charset="0"/>
              </a:rPr>
              <a:t>aproape</a:t>
            </a:r>
            <a:r>
              <a:rPr lang="vi-VN" dirty="0" smtClean="0"/>
              <a:t> toate statele din UE de la acea</a:t>
            </a:r>
            <a:r>
              <a:rPr lang="en-US" dirty="0" smtClean="0"/>
              <a:t> </a:t>
            </a:r>
            <a:r>
              <a:rPr lang="en-US" dirty="0" err="1" smtClean="0">
                <a:latin typeface="Verdana" panose="020B0604030504040204" pitchFamily="34" charset="0"/>
                <a:ea typeface="Verdana" panose="020B0604030504040204" pitchFamily="34" charset="0"/>
                <a:cs typeface="Verdana" panose="020B0604030504040204" pitchFamily="34" charset="0"/>
              </a:rPr>
              <a:t>vreme</a:t>
            </a:r>
            <a:r>
              <a:rPr lang="en-US" dirty="0" smtClean="0">
                <a:latin typeface="Verdana" panose="020B0604030504040204" pitchFamily="34" charset="0"/>
                <a:ea typeface="Verdana" panose="020B0604030504040204" pitchFamily="34" charset="0"/>
                <a:cs typeface="Verdana" panose="020B0604030504040204" pitchFamily="34" charset="0"/>
              </a:rPr>
              <a:t>.</a:t>
            </a:r>
            <a:endParaRPr lang="ro-RO" dirty="0"/>
          </a:p>
        </p:txBody>
      </p:sp>
      <p:sp>
        <p:nvSpPr>
          <p:cNvPr id="3" name="Rectangle 2"/>
          <p:cNvSpPr/>
          <p:nvPr/>
        </p:nvSpPr>
        <p:spPr>
          <a:xfrm>
            <a:off x="251520" y="3050962"/>
            <a:ext cx="8496944" cy="1477328"/>
          </a:xfrm>
          <a:prstGeom prst="rect">
            <a:avLst/>
          </a:prstGeom>
        </p:spPr>
        <p:txBody>
          <a:bodyPr wrap="square">
            <a:spAutoFit/>
          </a:bodyPr>
          <a:lstStyle/>
          <a:p>
            <a:r>
              <a:rPr lang="vi-VN" dirty="0" smtClean="0"/>
              <a:t>Anul 2004 a rămas celebru pentru că nu mai puţin de 10 ţări aveau să adere la UE printre care: Cipru, Cehia, Estonia, Ungaria, Letonia, Lituania, Malta, Polonia, Slovacia, Slovenia şi mai apoi în 2007, alte două: Bulgaria şi </a:t>
            </a:r>
            <a:r>
              <a:rPr lang="vi-VN" b="1" dirty="0" smtClean="0"/>
              <a:t>România</a:t>
            </a:r>
            <a:r>
              <a:rPr lang="vi-VN" dirty="0" smtClean="0"/>
              <a:t>. Numărul total al ţărilor care formau UE în 2007 ajunsese la </a:t>
            </a:r>
            <a:r>
              <a:rPr lang="vi-VN" b="1" dirty="0" smtClean="0"/>
              <a:t>27</a:t>
            </a:r>
            <a:r>
              <a:rPr lang="vi-VN" dirty="0" smtClean="0"/>
              <a:t>, număr care se menţine până azi. </a:t>
            </a:r>
            <a:endParaRPr lang="ro-RO" dirty="0"/>
          </a:p>
        </p:txBody>
      </p:sp>
      <p:pic>
        <p:nvPicPr>
          <p:cNvPr id="2050" name="Picture 2" descr="http://intrebari-si-raspunsuri.ro/wp-content/uploads/steaguriu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14799" y="4725144"/>
            <a:ext cx="8170385" cy="16632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78755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Aderarea</a:t>
            </a:r>
            <a:r>
              <a:rPr lang="en-US" dirty="0" smtClean="0"/>
              <a:t> </a:t>
            </a:r>
            <a:r>
              <a:rPr lang="en-US" dirty="0" err="1" smtClean="0"/>
              <a:t>Romaniei</a:t>
            </a:r>
            <a:r>
              <a:rPr lang="en-US" dirty="0"/>
              <a:t> </a:t>
            </a:r>
            <a:r>
              <a:rPr lang="en-US" dirty="0" smtClean="0"/>
              <a:t>la </a:t>
            </a:r>
            <a:r>
              <a:rPr lang="en-US" dirty="0" err="1" smtClean="0"/>
              <a:t>ue</a:t>
            </a:r>
            <a:endParaRPr lang="ro-RO" dirty="0"/>
          </a:p>
        </p:txBody>
      </p:sp>
      <p:sp>
        <p:nvSpPr>
          <p:cNvPr id="3" name="Rectangle 1"/>
          <p:cNvSpPr>
            <a:spLocks noChangeArrowheads="1"/>
          </p:cNvSpPr>
          <p:nvPr/>
        </p:nvSpPr>
        <p:spPr bwMode="auto">
          <a:xfrm>
            <a:off x="179512" y="1562308"/>
            <a:ext cx="8784976" cy="28623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ro-RO" sz="1800" b="1"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România a devenit stat membru al Uniunii Europene la 1 ianuarie 2007</a:t>
            </a:r>
            <a:r>
              <a:rPr kumimoji="0" lang="ro-RO" altLang="ro-RO" sz="1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conform calendarului stabilit, încheind astfel un proces care a început la mijlocul anilor ’90.</a:t>
            </a: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ro-RO" sz="1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România a început drumul său către Uniunea Europeană la 1 februarie 1993, dată la care a fost semnat </a:t>
            </a:r>
            <a:r>
              <a:rPr kumimoji="0" lang="ro-RO" altLang="ro-RO" sz="1800" b="1"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Acordul de Asociere a României la Uniunea Europeană</a:t>
            </a:r>
            <a:r>
              <a:rPr kumimoji="0" lang="ro-RO" altLang="ro-RO" sz="18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document intrat în vigoare doi ani mai târziu. România depunea oficial cererea de aderare la Uniune în iunie 1995, iar în decembrie 1999, Consiliul European decidea deschiderea negocierilor de aderare cu România, alături de alte şase state. Oficial, negocierile au fost deschise la 15 februarie 2000</a:t>
            </a:r>
            <a:r>
              <a:rPr kumimoji="0" lang="ro-RO" altLang="ro-RO" sz="1800" b="0" i="0" u="none" strike="noStrike" cap="none" normalizeH="0" baseline="0" dirty="0" smtClean="0">
                <a:ln>
                  <a:noFill/>
                </a:ln>
                <a:solidFill>
                  <a:schemeClr val="tx1"/>
                </a:solidFill>
                <a:effectLst/>
                <a:latin typeface="Arial" charset="0"/>
                <a:cs typeface="Arial" charset="0"/>
              </a:rPr>
              <a:t>.</a:t>
            </a:r>
          </a:p>
        </p:txBody>
      </p:sp>
      <p:sp>
        <p:nvSpPr>
          <p:cNvPr id="4" name="Rectangle 3"/>
          <p:cNvSpPr/>
          <p:nvPr/>
        </p:nvSpPr>
        <p:spPr>
          <a:xfrm>
            <a:off x="179512" y="4424630"/>
            <a:ext cx="8614072" cy="1754326"/>
          </a:xfrm>
          <a:prstGeom prst="rect">
            <a:avLst/>
          </a:prstGeom>
        </p:spPr>
        <p:txBody>
          <a:bodyPr wrap="square">
            <a:spAutoFit/>
          </a:bodyPr>
          <a:lstStyle/>
          <a:p>
            <a:r>
              <a:rPr lang="vi-VN" dirty="0" smtClean="0"/>
              <a:t>Comisia Europeană a prezentat anual documente de evaluare privind parcursul european al României, aceste documente fiind de două tipuri: rapoarte privind stadiul pregătirilor în vederea aderării şi, respectiv, după semnarea Tratatului de Aderare, </a:t>
            </a:r>
            <a:r>
              <a:rPr lang="vi-VN" dirty="0" smtClean="0">
                <a:hlinkClick r:id="rId2"/>
              </a:rPr>
              <a:t>rapoarte comprehensive de monitorizare</a:t>
            </a:r>
            <a:r>
              <a:rPr lang="vi-VN" dirty="0" smtClean="0"/>
              <a:t> în care era prezentat stadiul îndeplinirii angajamentelor asumate de România în negocierile de aderare.</a:t>
            </a:r>
            <a:endParaRPr lang="ro-RO" dirty="0"/>
          </a:p>
        </p:txBody>
      </p:sp>
    </p:spTree>
    <p:extLst>
      <p:ext uri="{BB962C8B-B14F-4D97-AF65-F5344CB8AC3E}">
        <p14:creationId xmlns:p14="http://schemas.microsoft.com/office/powerpoint/2010/main" xmlns="" val="853050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3968" y="905880"/>
            <a:ext cx="4318248" cy="4687416"/>
          </a:xfrm>
        </p:spPr>
        <p:txBody>
          <a:bodyPr>
            <a:normAutofit fontScale="62500" lnSpcReduction="20000"/>
          </a:bodyPr>
          <a:lstStyle/>
          <a:p>
            <a:r>
              <a:rPr lang="vi-VN" dirty="0">
                <a:latin typeface="Verdana" panose="020B0604030504040204" pitchFamily="34" charset="0"/>
                <a:ea typeface="Verdana" panose="020B0604030504040204" pitchFamily="34" charset="0"/>
                <a:cs typeface="Verdana" panose="020B0604030504040204" pitchFamily="34" charset="0"/>
              </a:rPr>
              <a:t>La 25 aprilie 2005, la Luxemburg, a fost semnat </a:t>
            </a:r>
            <a:r>
              <a:rPr lang="vi-VN" dirty="0">
                <a:latin typeface="Verdana" panose="020B0604030504040204" pitchFamily="34" charset="0"/>
                <a:ea typeface="Verdana" panose="020B0604030504040204" pitchFamily="34" charset="0"/>
                <a:cs typeface="Verdana" panose="020B0604030504040204" pitchFamily="34" charset="0"/>
                <a:hlinkClick r:id="rId2" tooltip="Tratatul de Aderare a României şi Bulgariei la UE"/>
              </a:rPr>
              <a:t>Tratatul de Aderare a României şi Bulgariei la UE</a:t>
            </a:r>
            <a:r>
              <a:rPr lang="vi-VN" dirty="0">
                <a:latin typeface="Verdana" panose="020B0604030504040204" pitchFamily="34" charset="0"/>
                <a:ea typeface="Verdana" panose="020B0604030504040204" pitchFamily="34" charset="0"/>
                <a:cs typeface="Verdana" panose="020B0604030504040204" pitchFamily="34" charset="0"/>
              </a:rPr>
              <a:t> de către România şi Bulgaria şi de către reprezentanţii statelor membre ale Uniunii</a:t>
            </a:r>
            <a:r>
              <a:rPr lang="vi-VN" dirty="0" smtClean="0">
                <a:latin typeface="Verdana" panose="020B0604030504040204" pitchFamily="34" charset="0"/>
                <a:ea typeface="Verdana" panose="020B0604030504040204" pitchFamily="34" charset="0"/>
                <a:cs typeface="Verdana" panose="020B0604030504040204" pitchFamily="34" charset="0"/>
              </a:rPr>
              <a:t>.</a:t>
            </a:r>
            <a:r>
              <a:rPr lang="vi-VN" i="1" dirty="0" smtClean="0">
                <a:latin typeface="Verdana" panose="020B0604030504040204" pitchFamily="34" charset="0"/>
                <a:ea typeface="Verdana" panose="020B0604030504040204" pitchFamily="34" charset="0"/>
                <a:cs typeface="Verdana" panose="020B0604030504040204" pitchFamily="34" charset="0"/>
              </a:rPr>
              <a:t> </a:t>
            </a:r>
            <a:endParaRPr lang="vi-VN" dirty="0">
              <a:latin typeface="Verdana" panose="020B0604030504040204" pitchFamily="34" charset="0"/>
              <a:ea typeface="Verdana" panose="020B0604030504040204" pitchFamily="34" charset="0"/>
              <a:cs typeface="Verdana" panose="020B0604030504040204" pitchFamily="34" charset="0"/>
            </a:endParaRPr>
          </a:p>
          <a:p>
            <a:r>
              <a:rPr lang="vi-VN" dirty="0">
                <a:latin typeface="Verdana" panose="020B0604030504040204" pitchFamily="34" charset="0"/>
                <a:ea typeface="Verdana" panose="020B0604030504040204" pitchFamily="34" charset="0"/>
                <a:cs typeface="Verdana" panose="020B0604030504040204" pitchFamily="34" charset="0"/>
              </a:rPr>
              <a:t>Ulterior semnării, Tratatul a fost supus procesului de ratificare în toate statele membre UE</a:t>
            </a:r>
            <a:r>
              <a:rPr lang="vi-VN" dirty="0" smtClean="0">
                <a:latin typeface="Verdana" panose="020B0604030504040204" pitchFamily="34" charset="0"/>
                <a:ea typeface="Verdana" panose="020B0604030504040204" pitchFamily="34" charset="0"/>
                <a:cs typeface="Verdana" panose="020B0604030504040204" pitchFamily="34" charset="0"/>
              </a:rPr>
              <a:t>.</a:t>
            </a:r>
            <a:endParaRPr lang="vi-VN" dirty="0">
              <a:latin typeface="Verdana" panose="020B0604030504040204" pitchFamily="34" charset="0"/>
              <a:ea typeface="Verdana" panose="020B0604030504040204" pitchFamily="34" charset="0"/>
              <a:cs typeface="Verdana" panose="020B0604030504040204" pitchFamily="34" charset="0"/>
            </a:endParaRPr>
          </a:p>
          <a:p>
            <a:r>
              <a:rPr lang="vi-VN" dirty="0">
                <a:latin typeface="Verdana" panose="020B0604030504040204" pitchFamily="34" charset="0"/>
                <a:ea typeface="Verdana" panose="020B0604030504040204" pitchFamily="34" charset="0"/>
                <a:cs typeface="Verdana" panose="020B0604030504040204" pitchFamily="34" charset="0"/>
              </a:rPr>
              <a:t>După finalizarea procesului de ratificare în toate statele membre, în noiembrie 2006, România a devenit stat membru al Uniunii Europene la 1 ianuarie 2007</a:t>
            </a:r>
          </a:p>
        </p:txBody>
      </p:sp>
      <p:sp>
        <p:nvSpPr>
          <p:cNvPr id="6" name="Text Placeholder 5"/>
          <p:cNvSpPr>
            <a:spLocks noGrp="1"/>
          </p:cNvSpPr>
          <p:nvPr>
            <p:ph type="body" sz="half" idx="2"/>
          </p:nvPr>
        </p:nvSpPr>
        <p:spPr/>
        <p:txBody>
          <a:bodyPr/>
          <a:lstStyle/>
          <a:p>
            <a:endParaRPr lang="ro-RO" dirty="0"/>
          </a:p>
        </p:txBody>
      </p:sp>
      <p:sp>
        <p:nvSpPr>
          <p:cNvPr id="5" name="Title 4"/>
          <p:cNvSpPr>
            <a:spLocks noGrp="1"/>
          </p:cNvSpPr>
          <p:nvPr>
            <p:ph type="title"/>
          </p:nvPr>
        </p:nvSpPr>
        <p:spPr/>
        <p:txBody>
          <a:bodyPr/>
          <a:lstStyle/>
          <a:p>
            <a:endParaRPr lang="ro-RO" dirty="0"/>
          </a:p>
        </p:txBody>
      </p:sp>
      <p:pic>
        <p:nvPicPr>
          <p:cNvPr id="4098" name="Picture 2" descr="http://www.caleaeuropeana.ro/wp-content/uploads/2012/04/Romania-UE.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3528" y="620688"/>
            <a:ext cx="3552428" cy="2628900"/>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http://www.caleaeuropeana.ro/wp-content/uploads/2012/08/romania-si-ue.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23528" y="3242146"/>
            <a:ext cx="3552428" cy="25808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26580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rolul</a:t>
            </a:r>
            <a:r>
              <a:rPr lang="en-US" dirty="0" smtClean="0"/>
              <a:t> </a:t>
            </a:r>
            <a:r>
              <a:rPr lang="en-US" dirty="0" err="1" smtClean="0"/>
              <a:t>ue</a:t>
            </a:r>
            <a:r>
              <a:rPr lang="en-US" dirty="0" smtClean="0"/>
              <a:t> </a:t>
            </a:r>
            <a:r>
              <a:rPr lang="en-US" dirty="0" err="1" smtClean="0"/>
              <a:t>pe</a:t>
            </a:r>
            <a:r>
              <a:rPr lang="en-US" dirty="0" smtClean="0"/>
              <a:t> plan </a:t>
            </a:r>
            <a:r>
              <a:rPr lang="en-US" dirty="0" err="1" smtClean="0"/>
              <a:t>mondial</a:t>
            </a:r>
            <a:endParaRPr lang="ro-RO" dirty="0"/>
          </a:p>
        </p:txBody>
      </p:sp>
      <p:sp>
        <p:nvSpPr>
          <p:cNvPr id="3" name="Rectangle 2"/>
          <p:cNvSpPr/>
          <p:nvPr/>
        </p:nvSpPr>
        <p:spPr>
          <a:xfrm>
            <a:off x="323528" y="1700808"/>
            <a:ext cx="8208912" cy="4524315"/>
          </a:xfrm>
          <a:prstGeom prst="rect">
            <a:avLst/>
          </a:prstGeom>
        </p:spPr>
        <p:txBody>
          <a:bodyPr wrap="square">
            <a:spAutoFit/>
          </a:bodyPr>
          <a:lstStyle/>
          <a:p>
            <a:r>
              <a:rPr lang="vi-VN" dirty="0" smtClean="0"/>
              <a:t>În număr de aproximativ cinci sute de milioane, populaţia Uniunii Europene este a treia ca mărime din lume, după China şi India. Întinderea sa şi impactul său din punct de vedere comercial, economic şi financiar fac din Uniunea Europeană o putere importantă pe plan mondial. Aceasta realizează cea mai mare parte a comerţului mondial şi generează o pătrime din bunăstarea mondială.</a:t>
            </a:r>
            <a:br>
              <a:rPr lang="vi-VN" dirty="0" smtClean="0"/>
            </a:br>
            <a:r>
              <a:rPr lang="vi-VN" dirty="0" smtClean="0"/>
              <a:t>Mărimea şi puterea economică generează responsabilităţi. Uniunea este cel mai mare furnizor de asistenţă financiară şi de consultanţă pentru ţările în curs de dezvoltare. Confruntată în prezent cu o ordine mondială complexă şi fragilă, Uniunea se implică din ce în ce mai mult în prevenirea conflictelor, în menţinerea păcii şi în activităţile de combatere a terorismului, sprijinind eforturile de reconstrucţie ale Irakului şi Afganistanului. Uniunea a preluat iniţiativa în abordarea problemei încălzirii globale şi a emisiilor de gaze cu efect de seră. </a:t>
            </a:r>
            <a:br>
              <a:rPr lang="vi-VN" dirty="0" smtClean="0"/>
            </a:br>
            <a:endParaRPr lang="ro-RO" dirty="0"/>
          </a:p>
        </p:txBody>
      </p:sp>
    </p:spTree>
    <p:extLst>
      <p:ext uri="{BB962C8B-B14F-4D97-AF65-F5344CB8AC3E}">
        <p14:creationId xmlns:p14="http://schemas.microsoft.com/office/powerpoint/2010/main" xmlns="" val="1739307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clADIREA</a:t>
            </a:r>
            <a:r>
              <a:rPr lang="en-US" dirty="0" smtClean="0"/>
              <a:t> PARLAMENTULUI UNIUNII EUROPENE</a:t>
            </a:r>
            <a:endParaRPr lang="ro-RO"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ro-RO"/>
          </a:p>
        </p:txBody>
      </p:sp>
      <p:pic>
        <p:nvPicPr>
          <p:cNvPr id="6150" name="Picture 6" descr="http://www.cunoastelumea.ro/wp-content/uploads/2015/09/parliamenteu.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17884" y="764704"/>
            <a:ext cx="7642547" cy="42256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53570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MULTUMESC!</a:t>
            </a:r>
            <a:endParaRPr lang="ro-RO" dirty="0"/>
          </a:p>
        </p:txBody>
      </p:sp>
      <p:sp>
        <p:nvSpPr>
          <p:cNvPr id="3" name="Text Placeholder 2"/>
          <p:cNvSpPr>
            <a:spLocks noGrp="1"/>
          </p:cNvSpPr>
          <p:nvPr>
            <p:ph type="body" idx="1"/>
          </p:nvPr>
        </p:nvSpPr>
        <p:spPr/>
        <p:txBody>
          <a:bodyPr/>
          <a:lstStyle/>
          <a:p>
            <a:endParaRPr lang="ro-RO"/>
          </a:p>
        </p:txBody>
      </p:sp>
    </p:spTree>
    <p:extLst>
      <p:ext uri="{BB962C8B-B14F-4D97-AF65-F5344CB8AC3E}">
        <p14:creationId xmlns:p14="http://schemas.microsoft.com/office/powerpoint/2010/main" xmlns="" val="19608960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1425</TotalTime>
  <Words>787</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Uniunea europeana</vt:lpstr>
      <vt:lpstr>Slide 2</vt:lpstr>
      <vt:lpstr>Istoria uniunii europene</vt:lpstr>
      <vt:lpstr>Slide 4</vt:lpstr>
      <vt:lpstr>Aderarea Romaniei la ue</vt:lpstr>
      <vt:lpstr>Slide 6</vt:lpstr>
      <vt:lpstr>rolul ue pe plan mondial</vt:lpstr>
      <vt:lpstr>clADIREA PARLAMENTULUI UNIUNII EUROPENE</vt:lpstr>
      <vt:lpstr>MULTUMESC!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Uniunea europeana</dc:title>
  <dc:creator>Hojbota Florica</dc:creator>
  <cp:lastModifiedBy>user</cp:lastModifiedBy>
  <cp:revision>9</cp:revision>
  <dcterms:created xsi:type="dcterms:W3CDTF">2016-05-27T11:40:47Z</dcterms:created>
  <dcterms:modified xsi:type="dcterms:W3CDTF">2016-05-31T15:13:40Z</dcterms:modified>
</cp:coreProperties>
</file>