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7" r:id="rId2"/>
    <p:sldId id="258" r:id="rId3"/>
    <p:sldId id="260" r:id="rId4"/>
    <p:sldId id="261" r:id="rId5"/>
    <p:sldId id="259"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6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946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4496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666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89040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6375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933048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760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376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667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40723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6088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9268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555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66116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2/19/2019</a:t>
            </a:fld>
            <a:endParaRPr lang="en-US" dirty="0"/>
          </a:p>
        </p:txBody>
      </p:sp>
    </p:spTree>
    <p:extLst>
      <p:ext uri="{BB962C8B-B14F-4D97-AF65-F5344CB8AC3E}">
        <p14:creationId xmlns:p14="http://schemas.microsoft.com/office/powerpoint/2010/main" val="127523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60800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alentina\Desktop\sigla_nediscriminare.jpg"/>
          <p:cNvPicPr>
            <a:picLocks noChangeAspect="1" noChangeArrowheads="1"/>
          </p:cNvPicPr>
          <p:nvPr/>
        </p:nvPicPr>
        <p:blipFill>
          <a:blip r:embed="rId2" cstate="print"/>
          <a:srcRect/>
          <a:stretch>
            <a:fillRect/>
          </a:stretch>
        </p:blipFill>
        <p:spPr bwMode="auto">
          <a:xfrm>
            <a:off x="1462768" y="397389"/>
            <a:ext cx="9205232" cy="64606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8"/>
          <p:cNvPicPr>
            <a:picLocks noChangeAspect="1" noChangeArrowheads="1"/>
          </p:cNvPicPr>
          <p:nvPr/>
        </p:nvPicPr>
        <p:blipFill>
          <a:blip r:embed="rId3" cstate="print"/>
          <a:srcRect/>
          <a:stretch>
            <a:fillRect/>
          </a:stretch>
        </p:blipFill>
        <p:spPr bwMode="auto">
          <a:xfrm>
            <a:off x="1524000" y="1"/>
            <a:ext cx="1752600" cy="11034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4"/>
          <p:cNvPicPr>
            <a:picLocks noChangeAspect="1" noChangeArrowheads="1"/>
          </p:cNvPicPr>
          <p:nvPr/>
        </p:nvPicPr>
        <p:blipFill>
          <a:blip r:embed="rId4" cstate="print"/>
          <a:srcRect/>
          <a:stretch>
            <a:fillRect/>
          </a:stretch>
        </p:blipFill>
        <p:spPr bwMode="auto">
          <a:xfrm>
            <a:off x="1524000" y="1181762"/>
            <a:ext cx="1752600" cy="1028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6"/>
          <p:cNvPicPr>
            <a:picLocks noChangeAspect="1" noChangeArrowheads="1"/>
          </p:cNvPicPr>
          <p:nvPr/>
        </p:nvPicPr>
        <p:blipFill>
          <a:blip r:embed="rId5" cstate="print"/>
          <a:srcRect/>
          <a:stretch>
            <a:fillRect/>
          </a:stretch>
        </p:blipFill>
        <p:spPr bwMode="auto">
          <a:xfrm>
            <a:off x="1524000" y="2328093"/>
            <a:ext cx="1752600" cy="968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noChangeArrowheads="1"/>
          </p:cNvPicPr>
          <p:nvPr/>
        </p:nvPicPr>
        <p:blipFill>
          <a:blip r:embed="rId6" cstate="print"/>
          <a:srcRect/>
          <a:stretch>
            <a:fillRect/>
          </a:stretch>
        </p:blipFill>
        <p:spPr bwMode="auto">
          <a:xfrm>
            <a:off x="1524000" y="3352800"/>
            <a:ext cx="1676400"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7"/>
          <p:cNvPicPr>
            <a:picLocks noChangeAspect="1" noChangeArrowheads="1"/>
          </p:cNvPicPr>
          <p:nvPr/>
        </p:nvPicPr>
        <p:blipFill>
          <a:blip r:embed="rId7" cstate="print"/>
          <a:srcRect/>
          <a:stretch>
            <a:fillRect/>
          </a:stretch>
        </p:blipFill>
        <p:spPr bwMode="auto">
          <a:xfrm>
            <a:off x="1524001" y="4419601"/>
            <a:ext cx="1676400" cy="1114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9"/>
          <p:cNvPicPr>
            <a:picLocks noChangeAspect="1" noChangeArrowheads="1"/>
          </p:cNvPicPr>
          <p:nvPr/>
        </p:nvPicPr>
        <p:blipFill>
          <a:blip r:embed="rId8" cstate="print"/>
          <a:srcRect/>
          <a:stretch>
            <a:fillRect/>
          </a:stretch>
        </p:blipFill>
        <p:spPr bwMode="auto">
          <a:xfrm>
            <a:off x="1524000" y="5562600"/>
            <a:ext cx="1748802"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Oval 8"/>
          <p:cNvSpPr/>
          <p:nvPr/>
        </p:nvSpPr>
        <p:spPr>
          <a:xfrm>
            <a:off x="3200399" y="1476374"/>
            <a:ext cx="5387009" cy="3781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Learning / teaching, training activities in </a:t>
            </a:r>
            <a:r>
              <a:rPr lang="en-US" sz="3600" dirty="0" err="1"/>
              <a:t>Oltenita</a:t>
            </a:r>
            <a:r>
              <a:rPr lang="en-US" sz="3600" dirty="0"/>
              <a:t>, 18-22.03.2019</a:t>
            </a:r>
            <a:endParaRPr lang="ro-RO" sz="3600" dirty="0"/>
          </a:p>
        </p:txBody>
      </p:sp>
      <p:sp>
        <p:nvSpPr>
          <p:cNvPr id="13" name="Rounded Rectangle 12"/>
          <p:cNvSpPr/>
          <p:nvPr/>
        </p:nvSpPr>
        <p:spPr>
          <a:xfrm>
            <a:off x="3810000" y="0"/>
            <a:ext cx="6477000" cy="1447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YOUR RIGHTS ARE MY RIGHTS, FIGHTING DISCRIMINATION AND PROMOTING EQUALITY</a:t>
            </a:r>
            <a:endParaRPr lang="ro-RO"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Rounded Rectangle 13"/>
          <p:cNvSpPr/>
          <p:nvPr/>
        </p:nvSpPr>
        <p:spPr>
          <a:xfrm>
            <a:off x="3810000" y="5562600"/>
            <a:ext cx="3346174"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r>
              <a:rPr lang="en-US" b="1" dirty="0"/>
              <a:t>“NICOLAE </a:t>
            </a:r>
            <a:r>
              <a:rPr lang="en-US" b="1" dirty="0" err="1"/>
              <a:t>BALCESCU</a:t>
            </a:r>
            <a:r>
              <a:rPr lang="en-US" b="1" dirty="0"/>
              <a:t>”</a:t>
            </a:r>
            <a:r>
              <a:rPr lang="ro-RO" b="1" dirty="0"/>
              <a:t>TEHNOLOGICAL</a:t>
            </a:r>
            <a:r>
              <a:rPr lang="en-US" b="1" dirty="0"/>
              <a:t> HIGH SCHOOL</a:t>
            </a:r>
          </a:p>
          <a:p>
            <a:pPr algn="ctr"/>
            <a:r>
              <a:rPr lang="en-US" b="1" dirty="0" err="1"/>
              <a:t>OLTENITA</a:t>
            </a:r>
            <a:endParaRPr lang="en-US" b="1" dirty="0"/>
          </a:p>
          <a:p>
            <a:pPr algn="ctr"/>
            <a:r>
              <a:rPr lang="en-US" b="1" dirty="0"/>
              <a:t>ROMANIA</a:t>
            </a:r>
          </a:p>
          <a:p>
            <a:pPr algn="ctr"/>
            <a:endParaRPr lang="en-US" dirty="0"/>
          </a:p>
          <a:p>
            <a:pPr algn="ctr"/>
            <a:endParaRPr lang="en-US" dirty="0"/>
          </a:p>
          <a:p>
            <a:pPr algn="ctr"/>
            <a:endParaRPr lang="ro-RO" dirty="0"/>
          </a:p>
        </p:txBody>
      </p:sp>
      <p:pic>
        <p:nvPicPr>
          <p:cNvPr id="12" name="Picture 11">
            <a:extLst>
              <a:ext uri="{FF2B5EF4-FFF2-40B4-BE49-F238E27FC236}">
                <a16:creationId xmlns:a16="http://schemas.microsoft.com/office/drawing/2014/main" id="{4F9EEA47-29B4-4675-8F4D-BD99F0E73319}"/>
              </a:ext>
            </a:extLst>
          </p:cNvPr>
          <p:cNvPicPr>
            <a:picLocks noChangeAspect="1"/>
          </p:cNvPicPr>
          <p:nvPr/>
        </p:nvPicPr>
        <p:blipFill>
          <a:blip r:embed="rId9"/>
          <a:stretch>
            <a:fillRect/>
          </a:stretch>
        </p:blipFill>
        <p:spPr>
          <a:xfrm>
            <a:off x="7009451" y="5867509"/>
            <a:ext cx="3572411" cy="1019065"/>
          </a:xfrm>
          <a:prstGeom prst="rect">
            <a:avLst/>
          </a:prstGeom>
        </p:spPr>
      </p:pic>
    </p:spTree>
  </p:cSld>
  <p:clrMapOvr>
    <a:masterClrMapping/>
  </p:clrMapOvr>
  <p:transition advTm="20000">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1320-ABC4-457C-8104-DCE16FAD5DF2}"/>
              </a:ext>
            </a:extLst>
          </p:cNvPr>
          <p:cNvSpPr>
            <a:spLocks noGrp="1"/>
          </p:cNvSpPr>
          <p:nvPr>
            <p:ph type="ctrTitle"/>
          </p:nvPr>
        </p:nvSpPr>
        <p:spPr/>
        <p:txBody>
          <a:bodyPr/>
          <a:lstStyle/>
          <a:p>
            <a:r>
              <a:rPr lang="en-US" b="1" dirty="0">
                <a:solidFill>
                  <a:srgbClr val="0070C0"/>
                </a:solidFill>
              </a:rPr>
              <a:t>The Development Right</a:t>
            </a:r>
            <a:endParaRPr lang="ro-RO" b="1" dirty="0">
              <a:solidFill>
                <a:srgbClr val="0070C0"/>
              </a:solidFill>
            </a:endParaRPr>
          </a:p>
        </p:txBody>
      </p:sp>
      <p:sp>
        <p:nvSpPr>
          <p:cNvPr id="3" name="Subtitle 2">
            <a:extLst>
              <a:ext uri="{FF2B5EF4-FFF2-40B4-BE49-F238E27FC236}">
                <a16:creationId xmlns:a16="http://schemas.microsoft.com/office/drawing/2014/main" id="{9F531648-855B-4B17-BC84-403DD7AB40B5}"/>
              </a:ext>
            </a:extLst>
          </p:cNvPr>
          <p:cNvSpPr>
            <a:spLocks noGrp="1"/>
          </p:cNvSpPr>
          <p:nvPr>
            <p:ph type="subTitle" idx="1"/>
          </p:nvPr>
        </p:nvSpPr>
        <p:spPr/>
        <p:txBody>
          <a:bodyPr/>
          <a:lstStyle/>
          <a:p>
            <a:endParaRPr lang="ro-RO" dirty="0"/>
          </a:p>
        </p:txBody>
      </p:sp>
      <p:pic>
        <p:nvPicPr>
          <p:cNvPr id="5" name="Picture 4">
            <a:extLst>
              <a:ext uri="{FF2B5EF4-FFF2-40B4-BE49-F238E27FC236}">
                <a16:creationId xmlns:a16="http://schemas.microsoft.com/office/drawing/2014/main" id="{73E1215E-0990-469A-BE8B-E2A1929B673D}"/>
              </a:ext>
            </a:extLst>
          </p:cNvPr>
          <p:cNvPicPr>
            <a:picLocks noChangeAspect="1"/>
          </p:cNvPicPr>
          <p:nvPr/>
        </p:nvPicPr>
        <p:blipFill>
          <a:blip r:embed="rId2"/>
          <a:stretch>
            <a:fillRect/>
          </a:stretch>
        </p:blipFill>
        <p:spPr>
          <a:xfrm>
            <a:off x="2917997" y="1124184"/>
            <a:ext cx="4852379" cy="1280350"/>
          </a:xfrm>
          <a:prstGeom prst="rect">
            <a:avLst/>
          </a:prstGeom>
        </p:spPr>
      </p:pic>
      <p:pic>
        <p:nvPicPr>
          <p:cNvPr id="7" name="Picture 6">
            <a:extLst>
              <a:ext uri="{FF2B5EF4-FFF2-40B4-BE49-F238E27FC236}">
                <a16:creationId xmlns:a16="http://schemas.microsoft.com/office/drawing/2014/main" id="{329B5DA2-8EF4-4C11-A235-D74B487F744C}"/>
              </a:ext>
            </a:extLst>
          </p:cNvPr>
          <p:cNvPicPr>
            <a:picLocks noChangeAspect="1"/>
          </p:cNvPicPr>
          <p:nvPr/>
        </p:nvPicPr>
        <p:blipFill>
          <a:blip r:embed="rId3"/>
          <a:stretch>
            <a:fillRect/>
          </a:stretch>
        </p:blipFill>
        <p:spPr>
          <a:xfrm>
            <a:off x="4021372" y="4264167"/>
            <a:ext cx="3293828" cy="2043867"/>
          </a:xfrm>
          <a:prstGeom prst="rect">
            <a:avLst/>
          </a:prstGeom>
        </p:spPr>
      </p:pic>
    </p:spTree>
    <p:extLst>
      <p:ext uri="{BB962C8B-B14F-4D97-AF65-F5344CB8AC3E}">
        <p14:creationId xmlns:p14="http://schemas.microsoft.com/office/powerpoint/2010/main" val="8436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91113-5300-4A3F-AEF3-59AE6D68EC21}"/>
              </a:ext>
            </a:extLst>
          </p:cNvPr>
          <p:cNvSpPr>
            <a:spLocks noGrp="1"/>
          </p:cNvSpPr>
          <p:nvPr>
            <p:ph type="title"/>
          </p:nvPr>
        </p:nvSpPr>
        <p:spPr/>
        <p:txBody>
          <a:bodyPr/>
          <a:lstStyle/>
          <a:p>
            <a:r>
              <a:rPr lang="en-US" dirty="0">
                <a:solidFill>
                  <a:srgbClr val="0070C0"/>
                </a:solidFill>
              </a:rPr>
              <a:t>The Declaration adopted by the UN General Assembly states:</a:t>
            </a:r>
            <a:endParaRPr lang="ro-RO" dirty="0">
              <a:solidFill>
                <a:srgbClr val="0070C0"/>
              </a:solidFill>
            </a:endParaRPr>
          </a:p>
        </p:txBody>
      </p:sp>
      <p:sp>
        <p:nvSpPr>
          <p:cNvPr id="3" name="Content Placeholder 2">
            <a:extLst>
              <a:ext uri="{FF2B5EF4-FFF2-40B4-BE49-F238E27FC236}">
                <a16:creationId xmlns:a16="http://schemas.microsoft.com/office/drawing/2014/main" id="{257400A9-C946-49B8-A8AA-5D63B74B9B7E}"/>
              </a:ext>
            </a:extLst>
          </p:cNvPr>
          <p:cNvSpPr>
            <a:spLocks noGrp="1"/>
          </p:cNvSpPr>
          <p:nvPr>
            <p:ph idx="1"/>
          </p:nvPr>
        </p:nvSpPr>
        <p:spPr/>
        <p:txBody>
          <a:bodyPr>
            <a:normAutofit fontScale="85000" lnSpcReduction="20000"/>
          </a:bodyPr>
          <a:lstStyle/>
          <a:p>
            <a:r>
              <a:rPr lang="en-US" sz="4000" dirty="0"/>
              <a:t>1 Development is an integral part of human rights;</a:t>
            </a:r>
          </a:p>
          <a:p>
            <a:r>
              <a:rPr lang="en-US" sz="4000" dirty="0"/>
              <a:t>2. All human rights and fundamental freedoms are indivisible and independent;</a:t>
            </a:r>
          </a:p>
          <a:p>
            <a:r>
              <a:rPr lang="en-US" sz="4000" dirty="0"/>
              <a:t>3. The right to development is strictly related to the concepts of equity, social justice and participation</a:t>
            </a:r>
            <a:endParaRPr lang="ro-RO" sz="4000" dirty="0"/>
          </a:p>
        </p:txBody>
      </p:sp>
      <p:pic>
        <p:nvPicPr>
          <p:cNvPr id="5" name="Picture 4">
            <a:extLst>
              <a:ext uri="{FF2B5EF4-FFF2-40B4-BE49-F238E27FC236}">
                <a16:creationId xmlns:a16="http://schemas.microsoft.com/office/drawing/2014/main" id="{A968BAAE-DC3F-4369-8C63-61AB2478CC14}"/>
              </a:ext>
            </a:extLst>
          </p:cNvPr>
          <p:cNvPicPr>
            <a:picLocks noChangeAspect="1"/>
          </p:cNvPicPr>
          <p:nvPr/>
        </p:nvPicPr>
        <p:blipFill>
          <a:blip r:embed="rId2"/>
          <a:stretch>
            <a:fillRect/>
          </a:stretch>
        </p:blipFill>
        <p:spPr>
          <a:xfrm>
            <a:off x="9044608" y="198437"/>
            <a:ext cx="2133600" cy="2143125"/>
          </a:xfrm>
          <a:prstGeom prst="rect">
            <a:avLst/>
          </a:prstGeom>
        </p:spPr>
      </p:pic>
    </p:spTree>
    <p:extLst>
      <p:ext uri="{BB962C8B-B14F-4D97-AF65-F5344CB8AC3E}">
        <p14:creationId xmlns:p14="http://schemas.microsoft.com/office/powerpoint/2010/main" val="139575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EAFA-BDAB-499C-ADDD-9AF90A0F9CD9}"/>
              </a:ext>
            </a:extLst>
          </p:cNvPr>
          <p:cNvSpPr>
            <a:spLocks noGrp="1"/>
          </p:cNvSpPr>
          <p:nvPr>
            <p:ph type="title"/>
          </p:nvPr>
        </p:nvSpPr>
        <p:spPr>
          <a:xfrm>
            <a:off x="677334" y="609599"/>
            <a:ext cx="8596668" cy="1457739"/>
          </a:xfrm>
        </p:spPr>
        <p:txBody>
          <a:bodyPr>
            <a:normAutofit fontScale="90000"/>
          </a:bodyPr>
          <a:lstStyle/>
          <a:p>
            <a:r>
              <a:rPr lang="en-US" dirty="0">
                <a:solidFill>
                  <a:srgbClr val="0070C0"/>
                </a:solidFill>
              </a:rPr>
              <a:t>The Philadelphia Statement adopted at the 26th International Labor Conference:</a:t>
            </a:r>
            <a:endParaRPr lang="ro-RO" dirty="0">
              <a:solidFill>
                <a:srgbClr val="0070C0"/>
              </a:solidFill>
            </a:endParaRPr>
          </a:p>
        </p:txBody>
      </p:sp>
      <p:sp>
        <p:nvSpPr>
          <p:cNvPr id="3" name="Content Placeholder 2">
            <a:extLst>
              <a:ext uri="{FF2B5EF4-FFF2-40B4-BE49-F238E27FC236}">
                <a16:creationId xmlns:a16="http://schemas.microsoft.com/office/drawing/2014/main" id="{9A82C3A6-A75D-4597-87AB-CB271EA4814E}"/>
              </a:ext>
            </a:extLst>
          </p:cNvPr>
          <p:cNvSpPr>
            <a:spLocks noGrp="1"/>
          </p:cNvSpPr>
          <p:nvPr>
            <p:ph idx="1"/>
          </p:nvPr>
        </p:nvSpPr>
        <p:spPr/>
        <p:txBody>
          <a:bodyPr>
            <a:normAutofit/>
          </a:bodyPr>
          <a:lstStyle/>
          <a:p>
            <a:r>
              <a:rPr lang="en-US" sz="3600" dirty="0"/>
              <a:t>“All human beings, indifferent of their race, religion and sex, have the right to exercise both their material well-being and their spiritual development in conditions of freedom and dignity, economic security and equality”.</a:t>
            </a:r>
            <a:endParaRPr lang="ro-RO" sz="3600" dirty="0"/>
          </a:p>
        </p:txBody>
      </p:sp>
      <p:pic>
        <p:nvPicPr>
          <p:cNvPr id="5" name="Picture 4">
            <a:extLst>
              <a:ext uri="{FF2B5EF4-FFF2-40B4-BE49-F238E27FC236}">
                <a16:creationId xmlns:a16="http://schemas.microsoft.com/office/drawing/2014/main" id="{8E9A7301-FEEB-4FD9-950B-7F2E90F2FB3C}"/>
              </a:ext>
            </a:extLst>
          </p:cNvPr>
          <p:cNvPicPr>
            <a:picLocks noChangeAspect="1"/>
          </p:cNvPicPr>
          <p:nvPr/>
        </p:nvPicPr>
        <p:blipFill>
          <a:blip r:embed="rId2"/>
          <a:stretch>
            <a:fillRect/>
          </a:stretch>
        </p:blipFill>
        <p:spPr>
          <a:xfrm>
            <a:off x="8904908" y="2250663"/>
            <a:ext cx="3022600" cy="2540000"/>
          </a:xfrm>
          <a:prstGeom prst="rect">
            <a:avLst/>
          </a:prstGeom>
        </p:spPr>
      </p:pic>
    </p:spTree>
    <p:extLst>
      <p:ext uri="{BB962C8B-B14F-4D97-AF65-F5344CB8AC3E}">
        <p14:creationId xmlns:p14="http://schemas.microsoft.com/office/powerpoint/2010/main" val="70534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135A0-01EC-4DA8-89A1-5B3F0CB85234}"/>
              </a:ext>
            </a:extLst>
          </p:cNvPr>
          <p:cNvPicPr>
            <a:picLocks noChangeAspect="1"/>
          </p:cNvPicPr>
          <p:nvPr/>
        </p:nvPicPr>
        <p:blipFill>
          <a:blip r:embed="rId2"/>
          <a:stretch>
            <a:fillRect/>
          </a:stretch>
        </p:blipFill>
        <p:spPr>
          <a:xfrm>
            <a:off x="677332" y="639078"/>
            <a:ext cx="8596669" cy="3888370"/>
          </a:xfrm>
          <a:prstGeom prst="rect">
            <a:avLst/>
          </a:prstGeom>
        </p:spPr>
      </p:pic>
      <p:sp>
        <p:nvSpPr>
          <p:cNvPr id="2" name="Title 1">
            <a:extLst>
              <a:ext uri="{FF2B5EF4-FFF2-40B4-BE49-F238E27FC236}">
                <a16:creationId xmlns:a16="http://schemas.microsoft.com/office/drawing/2014/main" id="{848818DB-B91A-484D-B5FB-54576820B9AE}"/>
              </a:ext>
            </a:extLst>
          </p:cNvPr>
          <p:cNvSpPr>
            <a:spLocks noGrp="1"/>
          </p:cNvSpPr>
          <p:nvPr>
            <p:ph type="title"/>
          </p:nvPr>
        </p:nvSpPr>
        <p:spPr/>
        <p:txBody>
          <a:bodyPr/>
          <a:lstStyle/>
          <a:p>
            <a:endParaRPr lang="ro-RO" dirty="0"/>
          </a:p>
        </p:txBody>
      </p:sp>
      <p:sp>
        <p:nvSpPr>
          <p:cNvPr id="3" name="Text Placeholder 2">
            <a:extLst>
              <a:ext uri="{FF2B5EF4-FFF2-40B4-BE49-F238E27FC236}">
                <a16:creationId xmlns:a16="http://schemas.microsoft.com/office/drawing/2014/main" id="{0723AC40-328C-4B79-96EF-135A0F4A8296}"/>
              </a:ext>
            </a:extLst>
          </p:cNvPr>
          <p:cNvSpPr>
            <a:spLocks noGrp="1"/>
          </p:cNvSpPr>
          <p:nvPr>
            <p:ph type="body" sz="quarter" idx="13"/>
          </p:nvPr>
        </p:nvSpPr>
        <p:spPr/>
        <p:txBody>
          <a:bodyPr/>
          <a:lstStyle/>
          <a:p>
            <a:endParaRPr lang="ro-RO"/>
          </a:p>
        </p:txBody>
      </p:sp>
      <p:sp>
        <p:nvSpPr>
          <p:cNvPr id="4" name="Text Placeholder 3">
            <a:extLst>
              <a:ext uri="{FF2B5EF4-FFF2-40B4-BE49-F238E27FC236}">
                <a16:creationId xmlns:a16="http://schemas.microsoft.com/office/drawing/2014/main" id="{B6282713-2E00-42CD-84F6-36F62568B61E}"/>
              </a:ext>
            </a:extLst>
          </p:cNvPr>
          <p:cNvSpPr>
            <a:spLocks noGrp="1"/>
          </p:cNvSpPr>
          <p:nvPr>
            <p:ph type="body" idx="1"/>
          </p:nvPr>
        </p:nvSpPr>
        <p:spPr/>
        <p:txBody>
          <a:bodyPr>
            <a:normAutofit fontScale="92500"/>
          </a:bodyPr>
          <a:lstStyle/>
          <a:p>
            <a:r>
              <a:rPr lang="en-US" sz="2400" dirty="0"/>
              <a:t>“Yes, yes, yes ... sure yes, Diogenes ... We all have the same rights ... Of course, some of us have a little more than others</a:t>
            </a:r>
            <a:r>
              <a:rPr lang="es-ES" sz="2400" dirty="0"/>
              <a:t>…”</a:t>
            </a:r>
            <a:endParaRPr lang="ro-RO" sz="2400" dirty="0"/>
          </a:p>
          <a:p>
            <a:r>
              <a:rPr lang="en-US" sz="2400" dirty="0"/>
              <a:t> </a:t>
            </a:r>
            <a:endParaRPr lang="ro-RO" sz="2400" dirty="0"/>
          </a:p>
          <a:p>
            <a:endParaRPr lang="ro-RO" dirty="0"/>
          </a:p>
        </p:txBody>
      </p:sp>
    </p:spTree>
    <p:extLst>
      <p:ext uri="{BB962C8B-B14F-4D97-AF65-F5344CB8AC3E}">
        <p14:creationId xmlns:p14="http://schemas.microsoft.com/office/powerpoint/2010/main" val="2256691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8BA2-37FA-4904-8B31-AC6715C0621F}"/>
              </a:ext>
            </a:extLst>
          </p:cNvPr>
          <p:cNvSpPr>
            <a:spLocks noGrp="1"/>
          </p:cNvSpPr>
          <p:nvPr>
            <p:ph type="title"/>
          </p:nvPr>
        </p:nvSpPr>
        <p:spPr/>
        <p:txBody>
          <a:bodyPr/>
          <a:lstStyle/>
          <a:p>
            <a:r>
              <a:rPr lang="en-US" dirty="0">
                <a:solidFill>
                  <a:srgbClr val="0070C0"/>
                </a:solidFill>
              </a:rPr>
              <a:t>The relationship between development and human rights:</a:t>
            </a:r>
            <a:endParaRPr lang="ro-RO" dirty="0">
              <a:solidFill>
                <a:srgbClr val="0070C0"/>
              </a:solidFill>
            </a:endParaRPr>
          </a:p>
        </p:txBody>
      </p:sp>
      <p:sp>
        <p:nvSpPr>
          <p:cNvPr id="3" name="Content Placeholder 2">
            <a:extLst>
              <a:ext uri="{FF2B5EF4-FFF2-40B4-BE49-F238E27FC236}">
                <a16:creationId xmlns:a16="http://schemas.microsoft.com/office/drawing/2014/main" id="{C21DFA05-8625-41F4-9DCD-89C5D4282528}"/>
              </a:ext>
            </a:extLst>
          </p:cNvPr>
          <p:cNvSpPr>
            <a:spLocks noGrp="1"/>
          </p:cNvSpPr>
          <p:nvPr>
            <p:ph idx="1"/>
          </p:nvPr>
        </p:nvSpPr>
        <p:spPr/>
        <p:txBody>
          <a:bodyPr>
            <a:normAutofit/>
          </a:bodyPr>
          <a:lstStyle/>
          <a:p>
            <a:r>
              <a:rPr lang="en-US" sz="2400" dirty="0"/>
              <a:t>1. </a:t>
            </a:r>
            <a:r>
              <a:rPr lang="en-US" sz="2800" dirty="0"/>
              <a:t>All peoples have the right to economic, social and cultural development, taking into account their freedom, the identity and the equal use of the common identity heritage.</a:t>
            </a:r>
          </a:p>
          <a:p>
            <a:r>
              <a:rPr lang="en-US" sz="2800" dirty="0"/>
              <a:t>2. States have the obligation, individually or collectively, to ensure the exercise of the right</a:t>
            </a:r>
          </a:p>
          <a:p>
            <a:r>
              <a:rPr lang="en-US" sz="2800" dirty="0"/>
              <a:t> to development.</a:t>
            </a:r>
            <a:endParaRPr lang="ro-RO" sz="2800" dirty="0"/>
          </a:p>
        </p:txBody>
      </p:sp>
      <p:pic>
        <p:nvPicPr>
          <p:cNvPr id="7" name="Picture 6">
            <a:extLst>
              <a:ext uri="{FF2B5EF4-FFF2-40B4-BE49-F238E27FC236}">
                <a16:creationId xmlns:a16="http://schemas.microsoft.com/office/drawing/2014/main" id="{7A48A83B-F18E-40CB-BB24-DB600B4E56FA}"/>
              </a:ext>
            </a:extLst>
          </p:cNvPr>
          <p:cNvPicPr>
            <a:picLocks noChangeAspect="1"/>
          </p:cNvPicPr>
          <p:nvPr/>
        </p:nvPicPr>
        <p:blipFill>
          <a:blip r:embed="rId2"/>
          <a:stretch>
            <a:fillRect/>
          </a:stretch>
        </p:blipFill>
        <p:spPr>
          <a:xfrm>
            <a:off x="8587409" y="3591338"/>
            <a:ext cx="3077777" cy="3077777"/>
          </a:xfrm>
          <a:prstGeom prst="rect">
            <a:avLst/>
          </a:prstGeom>
        </p:spPr>
      </p:pic>
    </p:spTree>
    <p:extLst>
      <p:ext uri="{BB962C8B-B14F-4D97-AF65-F5344CB8AC3E}">
        <p14:creationId xmlns:p14="http://schemas.microsoft.com/office/powerpoint/2010/main" val="4093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C7D6-ACDF-453B-A836-785CEBCE9BB9}"/>
              </a:ext>
            </a:extLst>
          </p:cNvPr>
          <p:cNvSpPr>
            <a:spLocks noGrp="1"/>
          </p:cNvSpPr>
          <p:nvPr>
            <p:ph type="title"/>
          </p:nvPr>
        </p:nvSpPr>
        <p:spPr/>
        <p:txBody>
          <a:bodyPr/>
          <a:lstStyle/>
          <a:p>
            <a:r>
              <a:rPr lang="en-US" dirty="0">
                <a:solidFill>
                  <a:srgbClr val="0070C0"/>
                </a:solidFill>
              </a:rPr>
              <a:t>The UN General Assembly and the Declaration on the Right to Development</a:t>
            </a:r>
            <a:endParaRPr lang="ro-RO" dirty="0">
              <a:solidFill>
                <a:srgbClr val="0070C0"/>
              </a:solidFill>
            </a:endParaRPr>
          </a:p>
        </p:txBody>
      </p:sp>
      <p:sp>
        <p:nvSpPr>
          <p:cNvPr id="3" name="Content Placeholder 2">
            <a:extLst>
              <a:ext uri="{FF2B5EF4-FFF2-40B4-BE49-F238E27FC236}">
                <a16:creationId xmlns:a16="http://schemas.microsoft.com/office/drawing/2014/main" id="{CD048B2F-7BE4-46DE-8A2B-7B7B03DC04CA}"/>
              </a:ext>
            </a:extLst>
          </p:cNvPr>
          <p:cNvSpPr>
            <a:spLocks noGrp="1"/>
          </p:cNvSpPr>
          <p:nvPr>
            <p:ph idx="1"/>
          </p:nvPr>
        </p:nvSpPr>
        <p:spPr/>
        <p:txBody>
          <a:bodyPr/>
          <a:lstStyle/>
          <a:p>
            <a:r>
              <a:rPr lang="en-US" dirty="0"/>
              <a:t>1</a:t>
            </a:r>
            <a:r>
              <a:rPr lang="en-US" sz="2400" dirty="0"/>
              <a:t>. There is an inalienable right of every human being, which is the right to development;</a:t>
            </a:r>
          </a:p>
          <a:p>
            <a:r>
              <a:rPr lang="en-US" sz="2400" dirty="0"/>
              <a:t>2. There is a process of economic, cultural and political development where all human rights and fundamental freedoms are fully realized;</a:t>
            </a:r>
          </a:p>
          <a:p>
            <a:r>
              <a:rPr lang="en-US" sz="2400" dirty="0"/>
              <a:t>3. The right to development is a human right, so that every human being and all peoples have the right to participate, to contribute and to take advantage of this development process.</a:t>
            </a:r>
            <a:endParaRPr lang="ro-RO" sz="2400" dirty="0"/>
          </a:p>
        </p:txBody>
      </p:sp>
      <p:pic>
        <p:nvPicPr>
          <p:cNvPr id="5" name="Picture 4">
            <a:extLst>
              <a:ext uri="{FF2B5EF4-FFF2-40B4-BE49-F238E27FC236}">
                <a16:creationId xmlns:a16="http://schemas.microsoft.com/office/drawing/2014/main" id="{094AFC52-875F-4AA5-B160-7AC996BD7807}"/>
              </a:ext>
            </a:extLst>
          </p:cNvPr>
          <p:cNvPicPr>
            <a:picLocks noChangeAspect="1"/>
          </p:cNvPicPr>
          <p:nvPr/>
        </p:nvPicPr>
        <p:blipFill>
          <a:blip r:embed="rId2"/>
          <a:stretch>
            <a:fillRect/>
          </a:stretch>
        </p:blipFill>
        <p:spPr>
          <a:xfrm>
            <a:off x="9128229" y="4190895"/>
            <a:ext cx="2917998" cy="2446255"/>
          </a:xfrm>
          <a:prstGeom prst="rect">
            <a:avLst/>
          </a:prstGeom>
        </p:spPr>
      </p:pic>
    </p:spTree>
    <p:extLst>
      <p:ext uri="{BB962C8B-B14F-4D97-AF65-F5344CB8AC3E}">
        <p14:creationId xmlns:p14="http://schemas.microsoft.com/office/powerpoint/2010/main" val="249766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CCE2-8D3C-4665-93F1-B7F17530A537}"/>
              </a:ext>
            </a:extLst>
          </p:cNvPr>
          <p:cNvSpPr>
            <a:spLocks noGrp="1"/>
          </p:cNvSpPr>
          <p:nvPr>
            <p:ph type="title"/>
          </p:nvPr>
        </p:nvSpPr>
        <p:spPr/>
        <p:txBody>
          <a:bodyPr/>
          <a:lstStyle/>
          <a:p>
            <a:r>
              <a:rPr lang="en-US" dirty="0">
                <a:solidFill>
                  <a:srgbClr val="0070C0"/>
                </a:solidFill>
              </a:rPr>
              <a:t>In connection with rights holders:</a:t>
            </a:r>
            <a:endParaRPr lang="ro-RO" dirty="0">
              <a:solidFill>
                <a:srgbClr val="0070C0"/>
              </a:solidFill>
            </a:endParaRPr>
          </a:p>
        </p:txBody>
      </p:sp>
      <p:sp>
        <p:nvSpPr>
          <p:cNvPr id="3" name="Content Placeholder 2">
            <a:extLst>
              <a:ext uri="{FF2B5EF4-FFF2-40B4-BE49-F238E27FC236}">
                <a16:creationId xmlns:a16="http://schemas.microsoft.com/office/drawing/2014/main" id="{EE200104-8644-47A4-9C46-5726569643EB}"/>
              </a:ext>
            </a:extLst>
          </p:cNvPr>
          <p:cNvSpPr>
            <a:spLocks noGrp="1"/>
          </p:cNvSpPr>
          <p:nvPr>
            <p:ph idx="1"/>
          </p:nvPr>
        </p:nvSpPr>
        <p:spPr/>
        <p:txBody>
          <a:bodyPr>
            <a:noAutofit/>
          </a:bodyPr>
          <a:lstStyle/>
          <a:p>
            <a:r>
              <a:rPr lang="en-US" sz="2000" dirty="0"/>
              <a:t>- The individual / community is the first holder but also the first responsible</a:t>
            </a:r>
          </a:p>
          <a:p>
            <a:r>
              <a:rPr lang="en-US" sz="2000" dirty="0"/>
              <a:t>- The state has the right and obligation to formulate national development policies</a:t>
            </a:r>
          </a:p>
          <a:p>
            <a:r>
              <a:rPr lang="en-US" sz="2000" dirty="0"/>
              <a:t>- The state must take firm steps to eliminate serious and flagrant human rights violations;</a:t>
            </a:r>
          </a:p>
          <a:p>
            <a:r>
              <a:rPr lang="en-US" sz="2000" dirty="0"/>
              <a:t>States should take at national level all measures to achieve the right to development, ensure equal opportunities for all, access to basic resources, education, health services, food, shelter, employment and fair distribution of revenue;</a:t>
            </a:r>
          </a:p>
          <a:p>
            <a:r>
              <a:rPr lang="en-US" sz="2000" dirty="0"/>
              <a:t>-States have a duty to cooperate to ensure development and remove obstacles to development. </a:t>
            </a:r>
            <a:endParaRPr lang="ro-RO" sz="2000" dirty="0"/>
          </a:p>
        </p:txBody>
      </p:sp>
      <p:pic>
        <p:nvPicPr>
          <p:cNvPr id="5" name="Picture 4">
            <a:extLst>
              <a:ext uri="{FF2B5EF4-FFF2-40B4-BE49-F238E27FC236}">
                <a16:creationId xmlns:a16="http://schemas.microsoft.com/office/drawing/2014/main" id="{CD5EE377-488E-49F1-80A0-44CE1C4C6F30}"/>
              </a:ext>
            </a:extLst>
          </p:cNvPr>
          <p:cNvPicPr>
            <a:picLocks noChangeAspect="1"/>
          </p:cNvPicPr>
          <p:nvPr/>
        </p:nvPicPr>
        <p:blipFill>
          <a:blip r:embed="rId2"/>
          <a:stretch>
            <a:fillRect/>
          </a:stretch>
        </p:blipFill>
        <p:spPr>
          <a:xfrm>
            <a:off x="9274002" y="2880538"/>
            <a:ext cx="2826784" cy="2047063"/>
          </a:xfrm>
          <a:prstGeom prst="rect">
            <a:avLst/>
          </a:prstGeom>
        </p:spPr>
      </p:pic>
    </p:spTree>
    <p:extLst>
      <p:ext uri="{BB962C8B-B14F-4D97-AF65-F5344CB8AC3E}">
        <p14:creationId xmlns:p14="http://schemas.microsoft.com/office/powerpoint/2010/main" val="183212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B792-FBC4-417A-9109-EDECCC6377F1}"/>
              </a:ext>
            </a:extLst>
          </p:cNvPr>
          <p:cNvSpPr>
            <a:spLocks noGrp="1"/>
          </p:cNvSpPr>
          <p:nvPr>
            <p:ph type="title"/>
          </p:nvPr>
        </p:nvSpPr>
        <p:spPr/>
        <p:txBody>
          <a:bodyPr/>
          <a:lstStyle/>
          <a:p>
            <a:endParaRPr lang="ro-RO"/>
          </a:p>
        </p:txBody>
      </p:sp>
      <p:pic>
        <p:nvPicPr>
          <p:cNvPr id="6" name="Content Placeholder 5">
            <a:extLst>
              <a:ext uri="{FF2B5EF4-FFF2-40B4-BE49-F238E27FC236}">
                <a16:creationId xmlns:a16="http://schemas.microsoft.com/office/drawing/2014/main" id="{258E9360-7AF7-481E-AFC3-FC080662D0C2}"/>
              </a:ext>
            </a:extLst>
          </p:cNvPr>
          <p:cNvPicPr>
            <a:picLocks noGrp="1" noChangeAspect="1"/>
          </p:cNvPicPr>
          <p:nvPr>
            <p:ph idx="1"/>
          </p:nvPr>
        </p:nvPicPr>
        <p:blipFill>
          <a:blip r:embed="rId2"/>
          <a:stretch>
            <a:fillRect/>
          </a:stretch>
        </p:blipFill>
        <p:spPr>
          <a:xfrm>
            <a:off x="4760913" y="1192697"/>
            <a:ext cx="4513262" cy="4704520"/>
          </a:xfrm>
        </p:spPr>
      </p:pic>
      <p:sp>
        <p:nvSpPr>
          <p:cNvPr id="4" name="Text Placeholder 3">
            <a:extLst>
              <a:ext uri="{FF2B5EF4-FFF2-40B4-BE49-F238E27FC236}">
                <a16:creationId xmlns:a16="http://schemas.microsoft.com/office/drawing/2014/main" id="{C7928BD0-3A29-4354-A188-8FAD73B3DFD5}"/>
              </a:ext>
            </a:extLst>
          </p:cNvPr>
          <p:cNvSpPr>
            <a:spLocks noGrp="1"/>
          </p:cNvSpPr>
          <p:nvPr>
            <p:ph type="body" sz="half" idx="2"/>
          </p:nvPr>
        </p:nvSpPr>
        <p:spPr>
          <a:xfrm>
            <a:off x="828345" y="1192697"/>
            <a:ext cx="3854528" cy="4168822"/>
          </a:xfrm>
        </p:spPr>
        <p:txBody>
          <a:bodyPr>
            <a:noAutofit/>
          </a:bodyPr>
          <a:lstStyle/>
          <a:p>
            <a:r>
              <a:rPr lang="en-US" sz="2400" dirty="0">
                <a:solidFill>
                  <a:schemeClr val="accent4"/>
                </a:solidFill>
              </a:rPr>
              <a:t>Part of the development rights must be based on a rights-based approach, which means "a way that follows the procedures and norms of human rights law that are transparent, responsible, participatory and non-discriminatory, fair in decision-making and sharing benefits process.</a:t>
            </a:r>
            <a:endParaRPr lang="ro-RO" sz="2400" dirty="0">
              <a:solidFill>
                <a:schemeClr val="accent4"/>
              </a:solidFill>
            </a:endParaRPr>
          </a:p>
        </p:txBody>
      </p:sp>
    </p:spTree>
    <p:extLst>
      <p:ext uri="{BB962C8B-B14F-4D97-AF65-F5344CB8AC3E}">
        <p14:creationId xmlns:p14="http://schemas.microsoft.com/office/powerpoint/2010/main" val="339915642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264</TotalTime>
  <Words>470</Words>
  <Application>Microsoft Office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PowerPoint Presentation</vt:lpstr>
      <vt:lpstr>The Development Right</vt:lpstr>
      <vt:lpstr>The Declaration adopted by the UN General Assembly states:</vt:lpstr>
      <vt:lpstr>The Philadelphia Statement adopted at the 26th International Labor Conference:</vt:lpstr>
      <vt:lpstr>PowerPoint Presentation</vt:lpstr>
      <vt:lpstr>The relationship between development and human rights:</vt:lpstr>
      <vt:lpstr>The UN General Assembly and the Declaration on the Right to Development</vt:lpstr>
      <vt:lpstr>In connection with rights holders: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DECU</dc:creator>
  <cp:lastModifiedBy>VALENTINA DECU</cp:lastModifiedBy>
  <cp:revision>20</cp:revision>
  <dcterms:created xsi:type="dcterms:W3CDTF">2019-02-10T17:39:23Z</dcterms:created>
  <dcterms:modified xsi:type="dcterms:W3CDTF">2019-02-19T07:48:18Z</dcterms:modified>
</cp:coreProperties>
</file>