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7" r:id="rId4"/>
    <p:sldId id="260" r:id="rId5"/>
    <p:sldId id="259" r:id="rId6"/>
    <p:sldId id="261" r:id="rId7"/>
    <p:sldId id="263" r:id="rId8"/>
    <p:sldId id="262"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CC"/>
    <a:srgbClr val="DC98FA"/>
    <a:srgbClr val="FF66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72C7FA75-64BE-4FEE-9FF0-1B9A55DC39E3}"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12442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2C7FA75-64BE-4FEE-9FF0-1B9A55DC39E3}"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25705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2C7FA75-64BE-4FEE-9FF0-1B9A55DC39E3}"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265379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2C7FA75-64BE-4FEE-9FF0-1B9A55DC39E3}"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285562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7FA75-64BE-4FEE-9FF0-1B9A55DC39E3}" type="datetimeFigureOut">
              <a:rPr lang="el-GR" smtClean="0"/>
              <a:t>9/3/2018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52215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2C7FA75-64BE-4FEE-9FF0-1B9A55DC39E3}" type="datetimeFigureOut">
              <a:rPr lang="el-GR" smtClean="0"/>
              <a:t>9/3/2018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9637659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72C7FA75-64BE-4FEE-9FF0-1B9A55DC39E3}" type="datetimeFigureOut">
              <a:rPr lang="el-GR" smtClean="0"/>
              <a:t>9/3/2018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7446206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2C7FA75-64BE-4FEE-9FF0-1B9A55DC39E3}" type="datetimeFigureOut">
              <a:rPr lang="el-GR" smtClean="0"/>
              <a:t>9/3/2018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36039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7FA75-64BE-4FEE-9FF0-1B9A55DC39E3}" type="datetimeFigureOut">
              <a:rPr lang="el-GR" smtClean="0"/>
              <a:t>9/3/2018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10092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C7FA75-64BE-4FEE-9FF0-1B9A55DC39E3}" type="datetimeFigureOut">
              <a:rPr lang="el-GR" smtClean="0"/>
              <a:t>9/3/2018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23536278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C7FA75-64BE-4FEE-9FF0-1B9A55DC39E3}" type="datetimeFigureOut">
              <a:rPr lang="el-GR" smtClean="0"/>
              <a:t>9/3/2018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A9022CA-843E-4EAA-9820-7DCCA713329D}" type="slidenum">
              <a:rPr lang="el-GR" smtClean="0"/>
              <a:t>‹#›</a:t>
            </a:fld>
            <a:endParaRPr lang="el-GR"/>
          </a:p>
        </p:txBody>
      </p:sp>
    </p:spTree>
    <p:extLst>
      <p:ext uri="{BB962C8B-B14F-4D97-AF65-F5344CB8AC3E}">
        <p14:creationId xmlns:p14="http://schemas.microsoft.com/office/powerpoint/2010/main" val="55562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rgbClr val="F9D8B3"/>
            </a:gs>
            <a:gs pos="0">
              <a:schemeClr val="accent6">
                <a:lumMod val="40000"/>
                <a:lumOff val="60000"/>
              </a:schemeClr>
            </a:gs>
            <a:gs pos="100000">
              <a:schemeClr val="accent1">
                <a:lumMod val="45000"/>
                <a:lumOff val="55000"/>
              </a:schemeClr>
            </a:gs>
            <a:gs pos="95000">
              <a:schemeClr val="accent1">
                <a:lumMod val="30000"/>
                <a:lumOff val="70000"/>
                <a:alpha val="99000"/>
              </a:schemeClr>
            </a:gs>
          </a:gsLst>
          <a:lin ang="7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7FA75-64BE-4FEE-9FF0-1B9A55DC39E3}" type="datetimeFigureOut">
              <a:rPr lang="el-GR" smtClean="0"/>
              <a:t>9/3/2018</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022CA-843E-4EAA-9820-7DCCA713329D}" type="slidenum">
              <a:rPr lang="el-GR" smtClean="0"/>
              <a:t>‹#›</a:t>
            </a:fld>
            <a:endParaRPr lang="el-GR"/>
          </a:p>
        </p:txBody>
      </p:sp>
    </p:spTree>
    <p:extLst>
      <p:ext uri="{BB962C8B-B14F-4D97-AF65-F5344CB8AC3E}">
        <p14:creationId xmlns:p14="http://schemas.microsoft.com/office/powerpoint/2010/main" val="149373386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t7DmqYAF6c" TargetMode="External"/><Relationship Id="rId2" Type="http://schemas.openxmlformats.org/officeDocument/2006/relationships/hyperlink" Target="https://www.youtube.com/watch?v=jiubu82XNtI" TargetMode="External"/><Relationship Id="rId1" Type="http://schemas.openxmlformats.org/officeDocument/2006/relationships/slideLayout" Target="../slideLayouts/slideLayout2.xml"/><Relationship Id="rId4" Type="http://schemas.openxmlformats.org/officeDocument/2006/relationships/hyperlink" Target="https://www.youtube.com/watch?v=BIAWFs5zZ2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475" y="0"/>
            <a:ext cx="12175525" cy="6903308"/>
          </a:xfrm>
          <a:prstGeom prst="rect">
            <a:avLst/>
          </a:prstGeom>
        </p:spPr>
      </p:pic>
      <p:sp>
        <p:nvSpPr>
          <p:cNvPr id="2" name="Title 1"/>
          <p:cNvSpPr>
            <a:spLocks noGrp="1"/>
          </p:cNvSpPr>
          <p:nvPr>
            <p:ph type="ctrTitle"/>
          </p:nvPr>
        </p:nvSpPr>
        <p:spPr>
          <a:xfrm>
            <a:off x="1524000" y="0"/>
            <a:ext cx="9144000" cy="2098623"/>
          </a:xfrm>
        </p:spPr>
        <p:txBody>
          <a:bodyPr>
            <a:normAutofit/>
          </a:bodyPr>
          <a:lstStyle/>
          <a:p>
            <a:r>
              <a:rPr lang="en-U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gency FB" panose="020B0503020202020204" pitchFamily="34" charset="0"/>
              </a:rPr>
              <a:t>LIMASSOL</a:t>
            </a:r>
            <a:r>
              <a:rPr lang="en-US" dirty="0">
                <a:latin typeface="Agency FB" panose="020B0503020202020204" pitchFamily="34" charset="0"/>
              </a:rPr>
              <a:t/>
            </a:r>
            <a:br>
              <a:rPr lang="en-US" dirty="0">
                <a:latin typeface="Agency FB" panose="020B0503020202020204" pitchFamily="34" charset="0"/>
              </a:rPr>
            </a:br>
            <a:endParaRPr lang="el-GR" dirty="0"/>
          </a:p>
        </p:txBody>
      </p:sp>
      <p:sp>
        <p:nvSpPr>
          <p:cNvPr id="5" name="Rectangle 4"/>
          <p:cNvSpPr/>
          <p:nvPr/>
        </p:nvSpPr>
        <p:spPr>
          <a:xfrm>
            <a:off x="6392562" y="3340443"/>
            <a:ext cx="5593493" cy="3562865"/>
          </a:xfrm>
          <a:prstGeom prst="rect">
            <a:avLst/>
          </a:prstGeom>
        </p:spPr>
        <p:txBody>
          <a:bodyPr wrap="square">
            <a:spAutoFit/>
          </a:bodyPr>
          <a:lstStyle/>
          <a:p>
            <a:pPr algn="ctr"/>
            <a:r>
              <a:rPr lang="en-US" sz="3200" b="1" i="1" dirty="0">
                <a:solidFill>
                  <a:schemeClr val="bg1"/>
                </a:solidFill>
                <a:effectLst>
                  <a:outerShdw blurRad="38100" dist="38100" dir="2700000" algn="tl">
                    <a:srgbClr val="000000">
                      <a:alpha val="43137"/>
                    </a:srgbClr>
                  </a:outerShdw>
                </a:effectLst>
                <a:latin typeface="Bell MT" panose="02020503060305020303" pitchFamily="18" charset="0"/>
              </a:rPr>
              <a:t>Limassol is a city on the southern coast of Cyprus and capital of the eponymous district. Limassol is the second largest urban area in Cyprus after Nicosia, with an urban population of 183,658</a:t>
            </a:r>
            <a:endParaRPr lang="el-GR"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3261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178"/>
            <a:ext cx="6387548" cy="1325563"/>
          </a:xfrm>
        </p:spPr>
        <p:txBody>
          <a:bodyPr>
            <a:normAutofit/>
          </a:bodyPr>
          <a:lstStyle/>
          <a:p>
            <a:r>
              <a:rPr lang="en-US" b="1" u="sng" dirty="0">
                <a:solidFill>
                  <a:srgbClr val="0070C0"/>
                </a:solidFill>
                <a:effectLst>
                  <a:outerShdw blurRad="38100" dist="38100" dir="2700000" algn="tl">
                    <a:srgbClr val="000000">
                      <a:alpha val="43137"/>
                    </a:srgbClr>
                  </a:outerShdw>
                </a:effectLst>
              </a:rPr>
              <a:t>THE HISTORY OF LIMASSOL</a:t>
            </a:r>
            <a:endParaRPr lang="el-GR" b="1"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2279" y="1652741"/>
            <a:ext cx="5632173" cy="5694840"/>
          </a:xfrm>
        </p:spPr>
        <p:txBody>
          <a:bodyPr>
            <a:normAutofit fontScale="25000" lnSpcReduction="20000"/>
          </a:bodyPr>
          <a:lstStyle/>
          <a:p>
            <a:pPr marL="0" indent="0">
              <a:buNone/>
            </a:pPr>
            <a:endParaRPr lang="en-US" dirty="0"/>
          </a:p>
          <a:p>
            <a:r>
              <a:rPr lang="en-US" sz="10000" dirty="0">
                <a:effectLst>
                  <a:outerShdw blurRad="38100" dist="38100" dir="2700000" algn="tl">
                    <a:srgbClr val="000000">
                      <a:alpha val="43137"/>
                    </a:srgbClr>
                  </a:outerShdw>
                </a:effectLst>
              </a:rPr>
              <a:t>Limassol was built between two ancient cities, </a:t>
            </a:r>
            <a:r>
              <a:rPr lang="en-US" sz="10000" dirty="0" err="1">
                <a:effectLst>
                  <a:outerShdw blurRad="38100" dist="38100" dir="2700000" algn="tl">
                    <a:srgbClr val="000000">
                      <a:alpha val="43137"/>
                    </a:srgbClr>
                  </a:outerShdw>
                </a:effectLst>
              </a:rPr>
              <a:t>Amathus</a:t>
            </a:r>
            <a:r>
              <a:rPr lang="en-US" sz="10000" dirty="0">
                <a:effectLst>
                  <a:outerShdw blurRad="38100" dist="38100" dir="2700000" algn="tl">
                    <a:srgbClr val="000000">
                      <a:alpha val="43137"/>
                    </a:srgbClr>
                  </a:outerShdw>
                </a:effectLst>
              </a:rPr>
              <a:t> and </a:t>
            </a:r>
            <a:r>
              <a:rPr lang="en-US" sz="10000" dirty="0" err="1">
                <a:effectLst>
                  <a:outerShdw blurRad="38100" dist="38100" dir="2700000" algn="tl">
                    <a:srgbClr val="000000">
                      <a:alpha val="43137"/>
                    </a:srgbClr>
                  </a:outerShdw>
                </a:effectLst>
              </a:rPr>
              <a:t>Kourion</a:t>
            </a:r>
            <a:r>
              <a:rPr lang="en-US" sz="10000" dirty="0">
                <a:effectLst>
                  <a:outerShdw blurRad="38100" dist="38100" dir="2700000" algn="tl">
                    <a:srgbClr val="000000">
                      <a:alpha val="43137"/>
                    </a:srgbClr>
                  </a:outerShdw>
                </a:effectLst>
              </a:rPr>
              <a:t>, and during Byzantine rule it was known as </a:t>
            </a:r>
            <a:r>
              <a:rPr lang="en-US" sz="10000" dirty="0" err="1">
                <a:effectLst>
                  <a:outerShdw blurRad="38100" dist="38100" dir="2700000" algn="tl">
                    <a:srgbClr val="000000">
                      <a:alpha val="43137"/>
                    </a:srgbClr>
                  </a:outerShdw>
                </a:effectLst>
              </a:rPr>
              <a:t>Neapolis</a:t>
            </a:r>
            <a:r>
              <a:rPr lang="en-US" sz="10000" dirty="0">
                <a:effectLst>
                  <a:outerShdw blurRad="38100" dist="38100" dir="2700000" algn="tl">
                    <a:srgbClr val="000000">
                      <a:alpha val="43137"/>
                    </a:srgbClr>
                  </a:outerShdw>
                </a:effectLst>
              </a:rPr>
              <a:t> (new town). Limassol's historical </a:t>
            </a:r>
            <a:r>
              <a:rPr lang="en-US" sz="10000" dirty="0" err="1">
                <a:effectLst>
                  <a:outerShdw blurRad="38100" dist="38100" dir="2700000" algn="tl">
                    <a:srgbClr val="000000">
                      <a:alpha val="43137"/>
                    </a:srgbClr>
                  </a:outerShdw>
                </a:effectLst>
              </a:rPr>
              <a:t>centre</a:t>
            </a:r>
            <a:r>
              <a:rPr lang="en-US" sz="10000" dirty="0">
                <a:effectLst>
                  <a:outerShdw blurRad="38100" dist="38100" dir="2700000" algn="tl">
                    <a:srgbClr val="000000">
                      <a:alpha val="43137"/>
                    </a:srgbClr>
                  </a:outerShdw>
                </a:effectLst>
              </a:rPr>
              <a:t> is located around its medieval Limassol Castle and the Old Port. Today the city spreads along the Mediterranean coast and has extended much farther than the castle and port, with its suburbs stretching along the coast to </a:t>
            </a:r>
            <a:r>
              <a:rPr lang="en-US" sz="10000" dirty="0" err="1">
                <a:effectLst>
                  <a:outerShdw blurRad="38100" dist="38100" dir="2700000" algn="tl">
                    <a:srgbClr val="000000">
                      <a:alpha val="43137"/>
                    </a:srgbClr>
                  </a:outerShdw>
                </a:effectLst>
              </a:rPr>
              <a:t>Amathus</a:t>
            </a:r>
            <a:r>
              <a:rPr lang="en-US" sz="10000" dirty="0">
                <a:effectLst>
                  <a:outerShdw blurRad="38100" dist="38100" dir="2700000" algn="tl">
                    <a:srgbClr val="000000">
                      <a:alpha val="43137"/>
                    </a:srgbClr>
                  </a:outerShdw>
                </a:effectLst>
              </a:rPr>
              <a:t>. To the west of the city is the </a:t>
            </a:r>
            <a:r>
              <a:rPr lang="en-US" sz="10000" dirty="0" err="1">
                <a:effectLst>
                  <a:outerShdw blurRad="38100" dist="38100" dir="2700000" algn="tl">
                    <a:srgbClr val="000000">
                      <a:alpha val="43137"/>
                    </a:srgbClr>
                  </a:outerShdw>
                </a:effectLst>
              </a:rPr>
              <a:t>Akrotiri</a:t>
            </a:r>
            <a:r>
              <a:rPr lang="en-US" sz="10000" dirty="0">
                <a:effectLst>
                  <a:outerShdw blurRad="38100" dist="38100" dir="2700000" algn="tl">
                    <a:srgbClr val="000000">
                      <a:alpha val="43137"/>
                    </a:srgbClr>
                  </a:outerShdw>
                </a:effectLst>
              </a:rPr>
              <a:t> Area of the British Overseas Territory of </a:t>
            </a:r>
            <a:r>
              <a:rPr lang="en-US" sz="10000" dirty="0" err="1">
                <a:effectLst>
                  <a:outerShdw blurRad="38100" dist="38100" dir="2700000" algn="tl">
                    <a:srgbClr val="000000">
                      <a:alpha val="43137"/>
                    </a:srgbClr>
                  </a:outerShdw>
                </a:effectLst>
              </a:rPr>
              <a:t>Akrotiri</a:t>
            </a:r>
            <a:r>
              <a:rPr lang="en-US" sz="10000" dirty="0">
                <a:effectLst>
                  <a:outerShdw blurRad="38100" dist="38100" dir="2700000" algn="tl">
                    <a:srgbClr val="000000">
                      <a:alpha val="43137"/>
                    </a:srgbClr>
                  </a:outerShdw>
                </a:effectLst>
              </a:rPr>
              <a:t> and </a:t>
            </a:r>
            <a:r>
              <a:rPr lang="en-US" sz="10000" dirty="0" err="1">
                <a:effectLst>
                  <a:outerShdw blurRad="38100" dist="38100" dir="2700000" algn="tl">
                    <a:srgbClr val="000000">
                      <a:alpha val="43137"/>
                    </a:srgbClr>
                  </a:outerShdw>
                </a:effectLst>
              </a:rPr>
              <a:t>Dhekelia</a:t>
            </a:r>
            <a:r>
              <a:rPr lang="en-US" sz="10000" dirty="0">
                <a:effectLst>
                  <a:outerShdw blurRad="38100" dist="38100" dir="2700000" algn="tl">
                    <a:srgbClr val="000000">
                      <a:alpha val="43137"/>
                    </a:srgbClr>
                  </a:outerShdw>
                </a:effectLst>
              </a:rPr>
              <a:t>.</a:t>
            </a:r>
          </a:p>
          <a:p>
            <a:endParaRPr lang="en-US" sz="9600" dirty="0">
              <a:effectLst>
                <a:outerShdw blurRad="38100" dist="38100" dir="2700000" algn="tl">
                  <a:srgbClr val="000000">
                    <a:alpha val="43137"/>
                  </a:srgbClr>
                </a:outerShdw>
              </a:effectLst>
            </a:endParaRPr>
          </a:p>
          <a:p>
            <a:endParaRPr lang="el-GR"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xmlns="" id="{63F766E3-4555-40BF-8C61-553F7D59C059}"/>
              </a:ext>
            </a:extLst>
          </p:cNvPr>
          <p:cNvPicPr>
            <a:picLocks noChangeAspect="1"/>
          </p:cNvPicPr>
          <p:nvPr/>
        </p:nvPicPr>
        <p:blipFill>
          <a:blip r:embed="rId2"/>
          <a:stretch>
            <a:fillRect/>
          </a:stretch>
        </p:blipFill>
        <p:spPr>
          <a:xfrm>
            <a:off x="6387548" y="739331"/>
            <a:ext cx="5269396" cy="2568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C29A237F-15D0-4D71-A04E-4DF072DB9B2F}"/>
              </a:ext>
            </a:extLst>
          </p:cNvPr>
          <p:cNvPicPr>
            <a:picLocks noChangeAspect="1"/>
          </p:cNvPicPr>
          <p:nvPr/>
        </p:nvPicPr>
        <p:blipFill>
          <a:blip r:embed="rId3"/>
          <a:stretch>
            <a:fillRect/>
          </a:stretch>
        </p:blipFill>
        <p:spPr>
          <a:xfrm>
            <a:off x="6387548" y="3719906"/>
            <a:ext cx="5269396" cy="2568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93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1894"/>
            <a:ext cx="7222433" cy="1325563"/>
          </a:xfrm>
        </p:spPr>
        <p:txBody>
          <a:bodyPr>
            <a:normAutofit fontScale="90000"/>
          </a:bodyPr>
          <a:lstStyle/>
          <a:p>
            <a:r>
              <a:rPr lang="en-US" sz="4800" b="1" dirty="0">
                <a:solidFill>
                  <a:srgbClr val="0070C0"/>
                </a:solidFill>
                <a:effectLst>
                  <a:outerShdw blurRad="38100" dist="38100" dir="2700000" algn="tl">
                    <a:srgbClr val="000000">
                      <a:alpha val="43137"/>
                    </a:srgbClr>
                  </a:outerShdw>
                </a:effectLst>
              </a:rPr>
              <a:t>   </a:t>
            </a:r>
            <a:r>
              <a:rPr lang="en-US" sz="4800" b="1" u="sng" dirty="0">
                <a:solidFill>
                  <a:srgbClr val="0070C0"/>
                </a:solidFill>
                <a:effectLst>
                  <a:outerShdw blurRad="38100" dist="38100" dir="2700000" algn="tl">
                    <a:srgbClr val="000000">
                      <a:alpha val="43137"/>
                    </a:srgbClr>
                  </a:outerShdw>
                </a:effectLst>
              </a:rPr>
              <a:t>WINE FESTIVAL LIMASSOL</a:t>
            </a:r>
            <a:br>
              <a:rPr lang="en-US" sz="4800" b="1" u="sng" dirty="0">
                <a:solidFill>
                  <a:srgbClr val="0070C0"/>
                </a:solidFill>
                <a:effectLst>
                  <a:outerShdw blurRad="38100" dist="38100" dir="2700000" algn="tl">
                    <a:srgbClr val="000000">
                      <a:alpha val="43137"/>
                    </a:srgbClr>
                  </a:outerShdw>
                </a:effectLst>
              </a:rPr>
            </a:br>
            <a:r>
              <a:rPr lang="en-US" sz="4800" b="1" u="sng" dirty="0">
                <a:solidFill>
                  <a:srgbClr val="0070C0"/>
                </a:solidFill>
                <a:effectLst>
                  <a:outerShdw blurRad="38100" dist="38100" dir="2700000" algn="tl">
                    <a:srgbClr val="000000">
                      <a:alpha val="43137"/>
                    </a:srgbClr>
                  </a:outerShdw>
                </a:effectLst>
              </a:rPr>
              <a:t> </a:t>
            </a:r>
            <a:endParaRPr lang="el-GR" sz="4800" b="1"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1486" y="1774557"/>
            <a:ext cx="5864088" cy="5539721"/>
          </a:xfrm>
        </p:spPr>
        <p:txBody>
          <a:bodyPr>
            <a:normAutofit/>
          </a:bodyPr>
          <a:lstStyle/>
          <a:p>
            <a:r>
              <a:rPr lang="en-US" sz="2400" dirty="0">
                <a:effectLst>
                  <a:outerShdw blurRad="38100" dist="38100" dir="2700000" algn="tl">
                    <a:srgbClr val="000000">
                      <a:alpha val="43137"/>
                    </a:srgbClr>
                  </a:outerShdw>
                </a:effectLst>
              </a:rPr>
              <a:t>The Wine Festival of Limassol is an annual festival in Limassol that celebrates wine and winemaking. The festival was first organized in 1961 and since then it has become an established annual event of merrymaking and fun. The Wine Festival can be regarded as and a revival of ancient festive manifestations of worship in honor of Dionysus, the god of wine, and Aphrodite, the goddess of beauty and love. During these feasts people worshiped their gods, but primarily enjoyed themselves</a:t>
            </a:r>
            <a:endParaRPr lang="el-GR" sz="24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2053690" y="2635988"/>
            <a:ext cx="9144793" cy="1658256"/>
          </a:xfrm>
          <a:prstGeom prst="rect">
            <a:avLst/>
          </a:prstGeom>
        </p:spPr>
      </p:pic>
      <p:pic>
        <p:nvPicPr>
          <p:cNvPr id="8" name="Picture 7">
            <a:extLst>
              <a:ext uri="{FF2B5EF4-FFF2-40B4-BE49-F238E27FC236}">
                <a16:creationId xmlns:a16="http://schemas.microsoft.com/office/drawing/2014/main" xmlns="" id="{9D067E88-7E1D-47E7-8C50-1D1BCBB9F35F}"/>
              </a:ext>
            </a:extLst>
          </p:cNvPr>
          <p:cNvPicPr>
            <a:picLocks noChangeAspect="1"/>
          </p:cNvPicPr>
          <p:nvPr/>
        </p:nvPicPr>
        <p:blipFill>
          <a:blip r:embed="rId3"/>
          <a:stretch>
            <a:fillRect/>
          </a:stretch>
        </p:blipFill>
        <p:spPr>
          <a:xfrm>
            <a:off x="6467060" y="4024154"/>
            <a:ext cx="5234609" cy="255766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3F25AC69-87B9-4BE0-9AD0-172BC18DEBF6}"/>
              </a:ext>
            </a:extLst>
          </p:cNvPr>
          <p:cNvPicPr>
            <a:picLocks noChangeAspect="1"/>
          </p:cNvPicPr>
          <p:nvPr/>
        </p:nvPicPr>
        <p:blipFill>
          <a:blip r:embed="rId4"/>
          <a:stretch>
            <a:fillRect/>
          </a:stretch>
        </p:blipFill>
        <p:spPr>
          <a:xfrm>
            <a:off x="6467060" y="898710"/>
            <a:ext cx="5234608"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3704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75"/>
            <a:ext cx="10515600" cy="1325563"/>
          </a:xfrm>
        </p:spPr>
        <p:txBody>
          <a:bodyPr>
            <a:normAutofit/>
          </a:bodyPr>
          <a:lstStyle/>
          <a:p>
            <a:r>
              <a:rPr lang="el-GR" dirty="0"/>
              <a:t/>
            </a:r>
            <a:br>
              <a:rPr lang="el-GR" dirty="0"/>
            </a:br>
            <a:endParaRPr lang="el-GR" dirty="0"/>
          </a:p>
        </p:txBody>
      </p:sp>
      <p:sp>
        <p:nvSpPr>
          <p:cNvPr id="4" name="Content Placeholder 3"/>
          <p:cNvSpPr>
            <a:spLocks noGrp="1"/>
          </p:cNvSpPr>
          <p:nvPr>
            <p:ph idx="1"/>
          </p:nvPr>
        </p:nvSpPr>
        <p:spPr>
          <a:xfrm>
            <a:off x="0" y="390535"/>
            <a:ext cx="6267458" cy="6052864"/>
          </a:xfrm>
        </p:spPr>
        <p:txBody>
          <a:bodyPr>
            <a:normAutofit fontScale="92500" lnSpcReduction="10000"/>
          </a:bodyPr>
          <a:lstStyle/>
          <a:p>
            <a:pPr marL="0" indent="0" algn="ctr">
              <a:buNone/>
            </a:pPr>
            <a:r>
              <a:rPr lang="en-US" sz="4400" u="sng" dirty="0">
                <a:solidFill>
                  <a:srgbClr val="0070C0"/>
                </a:solidFill>
                <a:effectLst>
                  <a:outerShdw blurRad="38100" dist="38100" dir="2700000" algn="tl">
                    <a:srgbClr val="000000">
                      <a:alpha val="43137"/>
                    </a:srgbClr>
                  </a:outerShdw>
                </a:effectLst>
              </a:rPr>
              <a:t>LIMASSOL CARNIVAL FESTIVAL</a:t>
            </a:r>
          </a:p>
          <a:p>
            <a:endParaRPr lang="en-US" sz="2400" dirty="0">
              <a:effectLst>
                <a:outerShdw blurRad="38100" dist="38100" dir="2700000" algn="tl">
                  <a:srgbClr val="000000">
                    <a:alpha val="43137"/>
                  </a:srgbClr>
                </a:outerShdw>
              </a:effectLst>
            </a:endParaRPr>
          </a:p>
          <a:p>
            <a:r>
              <a:rPr lang="en-US" sz="2600" dirty="0">
                <a:effectLst>
                  <a:outerShdw blurRad="38100" dist="38100" dir="2700000" algn="tl">
                    <a:srgbClr val="000000">
                      <a:alpha val="43137"/>
                    </a:srgbClr>
                  </a:outerShdw>
                </a:effectLst>
              </a:rPr>
              <a:t>Limassol Carnival Festival, which is said to be an old custom traced to pagan rituals is now held as an entertaining event. The Carnival has been celebrated in Limassol the last one hundred years!! And you know what? It is one of the most famous and large carnival events worldwide! </a:t>
            </a:r>
          </a:p>
          <a:p>
            <a:r>
              <a:rPr lang="en-US" sz="2600" dirty="0">
                <a:effectLst>
                  <a:outerShdw blurRad="38100" dist="38100" dir="2700000" algn="tl">
                    <a:srgbClr val="000000">
                      <a:alpha val="43137"/>
                    </a:srgbClr>
                  </a:outerShdw>
                </a:effectLst>
              </a:rPr>
              <a:t>It is every year celebrated before the green Monday that is floating. Then 10 days in a row are field with happiness, dance, fun, satire games, colorful carnival processions </a:t>
            </a:r>
            <a:r>
              <a:rPr lang="en-US" sz="2400" dirty="0">
                <a:effectLst>
                  <a:outerShdw blurRad="38100" dist="38100" dir="2700000" algn="tl">
                    <a:srgbClr val="000000">
                      <a:alpha val="43137"/>
                    </a:srgbClr>
                  </a:outerShdw>
                </a:effectLst>
              </a:rPr>
              <a:t>and many more!!  </a:t>
            </a:r>
            <a:r>
              <a:rPr lang="el-GR" sz="2400" dirty="0">
                <a:effectLst>
                  <a:outerShdw blurRad="38100" dist="38100" dir="2700000" algn="tl">
                    <a:srgbClr val="000000">
                      <a:alpha val="43137"/>
                    </a:srgbClr>
                  </a:outerShdw>
                </a:effectLst>
              </a:rPr>
              <a:t/>
            </a:r>
            <a:br>
              <a:rPr lang="el-GR" sz="24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n-US" dirty="0"/>
              <a:t> </a:t>
            </a:r>
            <a:endParaRPr lang="el-GR" dirty="0"/>
          </a:p>
        </p:txBody>
      </p:sp>
      <p:pic>
        <p:nvPicPr>
          <p:cNvPr id="3" name="Picture 2"/>
          <p:cNvPicPr>
            <a:picLocks noChangeAspect="1"/>
          </p:cNvPicPr>
          <p:nvPr/>
        </p:nvPicPr>
        <p:blipFill>
          <a:blip r:embed="rId2"/>
          <a:stretch>
            <a:fillRect/>
          </a:stretch>
        </p:blipFill>
        <p:spPr>
          <a:xfrm>
            <a:off x="6387367" y="3783209"/>
            <a:ext cx="5561887" cy="28713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stretch>
            <a:fillRect/>
          </a:stretch>
        </p:blipFill>
        <p:spPr>
          <a:xfrm>
            <a:off x="6434346" y="514722"/>
            <a:ext cx="5467931" cy="2902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7979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down)">
                                      <p:cBhvr>
                                        <p:cTn id="43" dur="580">
                                          <p:stCondLst>
                                            <p:cond delay="0"/>
                                          </p:stCondLst>
                                        </p:cTn>
                                        <p:tgtEl>
                                          <p:spTgt spid="4">
                                            <p:txEl>
                                              <p:pRg st="3" end="3"/>
                                            </p:txEl>
                                          </p:spTgt>
                                        </p:tgtEl>
                                      </p:cBhvr>
                                    </p:animEffect>
                                    <p:anim calcmode="lin" valueType="num">
                                      <p:cBhvr>
                                        <p:cTn id="44"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3" end="3"/>
                                            </p:txEl>
                                          </p:spTgt>
                                        </p:tgtEl>
                                      </p:cBhvr>
                                      <p:to x="100000" y="60000"/>
                                    </p:animScale>
                                    <p:animScale>
                                      <p:cBhvr>
                                        <p:cTn id="50" dur="166" decel="50000">
                                          <p:stCondLst>
                                            <p:cond delay="676"/>
                                          </p:stCondLst>
                                        </p:cTn>
                                        <p:tgtEl>
                                          <p:spTgt spid="4">
                                            <p:txEl>
                                              <p:pRg st="3" end="3"/>
                                            </p:txEl>
                                          </p:spTgt>
                                        </p:tgtEl>
                                      </p:cBhvr>
                                      <p:to x="100000" y="100000"/>
                                    </p:animScale>
                                    <p:animScale>
                                      <p:cBhvr>
                                        <p:cTn id="51" dur="26">
                                          <p:stCondLst>
                                            <p:cond delay="1312"/>
                                          </p:stCondLst>
                                        </p:cTn>
                                        <p:tgtEl>
                                          <p:spTgt spid="4">
                                            <p:txEl>
                                              <p:pRg st="3" end="3"/>
                                            </p:txEl>
                                          </p:spTgt>
                                        </p:tgtEl>
                                      </p:cBhvr>
                                      <p:to x="100000" y="80000"/>
                                    </p:animScale>
                                    <p:animScale>
                                      <p:cBhvr>
                                        <p:cTn id="52" dur="166" decel="50000">
                                          <p:stCondLst>
                                            <p:cond delay="1338"/>
                                          </p:stCondLst>
                                        </p:cTn>
                                        <p:tgtEl>
                                          <p:spTgt spid="4">
                                            <p:txEl>
                                              <p:pRg st="3" end="3"/>
                                            </p:txEl>
                                          </p:spTgt>
                                        </p:tgtEl>
                                      </p:cBhvr>
                                      <p:to x="100000" y="100000"/>
                                    </p:animScale>
                                    <p:animScale>
                                      <p:cBhvr>
                                        <p:cTn id="53" dur="26">
                                          <p:stCondLst>
                                            <p:cond delay="1642"/>
                                          </p:stCondLst>
                                        </p:cTn>
                                        <p:tgtEl>
                                          <p:spTgt spid="4">
                                            <p:txEl>
                                              <p:pRg st="3" end="3"/>
                                            </p:txEl>
                                          </p:spTgt>
                                        </p:tgtEl>
                                      </p:cBhvr>
                                      <p:to x="100000" y="90000"/>
                                    </p:animScale>
                                    <p:animScale>
                                      <p:cBhvr>
                                        <p:cTn id="54" dur="166" decel="50000">
                                          <p:stCondLst>
                                            <p:cond delay="1668"/>
                                          </p:stCondLst>
                                        </p:cTn>
                                        <p:tgtEl>
                                          <p:spTgt spid="4">
                                            <p:txEl>
                                              <p:pRg st="3" end="3"/>
                                            </p:txEl>
                                          </p:spTgt>
                                        </p:tgtEl>
                                      </p:cBhvr>
                                      <p:to x="100000" y="100000"/>
                                    </p:animScale>
                                    <p:animScale>
                                      <p:cBhvr>
                                        <p:cTn id="55" dur="26">
                                          <p:stCondLst>
                                            <p:cond delay="1808"/>
                                          </p:stCondLst>
                                        </p:cTn>
                                        <p:tgtEl>
                                          <p:spTgt spid="4">
                                            <p:txEl>
                                              <p:pRg st="3" end="3"/>
                                            </p:txEl>
                                          </p:spTgt>
                                        </p:tgtEl>
                                      </p:cBhvr>
                                      <p:to x="100000" y="95000"/>
                                    </p:animScale>
                                    <p:animScale>
                                      <p:cBhvr>
                                        <p:cTn id="56"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2" y="398077"/>
            <a:ext cx="10515600" cy="1325563"/>
          </a:xfrm>
        </p:spPr>
        <p:txBody>
          <a:bodyPr>
            <a:normAutofit/>
          </a:bodyPr>
          <a:lstStyle/>
          <a:p>
            <a:r>
              <a:rPr lang="en-US" dirty="0">
                <a:effectLst>
                  <a:outerShdw blurRad="38100" dist="38100" dir="2700000" algn="tl">
                    <a:srgbClr val="000000">
                      <a:alpha val="43137"/>
                    </a:srgbClr>
                  </a:outerShdw>
                </a:effectLst>
              </a:rPr>
              <a:t>                       </a:t>
            </a:r>
            <a:r>
              <a:rPr lang="en-US" b="1" u="sng" dirty="0">
                <a:solidFill>
                  <a:srgbClr val="0070C0"/>
                </a:solidFill>
                <a:effectLst>
                  <a:outerShdw blurRad="38100" dist="38100" dir="2700000" algn="tl">
                    <a:srgbClr val="000000">
                      <a:alpha val="43137"/>
                    </a:srgbClr>
                  </a:outerShdw>
                </a:effectLst>
              </a:rPr>
              <a:t>SIGHTS OF LIMASSOL</a:t>
            </a:r>
            <a:r>
              <a:rPr lang="en-US" u="sng" dirty="0">
                <a:effectLst>
                  <a:outerShdw blurRad="38100" dist="38100" dir="2700000" algn="tl">
                    <a:srgbClr val="000000">
                      <a:alpha val="43137"/>
                    </a:srgbClr>
                  </a:outerShdw>
                </a:effectLst>
              </a:rPr>
              <a:t/>
            </a:r>
            <a:br>
              <a:rPr lang="en-US" u="sng" dirty="0">
                <a:effectLst>
                  <a:outerShdw blurRad="38100" dist="38100" dir="2700000" algn="tl">
                    <a:srgbClr val="000000">
                      <a:alpha val="43137"/>
                    </a:srgbClr>
                  </a:outerShdw>
                </a:effectLst>
              </a:rPr>
            </a:br>
            <a:r>
              <a:rPr lang="en-US" sz="2800" b="1" i="1" u="sng" dirty="0" err="1">
                <a:solidFill>
                  <a:schemeClr val="accent5"/>
                </a:solidFill>
                <a:effectLst>
                  <a:outerShdw blurRad="38100" dist="38100" dir="2700000" algn="tl">
                    <a:srgbClr val="000000">
                      <a:alpha val="43137"/>
                    </a:srgbClr>
                  </a:outerShdw>
                </a:effectLst>
              </a:rPr>
              <a:t>Kolossi</a:t>
            </a:r>
            <a:r>
              <a:rPr lang="en-US" sz="2800" b="1" i="1" u="sng" dirty="0">
                <a:solidFill>
                  <a:schemeClr val="accent5"/>
                </a:solidFill>
                <a:effectLst>
                  <a:outerShdw blurRad="38100" dist="38100" dir="2700000" algn="tl">
                    <a:srgbClr val="000000">
                      <a:alpha val="43137"/>
                    </a:srgbClr>
                  </a:outerShdw>
                </a:effectLst>
              </a:rPr>
              <a:t> Castle</a:t>
            </a:r>
          </a:p>
        </p:txBody>
      </p:sp>
      <p:sp>
        <p:nvSpPr>
          <p:cNvPr id="3" name="Content Placeholder 2"/>
          <p:cNvSpPr>
            <a:spLocks noGrp="1"/>
          </p:cNvSpPr>
          <p:nvPr>
            <p:ph idx="1"/>
          </p:nvPr>
        </p:nvSpPr>
        <p:spPr>
          <a:xfrm>
            <a:off x="285927" y="1595536"/>
            <a:ext cx="5120960" cy="5653403"/>
          </a:xfrm>
        </p:spPr>
        <p:txBody>
          <a:bodyPr>
            <a:noAutofit/>
          </a:bodyPr>
          <a:lstStyle/>
          <a:p>
            <a:pPr algn="just"/>
            <a:r>
              <a:rPr lang="en-US" sz="2400" dirty="0" err="1">
                <a:effectLst>
                  <a:outerShdw blurRad="38100" dist="38100" dir="2700000" algn="tl">
                    <a:srgbClr val="000000">
                      <a:alpha val="43137"/>
                    </a:srgbClr>
                  </a:outerShdw>
                </a:effectLst>
              </a:rPr>
              <a:t>Kolossi</a:t>
            </a:r>
            <a:r>
              <a:rPr lang="en-US" sz="2400" dirty="0">
                <a:effectLst>
                  <a:outerShdw blurRad="38100" dist="38100" dir="2700000" algn="tl">
                    <a:srgbClr val="000000">
                      <a:alpha val="43137"/>
                    </a:srgbClr>
                  </a:outerShdw>
                </a:effectLst>
              </a:rPr>
              <a:t> Castle is a former Crusader stronghold on the south-west edge of </a:t>
            </a:r>
            <a:r>
              <a:rPr lang="en-US" sz="2400" dirty="0" err="1">
                <a:effectLst>
                  <a:outerShdw blurRad="38100" dist="38100" dir="2700000" algn="tl">
                    <a:srgbClr val="000000">
                      <a:alpha val="43137"/>
                    </a:srgbClr>
                  </a:outerShdw>
                </a:effectLst>
              </a:rPr>
              <a:t>Kolossi</a:t>
            </a:r>
            <a:r>
              <a:rPr lang="en-US" sz="2400" dirty="0">
                <a:effectLst>
                  <a:outerShdw blurRad="38100" dist="38100" dir="2700000" algn="tl">
                    <a:srgbClr val="000000">
                      <a:alpha val="43137"/>
                    </a:srgbClr>
                  </a:outerShdw>
                </a:effectLst>
              </a:rPr>
              <a:t> village 14 </a:t>
            </a:r>
            <a:r>
              <a:rPr lang="en-US" sz="2400" dirty="0" err="1">
                <a:effectLst>
                  <a:outerShdw blurRad="38100" dist="38100" dir="2700000" algn="tl">
                    <a:srgbClr val="000000">
                      <a:alpha val="43137"/>
                    </a:srgbClr>
                  </a:outerShdw>
                </a:effectLst>
              </a:rPr>
              <a:t>kilometres</a:t>
            </a:r>
            <a:r>
              <a:rPr lang="en-US" sz="2400" dirty="0">
                <a:effectLst>
                  <a:outerShdw blurRad="38100" dist="38100" dir="2700000" algn="tl">
                    <a:srgbClr val="000000">
                      <a:alpha val="43137"/>
                    </a:srgbClr>
                  </a:outerShdw>
                </a:effectLst>
              </a:rPr>
              <a:t> (9 mi) west of the city of Limassol on the island of Cyprus. It held great strategic importance in the Middle Ages, and contained large facilities for the production of sugar from the local sugarcane, one of Cyprus's main exports in the period. The original castle was possibly built in 1210 by the Frankish military, when the land of </a:t>
            </a:r>
            <a:r>
              <a:rPr lang="en-US" sz="2400" dirty="0" err="1">
                <a:effectLst>
                  <a:outerShdw blurRad="38100" dist="38100" dir="2700000" algn="tl">
                    <a:srgbClr val="000000">
                      <a:alpha val="43137"/>
                    </a:srgbClr>
                  </a:outerShdw>
                </a:effectLst>
              </a:rPr>
              <a:t>Kolossi</a:t>
            </a:r>
            <a:r>
              <a:rPr lang="en-US" sz="2400" dirty="0">
                <a:effectLst>
                  <a:outerShdw blurRad="38100" dist="38100" dir="2700000" algn="tl">
                    <a:srgbClr val="000000">
                      <a:alpha val="43137"/>
                    </a:srgbClr>
                  </a:outerShdw>
                </a:effectLst>
              </a:rPr>
              <a:t> was given by King Hugh I to the Knights of the Order of St John of Jerusalem (</a:t>
            </a:r>
            <a:r>
              <a:rPr lang="en-US" sz="2400" dirty="0" err="1">
                <a:effectLst>
                  <a:outerShdw blurRad="38100" dist="38100" dir="2700000" algn="tl">
                    <a:srgbClr val="000000">
                      <a:alpha val="43137"/>
                    </a:srgbClr>
                  </a:outerShdw>
                </a:effectLst>
              </a:rPr>
              <a:t>Hospitallers</a:t>
            </a:r>
            <a:r>
              <a:rPr lang="en-US" sz="2400" dirty="0">
                <a:effectLst>
                  <a:outerShdw blurRad="38100" dist="38100" dir="2700000" algn="tl">
                    <a:srgbClr val="000000">
                      <a:alpha val="43137"/>
                    </a:srgbClr>
                  </a:outerShdw>
                </a:effectLst>
              </a:rPr>
              <a:t>).</a:t>
            </a:r>
            <a:endParaRPr lang="el-GR" sz="24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0A0C378C-DA15-4B67-9F70-C0A18609CCEC}"/>
              </a:ext>
            </a:extLst>
          </p:cNvPr>
          <p:cNvPicPr>
            <a:picLocks noChangeAspect="1"/>
          </p:cNvPicPr>
          <p:nvPr/>
        </p:nvPicPr>
        <p:blipFill>
          <a:blip r:embed="rId2"/>
          <a:stretch>
            <a:fillRect/>
          </a:stretch>
        </p:blipFill>
        <p:spPr>
          <a:xfrm>
            <a:off x="5671929" y="1723640"/>
            <a:ext cx="6234143" cy="4347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8626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66102" y="758783"/>
            <a:ext cx="5563288" cy="267021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89471" y="758784"/>
            <a:ext cx="4090981" cy="1003756"/>
          </a:xfrm>
        </p:spPr>
        <p:txBody>
          <a:bodyPr>
            <a:noAutofit/>
          </a:bodyPr>
          <a:lstStyle/>
          <a:p>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l-GR" sz="2000" dirty="0"/>
              <a:t/>
            </a:r>
            <a:br>
              <a:rPr lang="el-GR" sz="2000" dirty="0"/>
            </a:br>
            <a:r>
              <a:rPr lang="en-US" sz="2800" b="1" i="1" u="sng" dirty="0">
                <a:solidFill>
                  <a:schemeClr val="accent1">
                    <a:lumMod val="75000"/>
                  </a:schemeClr>
                </a:solidFill>
                <a:effectLst>
                  <a:outerShdw blurRad="38100" dist="38100" dir="2700000" algn="tl">
                    <a:srgbClr val="000000">
                      <a:alpha val="43137"/>
                    </a:srgbClr>
                  </a:outerShdw>
                </a:effectLst>
              </a:rPr>
              <a:t>Medieval Limassol Castle</a:t>
            </a:r>
            <a:r>
              <a:rPr lang="el-GR" sz="2000" dirty="0">
                <a:solidFill>
                  <a:schemeClr val="accent1">
                    <a:lumMod val="75000"/>
                  </a:schemeClr>
                </a:solidFill>
              </a:rPr>
              <a:t/>
            </a:r>
            <a:br>
              <a:rPr lang="el-GR" sz="2000" dirty="0">
                <a:solidFill>
                  <a:schemeClr val="accent1">
                    <a:lumMod val="75000"/>
                  </a:schemeClr>
                </a:solidFill>
              </a:rPr>
            </a:br>
            <a:r>
              <a:rPr lang="en-US" sz="2000" dirty="0"/>
              <a:t/>
            </a:r>
            <a:br>
              <a:rPr lang="en-US" sz="2000" dirty="0"/>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dirty="0"/>
              <a:t/>
            </a:r>
            <a:br>
              <a:rPr lang="en-US" sz="2000" dirty="0"/>
            </a:br>
            <a:r>
              <a:rPr lang="en-US" sz="2000" dirty="0"/>
              <a:t/>
            </a:r>
            <a:br>
              <a:rPr lang="en-US" sz="2000" dirty="0"/>
            </a:br>
            <a:r>
              <a:rPr lang="en-US" sz="2000" dirty="0"/>
              <a:t/>
            </a:r>
            <a:br>
              <a:rPr lang="en-US" sz="2000" dirty="0"/>
            </a:br>
            <a:r>
              <a:rPr lang="el-GR" sz="2000" dirty="0"/>
              <a:t/>
            </a:r>
            <a:br>
              <a:rPr lang="el-GR" sz="2000" dirty="0"/>
            </a:br>
            <a:r>
              <a:rPr lang="en-US" sz="2000" dirty="0"/>
              <a:t/>
            </a:r>
            <a:br>
              <a:rPr lang="en-US" sz="2000" dirty="0"/>
            </a:br>
            <a:endParaRPr lang="el-GR" sz="2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045E3F54-EB6E-4E9C-A24B-F97F764BCDD3}"/>
              </a:ext>
            </a:extLst>
          </p:cNvPr>
          <p:cNvSpPr>
            <a:spLocks noGrp="1"/>
          </p:cNvSpPr>
          <p:nvPr>
            <p:ph idx="1"/>
          </p:nvPr>
        </p:nvSpPr>
        <p:spPr>
          <a:xfrm>
            <a:off x="153776" y="1378226"/>
            <a:ext cx="5359129" cy="4837044"/>
          </a:xfrm>
        </p:spPr>
        <p:txBody>
          <a:bodyPr>
            <a:normAutofit fontScale="85000" lnSpcReduction="10000"/>
          </a:bodyPr>
          <a:lstStyle/>
          <a:p>
            <a:pPr algn="just"/>
            <a:r>
              <a:rPr lang="en-GB" dirty="0"/>
              <a:t>The medieval </a:t>
            </a:r>
            <a:r>
              <a:rPr lang="en-GB" dirty="0" err="1"/>
              <a:t>limassol</a:t>
            </a:r>
            <a:r>
              <a:rPr lang="en-GB" dirty="0"/>
              <a:t> Castle is situated near the old harbour in the heart of the historical centre of the city of Limassol. The castle as it appears today is a structure rebuilt circa 1590 under the period of Ottoman rule </a:t>
            </a:r>
            <a:r>
              <a:rPr lang="en-GB" dirty="0" smtClean="0"/>
              <a:t>.</a:t>
            </a:r>
          </a:p>
          <a:p>
            <a:pPr algn="just"/>
            <a:r>
              <a:rPr lang="en-GB" dirty="0" smtClean="0"/>
              <a:t>Archaeological </a:t>
            </a:r>
            <a:r>
              <a:rPr lang="en-GB" dirty="0"/>
              <a:t>investigation within the castle revealed that it was built over an Early Christian basilica (4–7th century CE) and a Middle Byzantine monument (10th–11th century CE). Other finds beneath the Castle witness the existence of an important church, possibly the city's first cathedral.</a:t>
            </a:r>
            <a:br>
              <a:rPr lang="en-GB" dirty="0"/>
            </a:br>
            <a:endParaRPr lang="en-GB" dirty="0"/>
          </a:p>
        </p:txBody>
      </p:sp>
      <p:pic>
        <p:nvPicPr>
          <p:cNvPr id="5" name="Picture 4">
            <a:extLst>
              <a:ext uri="{FF2B5EF4-FFF2-40B4-BE49-F238E27FC236}">
                <a16:creationId xmlns:a16="http://schemas.microsoft.com/office/drawing/2014/main" xmlns="" id="{AF3AF41D-0541-49D5-B6F4-844353AA9DC9}"/>
              </a:ext>
            </a:extLst>
          </p:cNvPr>
          <p:cNvPicPr>
            <a:picLocks noChangeAspect="1"/>
          </p:cNvPicPr>
          <p:nvPr/>
        </p:nvPicPr>
        <p:blipFill>
          <a:blip r:embed="rId3"/>
          <a:stretch>
            <a:fillRect/>
          </a:stretch>
        </p:blipFill>
        <p:spPr>
          <a:xfrm>
            <a:off x="5966103" y="3624470"/>
            <a:ext cx="5563288" cy="3001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756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207CB-F5A5-4A3C-82F5-96173FD5AA73}"/>
              </a:ext>
            </a:extLst>
          </p:cNvPr>
          <p:cNvSpPr>
            <a:spLocks noGrp="1"/>
          </p:cNvSpPr>
          <p:nvPr>
            <p:ph type="title"/>
          </p:nvPr>
        </p:nvSpPr>
        <p:spPr>
          <a:xfrm>
            <a:off x="416829" y="572788"/>
            <a:ext cx="4549116" cy="1020418"/>
          </a:xfrm>
        </p:spPr>
        <p:txBody>
          <a:bodyPr>
            <a:normAutofit/>
          </a:bodyPr>
          <a:lstStyle/>
          <a:p>
            <a:r>
              <a:rPr lang="en-GB" sz="2800" b="1" i="1" u="sng" dirty="0">
                <a:solidFill>
                  <a:schemeClr val="accent1">
                    <a:lumMod val="75000"/>
                  </a:schemeClr>
                </a:solidFill>
                <a:effectLst>
                  <a:outerShdw blurRad="38100" dist="38100" dir="2700000" algn="tl">
                    <a:srgbClr val="000000">
                      <a:alpha val="43137"/>
                    </a:srgbClr>
                  </a:outerShdw>
                </a:effectLst>
              </a:rPr>
              <a:t>The Limassol Zoo</a:t>
            </a:r>
          </a:p>
        </p:txBody>
      </p:sp>
      <p:sp>
        <p:nvSpPr>
          <p:cNvPr id="3" name="Content Placeholder 2">
            <a:extLst>
              <a:ext uri="{FF2B5EF4-FFF2-40B4-BE49-F238E27FC236}">
                <a16:creationId xmlns:a16="http://schemas.microsoft.com/office/drawing/2014/main" xmlns="" id="{BBB0E6FC-080E-4505-98A7-64836EC66C75}"/>
              </a:ext>
            </a:extLst>
          </p:cNvPr>
          <p:cNvSpPr>
            <a:spLocks noGrp="1"/>
          </p:cNvSpPr>
          <p:nvPr>
            <p:ph idx="1"/>
          </p:nvPr>
        </p:nvSpPr>
        <p:spPr>
          <a:xfrm>
            <a:off x="-1" y="1593206"/>
            <a:ext cx="6096001" cy="5088834"/>
          </a:xfrm>
        </p:spPr>
        <p:txBody>
          <a:bodyPr>
            <a:normAutofit/>
          </a:bodyPr>
          <a:lstStyle/>
          <a:p>
            <a:pPr algn="just"/>
            <a:r>
              <a:rPr lang="en-GB" sz="2400" dirty="0"/>
              <a:t>The Limassol Zoo, after designing and studying, made a completely modern reconstruction. Visitors to this small modern Zoo will see remarkable and very attractive animals, birds and reptiles from all continents</a:t>
            </a:r>
            <a:r>
              <a:rPr lang="en-GB" sz="2400" dirty="0" smtClean="0"/>
              <a:t>.</a:t>
            </a:r>
          </a:p>
          <a:p>
            <a:pPr algn="just"/>
            <a:r>
              <a:rPr lang="en-GB" sz="2400" dirty="0" smtClean="0"/>
              <a:t> </a:t>
            </a:r>
            <a:r>
              <a:rPr lang="en-GB" sz="2400" dirty="0"/>
              <a:t>For the pleasure and relaxation of the visitor, a unique and impressive café "Flamingo" has been built with a view to the sea. The modern playground and the children's zoo with mini goats and sheep will provide unforgettable moments for young visitors.</a:t>
            </a:r>
            <a:br>
              <a:rPr lang="en-GB" sz="2400" dirty="0"/>
            </a:br>
            <a:endParaRPr lang="en-GB" sz="2400" dirty="0"/>
          </a:p>
        </p:txBody>
      </p:sp>
      <p:pic>
        <p:nvPicPr>
          <p:cNvPr id="5" name="Picture 4">
            <a:extLst>
              <a:ext uri="{FF2B5EF4-FFF2-40B4-BE49-F238E27FC236}">
                <a16:creationId xmlns:a16="http://schemas.microsoft.com/office/drawing/2014/main" xmlns="" id="{AD684835-5E1D-494C-B889-38537723DE75}"/>
              </a:ext>
            </a:extLst>
          </p:cNvPr>
          <p:cNvPicPr>
            <a:picLocks noChangeAspect="1"/>
          </p:cNvPicPr>
          <p:nvPr/>
        </p:nvPicPr>
        <p:blipFill>
          <a:blip r:embed="rId2"/>
          <a:stretch>
            <a:fillRect/>
          </a:stretch>
        </p:blipFill>
        <p:spPr>
          <a:xfrm>
            <a:off x="6533320" y="3715072"/>
            <a:ext cx="4823793" cy="2791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DD113061-177F-4B4C-8116-3FAC67590FE3}"/>
              </a:ext>
            </a:extLst>
          </p:cNvPr>
          <p:cNvPicPr>
            <a:picLocks noChangeAspect="1"/>
          </p:cNvPicPr>
          <p:nvPr/>
        </p:nvPicPr>
        <p:blipFill>
          <a:blip r:embed="rId3"/>
          <a:stretch>
            <a:fillRect/>
          </a:stretch>
        </p:blipFill>
        <p:spPr>
          <a:xfrm>
            <a:off x="6533320" y="637255"/>
            <a:ext cx="4823793" cy="2791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2109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139959"/>
            <a:ext cx="11288486" cy="1396417"/>
          </a:xfrm>
        </p:spPr>
        <p:txBody>
          <a:bodyPr/>
          <a:lstStyle/>
          <a:p>
            <a:pPr algn="ctr"/>
            <a:r>
              <a:rPr lang="en-US" b="1" u="sng" dirty="0">
                <a:solidFill>
                  <a:schemeClr val="accent1">
                    <a:lumMod val="75000"/>
                  </a:schemeClr>
                </a:solidFill>
                <a:effectLst>
                  <a:outerShdw blurRad="38100" dist="38100" dir="2700000" algn="tl">
                    <a:srgbClr val="000000">
                      <a:alpha val="43137"/>
                    </a:srgbClr>
                  </a:outerShdw>
                </a:effectLst>
                <a:latin typeface="Perpetua" panose="02020502060401020303" pitchFamily="18" charset="0"/>
              </a:rPr>
              <a:t>THANK YOU FOR YOUR ATTENTION</a:t>
            </a:r>
            <a:endParaRPr lang="el-GR" b="1" u="sng"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27788" y="1707502"/>
            <a:ext cx="10626012" cy="4469461"/>
          </a:xfrm>
        </p:spPr>
        <p:txBody>
          <a:bodyPr>
            <a:normAutofit fontScale="85000" lnSpcReduction="20000"/>
          </a:bodyPr>
          <a:lstStyle/>
          <a:p>
            <a:pPr marL="0" indent="0">
              <a:buNone/>
            </a:pPr>
            <a:r>
              <a:rPr lang="en-US" sz="3200" dirty="0"/>
              <a:t>If you want to watch more about Limassol take a look to this video!!</a:t>
            </a:r>
          </a:p>
          <a:p>
            <a:pPr>
              <a:buFont typeface="Wingdings" panose="05000000000000000000" pitchFamily="2" charset="2"/>
              <a:buChar char="Ø"/>
            </a:pPr>
            <a:r>
              <a:rPr lang="en-US" sz="3200" dirty="0">
                <a:hlinkClick r:id="rId2"/>
              </a:rPr>
              <a:t>https://www.youtube.com/watch?v=jiubu82XNtI</a:t>
            </a:r>
            <a:endParaRPr lang="en-US" sz="3200" dirty="0"/>
          </a:p>
          <a:p>
            <a:pPr>
              <a:buFont typeface="Wingdings" panose="05000000000000000000" pitchFamily="2" charset="2"/>
              <a:buChar char="Ø"/>
            </a:pPr>
            <a:r>
              <a:rPr lang="en-US" sz="3200" dirty="0">
                <a:hlinkClick r:id="rId3"/>
              </a:rPr>
              <a:t>https://www.youtube.com/watch?v=2t7DmqYAF6c</a:t>
            </a:r>
            <a:endParaRPr lang="en-US" sz="3200" dirty="0"/>
          </a:p>
          <a:p>
            <a:pPr>
              <a:buFont typeface="Wingdings" panose="05000000000000000000" pitchFamily="2" charset="2"/>
              <a:buChar char="Ø"/>
            </a:pPr>
            <a:r>
              <a:rPr lang="en-US" sz="3200" dirty="0">
                <a:hlinkClick r:id="rId4"/>
              </a:rPr>
              <a:t>https://www.youtube.com/watch?v=BIAWFs5zZ2I</a:t>
            </a:r>
            <a:endParaRPr lang="en-US" sz="3200" dirty="0"/>
          </a:p>
          <a:p>
            <a:pPr>
              <a:buFont typeface="Wingdings" panose="05000000000000000000" pitchFamily="2" charset="2"/>
              <a:buChar char="Ø"/>
            </a:pPr>
            <a:endParaRPr lang="en-US" sz="3200" dirty="0"/>
          </a:p>
          <a:p>
            <a:pPr marL="0" indent="0">
              <a:buNone/>
            </a:pPr>
            <a:r>
              <a:rPr lang="en-US" dirty="0"/>
              <a:t>ANASTASIA </a:t>
            </a:r>
          </a:p>
          <a:p>
            <a:pPr marL="0" indent="0">
              <a:buNone/>
            </a:pPr>
            <a:r>
              <a:rPr lang="en-US" dirty="0"/>
              <a:t>STYLIANI</a:t>
            </a:r>
          </a:p>
          <a:p>
            <a:pPr marL="0" indent="0">
              <a:buNone/>
            </a:pPr>
            <a:r>
              <a:rPr lang="en-US" dirty="0" smtClean="0"/>
              <a:t>LAMPROS</a:t>
            </a:r>
            <a:endParaRPr lang="en-US" dirty="0"/>
          </a:p>
          <a:p>
            <a:pPr marL="0" indent="0">
              <a:buNone/>
            </a:pPr>
            <a:r>
              <a:rPr lang="en-US" dirty="0"/>
              <a:t>ELINA</a:t>
            </a:r>
          </a:p>
          <a:p>
            <a:pPr marL="0" indent="0">
              <a:buNone/>
            </a:pPr>
            <a:r>
              <a:rPr lang="en-US" dirty="0"/>
              <a:t>DESPOINA</a:t>
            </a:r>
          </a:p>
          <a:p>
            <a:pPr marL="0" indent="0">
              <a:buNone/>
            </a:pPr>
            <a:r>
              <a:rPr lang="en-US" dirty="0"/>
              <a:t>KRISTIAN</a:t>
            </a:r>
          </a:p>
        </p:txBody>
      </p:sp>
    </p:spTree>
    <p:extLst>
      <p:ext uri="{BB962C8B-B14F-4D97-AF65-F5344CB8AC3E}">
        <p14:creationId xmlns:p14="http://schemas.microsoft.com/office/powerpoint/2010/main" val="2771109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wipe(down)">
                                      <p:cBhvr>
                                        <p:cTn id="63" dur="580">
                                          <p:stCondLst>
                                            <p:cond delay="0"/>
                                          </p:stCondLst>
                                        </p:cTn>
                                        <p:tgtEl>
                                          <p:spTgt spid="3">
                                            <p:txEl>
                                              <p:pRg st="3" end="3"/>
                                            </p:txEl>
                                          </p:spTgt>
                                        </p:tgtEl>
                                      </p:cBhvr>
                                    </p:animEffect>
                                    <p:anim calcmode="lin" valueType="num">
                                      <p:cBhvr>
                                        <p:cTn id="6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3" end="3"/>
                                            </p:txEl>
                                          </p:spTgt>
                                        </p:tgtEl>
                                      </p:cBhvr>
                                      <p:to x="100000" y="60000"/>
                                    </p:animScale>
                                    <p:animScale>
                                      <p:cBhvr>
                                        <p:cTn id="70" dur="166" decel="50000">
                                          <p:stCondLst>
                                            <p:cond delay="676"/>
                                          </p:stCondLst>
                                        </p:cTn>
                                        <p:tgtEl>
                                          <p:spTgt spid="3">
                                            <p:txEl>
                                              <p:pRg st="3" end="3"/>
                                            </p:txEl>
                                          </p:spTgt>
                                        </p:tgtEl>
                                      </p:cBhvr>
                                      <p:to x="100000" y="100000"/>
                                    </p:animScale>
                                    <p:animScale>
                                      <p:cBhvr>
                                        <p:cTn id="71" dur="26">
                                          <p:stCondLst>
                                            <p:cond delay="1312"/>
                                          </p:stCondLst>
                                        </p:cTn>
                                        <p:tgtEl>
                                          <p:spTgt spid="3">
                                            <p:txEl>
                                              <p:pRg st="3" end="3"/>
                                            </p:txEl>
                                          </p:spTgt>
                                        </p:tgtEl>
                                      </p:cBhvr>
                                      <p:to x="100000" y="80000"/>
                                    </p:animScale>
                                    <p:animScale>
                                      <p:cBhvr>
                                        <p:cTn id="72" dur="166" decel="50000">
                                          <p:stCondLst>
                                            <p:cond delay="1338"/>
                                          </p:stCondLst>
                                        </p:cTn>
                                        <p:tgtEl>
                                          <p:spTgt spid="3">
                                            <p:txEl>
                                              <p:pRg st="3" end="3"/>
                                            </p:txEl>
                                          </p:spTgt>
                                        </p:tgtEl>
                                      </p:cBhvr>
                                      <p:to x="100000" y="100000"/>
                                    </p:animScale>
                                    <p:animScale>
                                      <p:cBhvr>
                                        <p:cTn id="73" dur="26">
                                          <p:stCondLst>
                                            <p:cond delay="1642"/>
                                          </p:stCondLst>
                                        </p:cTn>
                                        <p:tgtEl>
                                          <p:spTgt spid="3">
                                            <p:txEl>
                                              <p:pRg st="3" end="3"/>
                                            </p:txEl>
                                          </p:spTgt>
                                        </p:tgtEl>
                                      </p:cBhvr>
                                      <p:to x="100000" y="90000"/>
                                    </p:animScale>
                                    <p:animScale>
                                      <p:cBhvr>
                                        <p:cTn id="74" dur="166" decel="50000">
                                          <p:stCondLst>
                                            <p:cond delay="1668"/>
                                          </p:stCondLst>
                                        </p:cTn>
                                        <p:tgtEl>
                                          <p:spTgt spid="3">
                                            <p:txEl>
                                              <p:pRg st="3" end="3"/>
                                            </p:txEl>
                                          </p:spTgt>
                                        </p:tgtEl>
                                      </p:cBhvr>
                                      <p:to x="100000" y="100000"/>
                                    </p:animScale>
                                    <p:animScale>
                                      <p:cBhvr>
                                        <p:cTn id="75" dur="26">
                                          <p:stCondLst>
                                            <p:cond delay="1808"/>
                                          </p:stCondLst>
                                        </p:cTn>
                                        <p:tgtEl>
                                          <p:spTgt spid="3">
                                            <p:txEl>
                                              <p:pRg st="3" end="3"/>
                                            </p:txEl>
                                          </p:spTgt>
                                        </p:tgtEl>
                                      </p:cBhvr>
                                      <p:to x="100000" y="95000"/>
                                    </p:animScale>
                                    <p:animScale>
                                      <p:cBhvr>
                                        <p:cTn id="76" dur="166" decel="50000">
                                          <p:stCondLst>
                                            <p:cond delay="1834"/>
                                          </p:stCondLst>
                                        </p:cTn>
                                        <p:tgtEl>
                                          <p:spTgt spid="3">
                                            <p:txEl>
                                              <p:pRg st="3" end="3"/>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wipe(down)">
                                      <p:cBhvr>
                                        <p:cTn id="81" dur="580">
                                          <p:stCondLst>
                                            <p:cond delay="0"/>
                                          </p:stCondLst>
                                        </p:cTn>
                                        <p:tgtEl>
                                          <p:spTgt spid="3">
                                            <p:txEl>
                                              <p:pRg st="5" end="5"/>
                                            </p:txEl>
                                          </p:spTgt>
                                        </p:tgtEl>
                                      </p:cBhvr>
                                    </p:animEffect>
                                    <p:anim calcmode="lin" valueType="num">
                                      <p:cBhvr>
                                        <p:cTn id="8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5" end="5"/>
                                            </p:txEl>
                                          </p:spTgt>
                                        </p:tgtEl>
                                      </p:cBhvr>
                                      <p:to x="100000" y="60000"/>
                                    </p:animScale>
                                    <p:animScale>
                                      <p:cBhvr>
                                        <p:cTn id="88" dur="166" decel="50000">
                                          <p:stCondLst>
                                            <p:cond delay="676"/>
                                          </p:stCondLst>
                                        </p:cTn>
                                        <p:tgtEl>
                                          <p:spTgt spid="3">
                                            <p:txEl>
                                              <p:pRg st="5" end="5"/>
                                            </p:txEl>
                                          </p:spTgt>
                                        </p:tgtEl>
                                      </p:cBhvr>
                                      <p:to x="100000" y="100000"/>
                                    </p:animScale>
                                    <p:animScale>
                                      <p:cBhvr>
                                        <p:cTn id="89" dur="26">
                                          <p:stCondLst>
                                            <p:cond delay="1312"/>
                                          </p:stCondLst>
                                        </p:cTn>
                                        <p:tgtEl>
                                          <p:spTgt spid="3">
                                            <p:txEl>
                                              <p:pRg st="5" end="5"/>
                                            </p:txEl>
                                          </p:spTgt>
                                        </p:tgtEl>
                                      </p:cBhvr>
                                      <p:to x="100000" y="80000"/>
                                    </p:animScale>
                                    <p:animScale>
                                      <p:cBhvr>
                                        <p:cTn id="90" dur="166" decel="50000">
                                          <p:stCondLst>
                                            <p:cond delay="1338"/>
                                          </p:stCondLst>
                                        </p:cTn>
                                        <p:tgtEl>
                                          <p:spTgt spid="3">
                                            <p:txEl>
                                              <p:pRg st="5" end="5"/>
                                            </p:txEl>
                                          </p:spTgt>
                                        </p:tgtEl>
                                      </p:cBhvr>
                                      <p:to x="100000" y="100000"/>
                                    </p:animScale>
                                    <p:animScale>
                                      <p:cBhvr>
                                        <p:cTn id="91" dur="26">
                                          <p:stCondLst>
                                            <p:cond delay="1642"/>
                                          </p:stCondLst>
                                        </p:cTn>
                                        <p:tgtEl>
                                          <p:spTgt spid="3">
                                            <p:txEl>
                                              <p:pRg st="5" end="5"/>
                                            </p:txEl>
                                          </p:spTgt>
                                        </p:tgtEl>
                                      </p:cBhvr>
                                      <p:to x="100000" y="90000"/>
                                    </p:animScale>
                                    <p:animScale>
                                      <p:cBhvr>
                                        <p:cTn id="92" dur="166" decel="50000">
                                          <p:stCondLst>
                                            <p:cond delay="1668"/>
                                          </p:stCondLst>
                                        </p:cTn>
                                        <p:tgtEl>
                                          <p:spTgt spid="3">
                                            <p:txEl>
                                              <p:pRg st="5" end="5"/>
                                            </p:txEl>
                                          </p:spTgt>
                                        </p:tgtEl>
                                      </p:cBhvr>
                                      <p:to x="100000" y="100000"/>
                                    </p:animScale>
                                    <p:animScale>
                                      <p:cBhvr>
                                        <p:cTn id="93" dur="26">
                                          <p:stCondLst>
                                            <p:cond delay="1808"/>
                                          </p:stCondLst>
                                        </p:cTn>
                                        <p:tgtEl>
                                          <p:spTgt spid="3">
                                            <p:txEl>
                                              <p:pRg st="5" end="5"/>
                                            </p:txEl>
                                          </p:spTgt>
                                        </p:tgtEl>
                                      </p:cBhvr>
                                      <p:to x="100000" y="95000"/>
                                    </p:animScale>
                                    <p:animScale>
                                      <p:cBhvr>
                                        <p:cTn id="94" dur="166" decel="50000">
                                          <p:stCondLst>
                                            <p:cond delay="1834"/>
                                          </p:stCondLst>
                                        </p:cTn>
                                        <p:tgtEl>
                                          <p:spTgt spid="3">
                                            <p:txEl>
                                              <p:pRg st="5" end="5"/>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3">
                                            <p:txEl>
                                              <p:pRg st="7" end="7"/>
                                            </p:txEl>
                                          </p:spTgt>
                                        </p:tgtEl>
                                        <p:attrNameLst>
                                          <p:attrName>style.visibility</p:attrName>
                                        </p:attrNameLst>
                                      </p:cBhvr>
                                      <p:to>
                                        <p:strVal val="visible"/>
                                      </p:to>
                                    </p:set>
                                    <p:animEffect transition="in" filter="wipe(down)">
                                      <p:cBhvr>
                                        <p:cTn id="113" dur="580">
                                          <p:stCondLst>
                                            <p:cond delay="0"/>
                                          </p:stCondLst>
                                        </p:cTn>
                                        <p:tgtEl>
                                          <p:spTgt spid="3">
                                            <p:txEl>
                                              <p:pRg st="7" end="7"/>
                                            </p:txEl>
                                          </p:spTgt>
                                        </p:tgtEl>
                                      </p:cBhvr>
                                    </p:animEffect>
                                    <p:anim calcmode="lin" valueType="num">
                                      <p:cBhvr>
                                        <p:cTn id="11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7" end="7"/>
                                            </p:txEl>
                                          </p:spTgt>
                                        </p:tgtEl>
                                      </p:cBhvr>
                                      <p:to x="100000" y="60000"/>
                                    </p:animScale>
                                    <p:animScale>
                                      <p:cBhvr>
                                        <p:cTn id="120" dur="166" decel="50000">
                                          <p:stCondLst>
                                            <p:cond delay="676"/>
                                          </p:stCondLst>
                                        </p:cTn>
                                        <p:tgtEl>
                                          <p:spTgt spid="3">
                                            <p:txEl>
                                              <p:pRg st="7" end="7"/>
                                            </p:txEl>
                                          </p:spTgt>
                                        </p:tgtEl>
                                      </p:cBhvr>
                                      <p:to x="100000" y="100000"/>
                                    </p:animScale>
                                    <p:animScale>
                                      <p:cBhvr>
                                        <p:cTn id="121" dur="26">
                                          <p:stCondLst>
                                            <p:cond delay="1312"/>
                                          </p:stCondLst>
                                        </p:cTn>
                                        <p:tgtEl>
                                          <p:spTgt spid="3">
                                            <p:txEl>
                                              <p:pRg st="7" end="7"/>
                                            </p:txEl>
                                          </p:spTgt>
                                        </p:tgtEl>
                                      </p:cBhvr>
                                      <p:to x="100000" y="80000"/>
                                    </p:animScale>
                                    <p:animScale>
                                      <p:cBhvr>
                                        <p:cTn id="122" dur="166" decel="50000">
                                          <p:stCondLst>
                                            <p:cond delay="1338"/>
                                          </p:stCondLst>
                                        </p:cTn>
                                        <p:tgtEl>
                                          <p:spTgt spid="3">
                                            <p:txEl>
                                              <p:pRg st="7" end="7"/>
                                            </p:txEl>
                                          </p:spTgt>
                                        </p:tgtEl>
                                      </p:cBhvr>
                                      <p:to x="100000" y="100000"/>
                                    </p:animScale>
                                    <p:animScale>
                                      <p:cBhvr>
                                        <p:cTn id="123" dur="26">
                                          <p:stCondLst>
                                            <p:cond delay="1642"/>
                                          </p:stCondLst>
                                        </p:cTn>
                                        <p:tgtEl>
                                          <p:spTgt spid="3">
                                            <p:txEl>
                                              <p:pRg st="7" end="7"/>
                                            </p:txEl>
                                          </p:spTgt>
                                        </p:tgtEl>
                                      </p:cBhvr>
                                      <p:to x="100000" y="90000"/>
                                    </p:animScale>
                                    <p:animScale>
                                      <p:cBhvr>
                                        <p:cTn id="124" dur="166" decel="50000">
                                          <p:stCondLst>
                                            <p:cond delay="1668"/>
                                          </p:stCondLst>
                                        </p:cTn>
                                        <p:tgtEl>
                                          <p:spTgt spid="3">
                                            <p:txEl>
                                              <p:pRg st="7" end="7"/>
                                            </p:txEl>
                                          </p:spTgt>
                                        </p:tgtEl>
                                      </p:cBhvr>
                                      <p:to x="100000" y="100000"/>
                                    </p:animScale>
                                    <p:animScale>
                                      <p:cBhvr>
                                        <p:cTn id="125" dur="26">
                                          <p:stCondLst>
                                            <p:cond delay="1808"/>
                                          </p:stCondLst>
                                        </p:cTn>
                                        <p:tgtEl>
                                          <p:spTgt spid="3">
                                            <p:txEl>
                                              <p:pRg st="7" end="7"/>
                                            </p:txEl>
                                          </p:spTgt>
                                        </p:tgtEl>
                                      </p:cBhvr>
                                      <p:to x="100000" y="95000"/>
                                    </p:animScale>
                                    <p:animScale>
                                      <p:cBhvr>
                                        <p:cTn id="126" dur="166" decel="50000">
                                          <p:stCondLst>
                                            <p:cond delay="1834"/>
                                          </p:stCondLst>
                                        </p:cTn>
                                        <p:tgtEl>
                                          <p:spTgt spid="3">
                                            <p:txEl>
                                              <p:pRg st="7" end="7"/>
                                            </p:txEl>
                                          </p:spTgt>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wipe(down)">
                                      <p:cBhvr>
                                        <p:cTn id="129" dur="580">
                                          <p:stCondLst>
                                            <p:cond delay="0"/>
                                          </p:stCondLst>
                                        </p:cTn>
                                        <p:tgtEl>
                                          <p:spTgt spid="3">
                                            <p:txEl>
                                              <p:pRg st="8" end="8"/>
                                            </p:txEl>
                                          </p:spTgt>
                                        </p:tgtEl>
                                      </p:cBhvr>
                                    </p:animEffect>
                                    <p:anim calcmode="lin" valueType="num">
                                      <p:cBhvr>
                                        <p:cTn id="13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3">
                                            <p:txEl>
                                              <p:pRg st="8" end="8"/>
                                            </p:txEl>
                                          </p:spTgt>
                                        </p:tgtEl>
                                      </p:cBhvr>
                                      <p:to x="100000" y="60000"/>
                                    </p:animScale>
                                    <p:animScale>
                                      <p:cBhvr>
                                        <p:cTn id="136" dur="166" decel="50000">
                                          <p:stCondLst>
                                            <p:cond delay="676"/>
                                          </p:stCondLst>
                                        </p:cTn>
                                        <p:tgtEl>
                                          <p:spTgt spid="3">
                                            <p:txEl>
                                              <p:pRg st="8" end="8"/>
                                            </p:txEl>
                                          </p:spTgt>
                                        </p:tgtEl>
                                      </p:cBhvr>
                                      <p:to x="100000" y="100000"/>
                                    </p:animScale>
                                    <p:animScale>
                                      <p:cBhvr>
                                        <p:cTn id="137" dur="26">
                                          <p:stCondLst>
                                            <p:cond delay="1312"/>
                                          </p:stCondLst>
                                        </p:cTn>
                                        <p:tgtEl>
                                          <p:spTgt spid="3">
                                            <p:txEl>
                                              <p:pRg st="8" end="8"/>
                                            </p:txEl>
                                          </p:spTgt>
                                        </p:tgtEl>
                                      </p:cBhvr>
                                      <p:to x="100000" y="80000"/>
                                    </p:animScale>
                                    <p:animScale>
                                      <p:cBhvr>
                                        <p:cTn id="138" dur="166" decel="50000">
                                          <p:stCondLst>
                                            <p:cond delay="1338"/>
                                          </p:stCondLst>
                                        </p:cTn>
                                        <p:tgtEl>
                                          <p:spTgt spid="3">
                                            <p:txEl>
                                              <p:pRg st="8" end="8"/>
                                            </p:txEl>
                                          </p:spTgt>
                                        </p:tgtEl>
                                      </p:cBhvr>
                                      <p:to x="100000" y="100000"/>
                                    </p:animScale>
                                    <p:animScale>
                                      <p:cBhvr>
                                        <p:cTn id="139" dur="26">
                                          <p:stCondLst>
                                            <p:cond delay="1642"/>
                                          </p:stCondLst>
                                        </p:cTn>
                                        <p:tgtEl>
                                          <p:spTgt spid="3">
                                            <p:txEl>
                                              <p:pRg st="8" end="8"/>
                                            </p:txEl>
                                          </p:spTgt>
                                        </p:tgtEl>
                                      </p:cBhvr>
                                      <p:to x="100000" y="90000"/>
                                    </p:animScale>
                                    <p:animScale>
                                      <p:cBhvr>
                                        <p:cTn id="140" dur="166" decel="50000">
                                          <p:stCondLst>
                                            <p:cond delay="1668"/>
                                          </p:stCondLst>
                                        </p:cTn>
                                        <p:tgtEl>
                                          <p:spTgt spid="3">
                                            <p:txEl>
                                              <p:pRg st="8" end="8"/>
                                            </p:txEl>
                                          </p:spTgt>
                                        </p:tgtEl>
                                      </p:cBhvr>
                                      <p:to x="100000" y="100000"/>
                                    </p:animScale>
                                    <p:animScale>
                                      <p:cBhvr>
                                        <p:cTn id="141" dur="26">
                                          <p:stCondLst>
                                            <p:cond delay="1808"/>
                                          </p:stCondLst>
                                        </p:cTn>
                                        <p:tgtEl>
                                          <p:spTgt spid="3">
                                            <p:txEl>
                                              <p:pRg st="8" end="8"/>
                                            </p:txEl>
                                          </p:spTgt>
                                        </p:tgtEl>
                                      </p:cBhvr>
                                      <p:to x="100000" y="95000"/>
                                    </p:animScale>
                                    <p:animScale>
                                      <p:cBhvr>
                                        <p:cTn id="142" dur="166" decel="50000">
                                          <p:stCondLst>
                                            <p:cond delay="1834"/>
                                          </p:stCondLst>
                                        </p:cTn>
                                        <p:tgtEl>
                                          <p:spTgt spid="3">
                                            <p:txEl>
                                              <p:pRg st="8" end="8"/>
                                            </p:txEl>
                                          </p:spTgt>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3">
                                            <p:txEl>
                                              <p:pRg st="9" end="9"/>
                                            </p:txEl>
                                          </p:spTgt>
                                        </p:tgtEl>
                                        <p:attrNameLst>
                                          <p:attrName>style.visibility</p:attrName>
                                        </p:attrNameLst>
                                      </p:cBhvr>
                                      <p:to>
                                        <p:strVal val="visible"/>
                                      </p:to>
                                    </p:set>
                                    <p:animEffect transition="in" filter="wipe(down)">
                                      <p:cBhvr>
                                        <p:cTn id="145" dur="580">
                                          <p:stCondLst>
                                            <p:cond delay="0"/>
                                          </p:stCondLst>
                                        </p:cTn>
                                        <p:tgtEl>
                                          <p:spTgt spid="3">
                                            <p:txEl>
                                              <p:pRg st="9" end="9"/>
                                            </p:txEl>
                                          </p:spTgt>
                                        </p:tgtEl>
                                      </p:cBhvr>
                                    </p:animEffect>
                                    <p:anim calcmode="lin" valueType="num">
                                      <p:cBhvr>
                                        <p:cTn id="14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3">
                                            <p:txEl>
                                              <p:pRg st="9" end="9"/>
                                            </p:txEl>
                                          </p:spTgt>
                                        </p:tgtEl>
                                      </p:cBhvr>
                                      <p:to x="100000" y="60000"/>
                                    </p:animScale>
                                    <p:animScale>
                                      <p:cBhvr>
                                        <p:cTn id="152" dur="166" decel="50000">
                                          <p:stCondLst>
                                            <p:cond delay="676"/>
                                          </p:stCondLst>
                                        </p:cTn>
                                        <p:tgtEl>
                                          <p:spTgt spid="3">
                                            <p:txEl>
                                              <p:pRg st="9" end="9"/>
                                            </p:txEl>
                                          </p:spTgt>
                                        </p:tgtEl>
                                      </p:cBhvr>
                                      <p:to x="100000" y="100000"/>
                                    </p:animScale>
                                    <p:animScale>
                                      <p:cBhvr>
                                        <p:cTn id="153" dur="26">
                                          <p:stCondLst>
                                            <p:cond delay="1312"/>
                                          </p:stCondLst>
                                        </p:cTn>
                                        <p:tgtEl>
                                          <p:spTgt spid="3">
                                            <p:txEl>
                                              <p:pRg st="9" end="9"/>
                                            </p:txEl>
                                          </p:spTgt>
                                        </p:tgtEl>
                                      </p:cBhvr>
                                      <p:to x="100000" y="80000"/>
                                    </p:animScale>
                                    <p:animScale>
                                      <p:cBhvr>
                                        <p:cTn id="154" dur="166" decel="50000">
                                          <p:stCondLst>
                                            <p:cond delay="1338"/>
                                          </p:stCondLst>
                                        </p:cTn>
                                        <p:tgtEl>
                                          <p:spTgt spid="3">
                                            <p:txEl>
                                              <p:pRg st="9" end="9"/>
                                            </p:txEl>
                                          </p:spTgt>
                                        </p:tgtEl>
                                      </p:cBhvr>
                                      <p:to x="100000" y="100000"/>
                                    </p:animScale>
                                    <p:animScale>
                                      <p:cBhvr>
                                        <p:cTn id="155" dur="26">
                                          <p:stCondLst>
                                            <p:cond delay="1642"/>
                                          </p:stCondLst>
                                        </p:cTn>
                                        <p:tgtEl>
                                          <p:spTgt spid="3">
                                            <p:txEl>
                                              <p:pRg st="9" end="9"/>
                                            </p:txEl>
                                          </p:spTgt>
                                        </p:tgtEl>
                                      </p:cBhvr>
                                      <p:to x="100000" y="90000"/>
                                    </p:animScale>
                                    <p:animScale>
                                      <p:cBhvr>
                                        <p:cTn id="156" dur="166" decel="50000">
                                          <p:stCondLst>
                                            <p:cond delay="1668"/>
                                          </p:stCondLst>
                                        </p:cTn>
                                        <p:tgtEl>
                                          <p:spTgt spid="3">
                                            <p:txEl>
                                              <p:pRg st="9" end="9"/>
                                            </p:txEl>
                                          </p:spTgt>
                                        </p:tgtEl>
                                      </p:cBhvr>
                                      <p:to x="100000" y="100000"/>
                                    </p:animScale>
                                    <p:animScale>
                                      <p:cBhvr>
                                        <p:cTn id="157" dur="26">
                                          <p:stCondLst>
                                            <p:cond delay="1808"/>
                                          </p:stCondLst>
                                        </p:cTn>
                                        <p:tgtEl>
                                          <p:spTgt spid="3">
                                            <p:txEl>
                                              <p:pRg st="9" end="9"/>
                                            </p:txEl>
                                          </p:spTgt>
                                        </p:tgtEl>
                                      </p:cBhvr>
                                      <p:to x="100000" y="95000"/>
                                    </p:animScale>
                                    <p:animScale>
                                      <p:cBhvr>
                                        <p:cTn id="158" dur="166" decel="50000">
                                          <p:stCondLst>
                                            <p:cond delay="1834"/>
                                          </p:stCondLst>
                                        </p:cTn>
                                        <p:tgtEl>
                                          <p:spTgt spid="3">
                                            <p:txEl>
                                              <p:pRg st="9" end="9"/>
                                            </p:txEl>
                                          </p:spTgt>
                                        </p:tgtEl>
                                      </p:cBhvr>
                                      <p:to x="100000" y="100000"/>
                                    </p:animScale>
                                  </p:childTnLst>
                                </p:cTn>
                              </p:par>
                              <p:par>
                                <p:cTn id="159" presetID="26" presetClass="entr" presetSubtype="0" fill="hold" nodeType="withEffect">
                                  <p:stCondLst>
                                    <p:cond delay="0"/>
                                  </p:stCondLst>
                                  <p:childTnLst>
                                    <p:set>
                                      <p:cBhvr>
                                        <p:cTn id="160" dur="1" fill="hold">
                                          <p:stCondLst>
                                            <p:cond delay="0"/>
                                          </p:stCondLst>
                                        </p:cTn>
                                        <p:tgtEl>
                                          <p:spTgt spid="3">
                                            <p:txEl>
                                              <p:pRg st="10" end="10"/>
                                            </p:txEl>
                                          </p:spTgt>
                                        </p:tgtEl>
                                        <p:attrNameLst>
                                          <p:attrName>style.visibility</p:attrName>
                                        </p:attrNameLst>
                                      </p:cBhvr>
                                      <p:to>
                                        <p:strVal val="visible"/>
                                      </p:to>
                                    </p:set>
                                    <p:animEffect transition="in" filter="wipe(down)">
                                      <p:cBhvr>
                                        <p:cTn id="161" dur="580">
                                          <p:stCondLst>
                                            <p:cond delay="0"/>
                                          </p:stCondLst>
                                        </p:cTn>
                                        <p:tgtEl>
                                          <p:spTgt spid="3">
                                            <p:txEl>
                                              <p:pRg st="10" end="10"/>
                                            </p:txEl>
                                          </p:spTgt>
                                        </p:tgtEl>
                                      </p:cBhvr>
                                    </p:animEffect>
                                    <p:anim calcmode="lin" valueType="num">
                                      <p:cBhvr>
                                        <p:cTn id="16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3">
                                            <p:txEl>
                                              <p:pRg st="10" end="10"/>
                                            </p:txEl>
                                          </p:spTgt>
                                        </p:tgtEl>
                                      </p:cBhvr>
                                      <p:to x="100000" y="60000"/>
                                    </p:animScale>
                                    <p:animScale>
                                      <p:cBhvr>
                                        <p:cTn id="168" dur="166" decel="50000">
                                          <p:stCondLst>
                                            <p:cond delay="676"/>
                                          </p:stCondLst>
                                        </p:cTn>
                                        <p:tgtEl>
                                          <p:spTgt spid="3">
                                            <p:txEl>
                                              <p:pRg st="10" end="10"/>
                                            </p:txEl>
                                          </p:spTgt>
                                        </p:tgtEl>
                                      </p:cBhvr>
                                      <p:to x="100000" y="100000"/>
                                    </p:animScale>
                                    <p:animScale>
                                      <p:cBhvr>
                                        <p:cTn id="169" dur="26">
                                          <p:stCondLst>
                                            <p:cond delay="1312"/>
                                          </p:stCondLst>
                                        </p:cTn>
                                        <p:tgtEl>
                                          <p:spTgt spid="3">
                                            <p:txEl>
                                              <p:pRg st="10" end="10"/>
                                            </p:txEl>
                                          </p:spTgt>
                                        </p:tgtEl>
                                      </p:cBhvr>
                                      <p:to x="100000" y="80000"/>
                                    </p:animScale>
                                    <p:animScale>
                                      <p:cBhvr>
                                        <p:cTn id="170" dur="166" decel="50000">
                                          <p:stCondLst>
                                            <p:cond delay="1338"/>
                                          </p:stCondLst>
                                        </p:cTn>
                                        <p:tgtEl>
                                          <p:spTgt spid="3">
                                            <p:txEl>
                                              <p:pRg st="10" end="10"/>
                                            </p:txEl>
                                          </p:spTgt>
                                        </p:tgtEl>
                                      </p:cBhvr>
                                      <p:to x="100000" y="100000"/>
                                    </p:animScale>
                                    <p:animScale>
                                      <p:cBhvr>
                                        <p:cTn id="171" dur="26">
                                          <p:stCondLst>
                                            <p:cond delay="1642"/>
                                          </p:stCondLst>
                                        </p:cTn>
                                        <p:tgtEl>
                                          <p:spTgt spid="3">
                                            <p:txEl>
                                              <p:pRg st="10" end="10"/>
                                            </p:txEl>
                                          </p:spTgt>
                                        </p:tgtEl>
                                      </p:cBhvr>
                                      <p:to x="100000" y="90000"/>
                                    </p:animScale>
                                    <p:animScale>
                                      <p:cBhvr>
                                        <p:cTn id="172" dur="166" decel="50000">
                                          <p:stCondLst>
                                            <p:cond delay="1668"/>
                                          </p:stCondLst>
                                        </p:cTn>
                                        <p:tgtEl>
                                          <p:spTgt spid="3">
                                            <p:txEl>
                                              <p:pRg st="10" end="10"/>
                                            </p:txEl>
                                          </p:spTgt>
                                        </p:tgtEl>
                                      </p:cBhvr>
                                      <p:to x="100000" y="100000"/>
                                    </p:animScale>
                                    <p:animScale>
                                      <p:cBhvr>
                                        <p:cTn id="173" dur="26">
                                          <p:stCondLst>
                                            <p:cond delay="1808"/>
                                          </p:stCondLst>
                                        </p:cTn>
                                        <p:tgtEl>
                                          <p:spTgt spid="3">
                                            <p:txEl>
                                              <p:pRg st="10" end="10"/>
                                            </p:txEl>
                                          </p:spTgt>
                                        </p:tgtEl>
                                      </p:cBhvr>
                                      <p:to x="100000" y="95000"/>
                                    </p:animScale>
                                    <p:animScale>
                                      <p:cBhvr>
                                        <p:cTn id="174"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TotalTime>
  <Words>559</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Agency FB</vt:lpstr>
      <vt:lpstr>Arial</vt:lpstr>
      <vt:lpstr>Bell MT</vt:lpstr>
      <vt:lpstr>Calibri</vt:lpstr>
      <vt:lpstr>Calibri Light</vt:lpstr>
      <vt:lpstr>Perpetua</vt:lpstr>
      <vt:lpstr>Wingdings</vt:lpstr>
      <vt:lpstr>Office Theme</vt:lpstr>
      <vt:lpstr>LIMASSOL </vt:lpstr>
      <vt:lpstr>THE HISTORY OF LIMASSOL</vt:lpstr>
      <vt:lpstr>   WINE FESTIVAL LIMASSOL  </vt:lpstr>
      <vt:lpstr> </vt:lpstr>
      <vt:lpstr>                       SIGHTS OF LIMASSOL Kolossi Castle</vt:lpstr>
      <vt:lpstr>      Medieval Limassol Castle        </vt:lpstr>
      <vt:lpstr>The Limassol Zoo</vt:lpstr>
      <vt:lpstr>THANK YOU FOR YOUR ATTENTION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LIMASSOL</dc:title>
  <dc:creator>Student</dc:creator>
  <cp:lastModifiedBy>Student</cp:lastModifiedBy>
  <cp:revision>36</cp:revision>
  <dcterms:created xsi:type="dcterms:W3CDTF">2018-02-09T11:06:17Z</dcterms:created>
  <dcterms:modified xsi:type="dcterms:W3CDTF">2018-03-09T11:04:50Z</dcterms:modified>
</cp:coreProperties>
</file>