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415" r:id="rId5"/>
    <p:sldId id="436" r:id="rId6"/>
    <p:sldId id="428" r:id="rId7"/>
    <p:sldId id="418" r:id="rId8"/>
    <p:sldId id="420" r:id="rId9"/>
    <p:sldId id="421" r:id="rId10"/>
    <p:sldId id="426" r:id="rId11"/>
    <p:sldId id="431" r:id="rId12"/>
    <p:sldId id="427" r:id="rId13"/>
    <p:sldId id="425" r:id="rId14"/>
    <p:sldId id="424" r:id="rId15"/>
    <p:sldId id="433" r:id="rId16"/>
    <p:sldId id="440" r:id="rId17"/>
    <p:sldId id="441" r:id="rId18"/>
    <p:sldId id="442" r:id="rId19"/>
    <p:sldId id="422" r:id="rId20"/>
    <p:sldId id="435" r:id="rId21"/>
    <p:sldId id="434" r:id="rId22"/>
    <p:sldId id="423" r:id="rId23"/>
    <p:sldId id="437" r:id="rId24"/>
    <p:sldId id="438" r:id="rId25"/>
    <p:sldId id="416" r:id="rId26"/>
    <p:sldId id="419" r:id="rId27"/>
    <p:sldId id="417" r:id="rId28"/>
    <p:sldId id="432" r:id="rId29"/>
    <p:sldId id="439" r:id="rId30"/>
  </p:sldIdLst>
  <p:sldSz cx="9144000" cy="6858000" type="screen4x3"/>
  <p:notesSz cx="6669088" cy="9926638"/>
  <p:defaultTextStyle>
    <a:defPPr>
      <a:defRPr lang="en-GB"/>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ie, Alan (Education and Society)" initials="CA(aS" lastIdx="2" clrIdx="0">
    <p:extLst>
      <p:ext uri="{19B8F6BF-5375-455C-9EA6-DF929625EA0E}">
        <p15:presenceInfo xmlns:p15="http://schemas.microsoft.com/office/powerpoint/2012/main" userId="S::Alan.Cowie@britishcouncil.org::ddf1a5f6-62b9-404d-949b-85e07139f8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339933"/>
    <a:srgbClr val="99CCFF"/>
    <a:srgbClr val="FF9999"/>
    <a:srgbClr val="CC99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21" autoAdjust="0"/>
    <p:restoredTop sz="93141" autoAdjust="0"/>
  </p:normalViewPr>
  <p:slideViewPr>
    <p:cSldViewPr>
      <p:cViewPr varScale="1">
        <p:scale>
          <a:sx n="52" d="100"/>
          <a:sy n="52" d="100"/>
        </p:scale>
        <p:origin x="5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222"/>
    </p:cViewPr>
  </p:sorterViewPr>
  <p:notesViewPr>
    <p:cSldViewPr>
      <p:cViewPr>
        <p:scale>
          <a:sx n="100" d="100"/>
          <a:sy n="100" d="100"/>
        </p:scale>
        <p:origin x="1056" y="-2184"/>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6T13:00:40.351" idx="2">
    <p:pos x="10" y="10"/>
    <p:text>maybe drop this example due to time constraints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5T14:52:28.287" idx="1">
    <p:pos x="10" y="10"/>
    <p:text>Worksheet?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hdr" sz="quarter"/>
          </p:nvPr>
        </p:nvSpPr>
        <p:spPr bwMode="auto">
          <a:xfrm>
            <a:off x="0" y="0"/>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689155" name="Rectangle 3"/>
          <p:cNvSpPr>
            <a:spLocks noGrp="1" noChangeArrowheads="1"/>
          </p:cNvSpPr>
          <p:nvPr>
            <p:ph type="dt" sz="quarter" idx="1"/>
          </p:nvPr>
        </p:nvSpPr>
        <p:spPr bwMode="auto">
          <a:xfrm>
            <a:off x="3776866" y="0"/>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689156" name="Rectangle 4"/>
          <p:cNvSpPr>
            <a:spLocks noGrp="1" noChangeArrowheads="1"/>
          </p:cNvSpPr>
          <p:nvPr>
            <p:ph type="ftr" sz="quarter" idx="2"/>
          </p:nvPr>
        </p:nvSpPr>
        <p:spPr bwMode="auto">
          <a:xfrm>
            <a:off x="0" y="9428164"/>
            <a:ext cx="289066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689157" name="Rectangle 5"/>
          <p:cNvSpPr>
            <a:spLocks noGrp="1" noChangeArrowheads="1"/>
          </p:cNvSpPr>
          <p:nvPr>
            <p:ph type="sldNum" sz="quarter" idx="3"/>
          </p:nvPr>
        </p:nvSpPr>
        <p:spPr bwMode="auto">
          <a:xfrm>
            <a:off x="3776866" y="9428164"/>
            <a:ext cx="289066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E61D39C-A82B-4DDC-8665-4A11C2FF1B6D}" type="slidenum">
              <a:rPr lang="en-GB" altLang="en-US"/>
              <a:pPr/>
              <a:t>‹#›</a:t>
            </a:fld>
            <a:endParaRPr lang="en-GB" altLang="en-US"/>
          </a:p>
        </p:txBody>
      </p:sp>
    </p:spTree>
    <p:extLst>
      <p:ext uri="{BB962C8B-B14F-4D97-AF65-F5344CB8AC3E}">
        <p14:creationId xmlns:p14="http://schemas.microsoft.com/office/powerpoint/2010/main" val="312487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74755" name="Rectangle 3"/>
          <p:cNvSpPr>
            <a:spLocks noGrp="1" noChangeArrowheads="1"/>
          </p:cNvSpPr>
          <p:nvPr>
            <p:ph type="dt" idx="1"/>
          </p:nvPr>
        </p:nvSpPr>
        <p:spPr bwMode="auto">
          <a:xfrm>
            <a:off x="3776866" y="0"/>
            <a:ext cx="289066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7475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66598" y="4714876"/>
            <a:ext cx="5335893"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4758" name="Rectangle 6"/>
          <p:cNvSpPr>
            <a:spLocks noGrp="1" noChangeArrowheads="1"/>
          </p:cNvSpPr>
          <p:nvPr>
            <p:ph type="ftr" sz="quarter" idx="4"/>
          </p:nvPr>
        </p:nvSpPr>
        <p:spPr bwMode="auto">
          <a:xfrm>
            <a:off x="0" y="9428164"/>
            <a:ext cx="289066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74759" name="Rectangle 7"/>
          <p:cNvSpPr>
            <a:spLocks noGrp="1" noChangeArrowheads="1"/>
          </p:cNvSpPr>
          <p:nvPr>
            <p:ph type="sldNum" sz="quarter" idx="5"/>
          </p:nvPr>
        </p:nvSpPr>
        <p:spPr bwMode="auto">
          <a:xfrm>
            <a:off x="3776866" y="9428164"/>
            <a:ext cx="289066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7D6D70F-84B2-4C18-83D9-A486DF956BD3}" type="slidenum">
              <a:rPr lang="en-GB" altLang="en-US"/>
              <a:pPr/>
              <a:t>‹#›</a:t>
            </a:fld>
            <a:endParaRPr lang="en-GB" altLang="en-US"/>
          </a:p>
        </p:txBody>
      </p:sp>
    </p:spTree>
    <p:extLst>
      <p:ext uri="{BB962C8B-B14F-4D97-AF65-F5344CB8AC3E}">
        <p14:creationId xmlns:p14="http://schemas.microsoft.com/office/powerpoint/2010/main" val="32437354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1</a:t>
            </a:fld>
            <a:endParaRPr lang="en-GB" altLang="en-US"/>
          </a:p>
        </p:txBody>
      </p:sp>
    </p:spTree>
    <p:extLst>
      <p:ext uri="{BB962C8B-B14F-4D97-AF65-F5344CB8AC3E}">
        <p14:creationId xmlns:p14="http://schemas.microsoft.com/office/powerpoint/2010/main" val="223586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kern="1200" dirty="0">
                <a:solidFill>
                  <a:schemeClr val="bg1">
                    <a:lumMod val="50000"/>
                  </a:schemeClr>
                </a:solidFill>
              </a:rPr>
              <a:t>The Earth and Natural Features - Learning from Italy and Northern Ireland</a:t>
            </a:r>
          </a:p>
          <a:p>
            <a:endParaRPr lang="en-GB" dirty="0"/>
          </a:p>
          <a:p>
            <a:r>
              <a:rPr lang="en-GB" dirty="0"/>
              <a:t>https://madmagz.com/magazine/1197377</a:t>
            </a:r>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19</a:t>
            </a:fld>
            <a:endParaRPr lang="en-GB" altLang="en-US"/>
          </a:p>
        </p:txBody>
      </p:sp>
    </p:spTree>
    <p:extLst>
      <p:ext uri="{BB962C8B-B14F-4D97-AF65-F5344CB8AC3E}">
        <p14:creationId xmlns:p14="http://schemas.microsoft.com/office/powerpoint/2010/main" val="299585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1" u="none" strike="noStrike" kern="1200" baseline="0" dirty="0">
                <a:solidFill>
                  <a:schemeClr val="tx1"/>
                </a:solidFill>
                <a:latin typeface="Arial" charset="0"/>
                <a:ea typeface="+mn-ea"/>
                <a:cs typeface="+mn-cs"/>
              </a:rPr>
              <a:t>This criterion focuses the good adaptation of technology as a facilitator of both authentic interaction and collaboration between the project partners, as well as of the creation of content. </a:t>
            </a:r>
            <a:r>
              <a:rPr lang="en-GB" sz="1200" b="0" i="0" u="none" strike="noStrike" kern="1200" baseline="0" dirty="0">
                <a:solidFill>
                  <a:schemeClr val="tx1"/>
                </a:solidFill>
                <a:latin typeface="Arial" charset="0"/>
                <a:ea typeface="+mn-ea"/>
                <a:cs typeface="+mn-cs"/>
              </a:rPr>
              <a:t>	</a:t>
            </a:r>
          </a:p>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22</a:t>
            </a:fld>
            <a:endParaRPr lang="en-GB" altLang="en-US"/>
          </a:p>
        </p:txBody>
      </p:sp>
    </p:spTree>
    <p:extLst>
      <p:ext uri="{BB962C8B-B14F-4D97-AF65-F5344CB8AC3E}">
        <p14:creationId xmlns:p14="http://schemas.microsoft.com/office/powerpoint/2010/main" val="96048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Other important considerations: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What digital skills are improved?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Is there good awareness of eSafety issues insofar as pupils are not identifiable. Are copyright issues on images, music, etc. observed?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	</a:t>
            </a:r>
          </a:p>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23</a:t>
            </a:fld>
            <a:endParaRPr lang="en-GB" altLang="en-US"/>
          </a:p>
        </p:txBody>
      </p:sp>
    </p:spTree>
    <p:extLst>
      <p:ext uri="{BB962C8B-B14F-4D97-AF65-F5344CB8AC3E}">
        <p14:creationId xmlns:p14="http://schemas.microsoft.com/office/powerpoint/2010/main" val="273002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 answers</a:t>
            </a:r>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24</a:t>
            </a:fld>
            <a:endParaRPr lang="en-GB" altLang="en-US"/>
          </a:p>
        </p:txBody>
      </p:sp>
    </p:spTree>
    <p:extLst>
      <p:ext uri="{BB962C8B-B14F-4D97-AF65-F5344CB8AC3E}">
        <p14:creationId xmlns:p14="http://schemas.microsoft.com/office/powerpoint/2010/main" val="54927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25</a:t>
            </a:fld>
            <a:endParaRPr lang="en-GB" altLang="en-US"/>
          </a:p>
        </p:txBody>
      </p:sp>
    </p:spTree>
    <p:extLst>
      <p:ext uri="{BB962C8B-B14F-4D97-AF65-F5344CB8AC3E}">
        <p14:creationId xmlns:p14="http://schemas.microsoft.com/office/powerpoint/2010/main" val="342340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3</a:t>
            </a:fld>
            <a:endParaRPr lang="en-GB" altLang="en-US"/>
          </a:p>
        </p:txBody>
      </p:sp>
    </p:spTree>
    <p:extLst>
      <p:ext uri="{BB962C8B-B14F-4D97-AF65-F5344CB8AC3E}">
        <p14:creationId xmlns:p14="http://schemas.microsoft.com/office/powerpoint/2010/main" val="32490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Is the project limited to exercises devised by the teachers or do the methods used encourage pupils and their partners to interact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baseline="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Active learning is key: can include learning by teaching, think pair share, small group discussion…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Do pupils make decisions and express their opinions with regards to fundamental aspects of the project such as: project theme, work organization, activities, final products,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Are the pedagogical methods and techniques particularly creative or well adapted to the on-the-ground conditions?</a:t>
            </a:r>
            <a:endParaRPr lang="en-GB"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4</a:t>
            </a:fld>
            <a:endParaRPr lang="en-GB" altLang="en-US"/>
          </a:p>
        </p:txBody>
      </p:sp>
    </p:spTree>
    <p:extLst>
      <p:ext uri="{BB962C8B-B14F-4D97-AF65-F5344CB8AC3E}">
        <p14:creationId xmlns:p14="http://schemas.microsoft.com/office/powerpoint/2010/main" val="17348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 Kell </a:t>
            </a:r>
            <a:r>
              <a:rPr lang="en-GB" sz="1200" b="0" i="0" kern="1200" dirty="0">
                <a:solidFill>
                  <a:schemeClr val="tx1"/>
                </a:solidFill>
                <a:effectLst/>
                <a:latin typeface="Arial" charset="0"/>
                <a:ea typeface="+mn-ea"/>
                <a:cs typeface="+mn-cs"/>
              </a:rPr>
              <a:t>141086</a:t>
            </a:r>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5</a:t>
            </a:fld>
            <a:endParaRPr lang="en-GB" altLang="en-US"/>
          </a:p>
        </p:txBody>
      </p:sp>
    </p:spTree>
    <p:extLst>
      <p:ext uri="{BB962C8B-B14F-4D97-AF65-F5344CB8AC3E}">
        <p14:creationId xmlns:p14="http://schemas.microsoft.com/office/powerpoint/2010/main" val="88154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How clear is the relationship between the key competences and skills and the contents, objectives, and activities?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Is the project is envisaged as a part of the official educative school or class planning?</a:t>
            </a:r>
          </a:p>
          <a:p>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6</a:t>
            </a:fld>
            <a:endParaRPr lang="en-GB" altLang="en-US"/>
          </a:p>
        </p:txBody>
      </p:sp>
    </p:spTree>
    <p:extLst>
      <p:ext uri="{BB962C8B-B14F-4D97-AF65-F5344CB8AC3E}">
        <p14:creationId xmlns:p14="http://schemas.microsoft.com/office/powerpoint/2010/main" val="389707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Jacqui Crooks, </a:t>
            </a:r>
            <a:r>
              <a:rPr lang="en-GB" sz="1200" b="0" i="0" kern="1200" dirty="0">
                <a:solidFill>
                  <a:schemeClr val="tx1"/>
                </a:solidFill>
                <a:effectLst/>
                <a:latin typeface="Arial" charset="0"/>
                <a:ea typeface="+mn-ea"/>
                <a:cs typeface="+mn-cs"/>
              </a:rPr>
              <a:t>125528</a:t>
            </a:r>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7</a:t>
            </a:fld>
            <a:endParaRPr lang="en-GB" altLang="en-US"/>
          </a:p>
        </p:txBody>
      </p:sp>
    </p:spTree>
    <p:extLst>
      <p:ext uri="{BB962C8B-B14F-4D97-AF65-F5344CB8AC3E}">
        <p14:creationId xmlns:p14="http://schemas.microsoft.com/office/powerpoint/2010/main" val="168813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is easy for the evaluator to see explicit links to the curriculum</a:t>
            </a:r>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8</a:t>
            </a:fld>
            <a:endParaRPr lang="en-GB" altLang="en-US"/>
          </a:p>
        </p:txBody>
      </p:sp>
    </p:spTree>
    <p:extLst>
      <p:ext uri="{BB962C8B-B14F-4D97-AF65-F5344CB8AC3E}">
        <p14:creationId xmlns:p14="http://schemas.microsoft.com/office/powerpoint/2010/main" val="46836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Upload files in the QL application form to draw attention to key documents</a:t>
            </a:r>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9</a:t>
            </a:fld>
            <a:endParaRPr lang="en-GB" altLang="en-US"/>
          </a:p>
        </p:txBody>
      </p:sp>
    </p:spTree>
    <p:extLst>
      <p:ext uri="{BB962C8B-B14F-4D97-AF65-F5344CB8AC3E}">
        <p14:creationId xmlns:p14="http://schemas.microsoft.com/office/powerpoint/2010/main" val="44045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Rachel Sloan 139182 </a:t>
            </a:r>
          </a:p>
          <a:p>
            <a:r>
              <a:rPr lang="en-GB" dirty="0"/>
              <a:t>Pupils were 13-14 years of age</a:t>
            </a:r>
          </a:p>
          <a:p>
            <a:endParaRPr lang="en-GB" dirty="0"/>
          </a:p>
          <a:p>
            <a:r>
              <a:rPr lang="en-GB" sz="1200" b="0" i="0" kern="1200" dirty="0">
                <a:solidFill>
                  <a:schemeClr val="tx1"/>
                </a:solidFill>
                <a:effectLst/>
                <a:latin typeface="Arial" charset="0"/>
                <a:ea typeface="+mn-ea"/>
                <a:cs typeface="+mn-cs"/>
              </a:rPr>
              <a:t>“Within my scheme, I focus on case study examples of volcanoes, therefore the project fitted into classwork as pupils were required to know about Mount Etna, so creating profile pages/presentations via Apps on the iPad and learning from students in Sicily was an excellent opportunity for my students to enhance their geographical knowledge and understanding. Having chat sessions with the students in Sicily allowed my students to find out facts and learn about the geography of a different country.”</a:t>
            </a:r>
            <a:endParaRPr lang="en-GB" dirty="0"/>
          </a:p>
        </p:txBody>
      </p:sp>
      <p:sp>
        <p:nvSpPr>
          <p:cNvPr id="4" name="Slide Number Placeholder 3"/>
          <p:cNvSpPr>
            <a:spLocks noGrp="1"/>
          </p:cNvSpPr>
          <p:nvPr>
            <p:ph type="sldNum" sz="quarter" idx="5"/>
          </p:nvPr>
        </p:nvSpPr>
        <p:spPr/>
        <p:txBody>
          <a:bodyPr/>
          <a:lstStyle/>
          <a:p>
            <a:fld id="{A7D6D70F-84B2-4C18-83D9-A486DF956BD3}" type="slidenum">
              <a:rPr lang="en-GB" altLang="en-US" smtClean="0"/>
              <a:pPr/>
              <a:t>10</a:t>
            </a:fld>
            <a:endParaRPr lang="en-GB" altLang="en-US"/>
          </a:p>
        </p:txBody>
      </p:sp>
    </p:spTree>
    <p:extLst>
      <p:ext uri="{BB962C8B-B14F-4D97-AF65-F5344CB8AC3E}">
        <p14:creationId xmlns:p14="http://schemas.microsoft.com/office/powerpoint/2010/main" val="404144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6"/>
          <p:cNvSpPr txBox="1">
            <a:spLocks noChangeArrowheads="1"/>
          </p:cNvSpPr>
          <p:nvPr userDrawn="1"/>
        </p:nvSpPr>
        <p:spPr bwMode="auto">
          <a:xfrm>
            <a:off x="7958856" y="6315770"/>
            <a:ext cx="58653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#eTuk15</a:t>
            </a:r>
          </a:p>
        </p:txBody>
      </p:sp>
      <p:sp>
        <p:nvSpPr>
          <p:cNvPr id="30" name="Rectangle 10"/>
          <p:cNvSpPr>
            <a:spLocks noChangeArrowheads="1"/>
          </p:cNvSpPr>
          <p:nvPr userDrawn="1"/>
        </p:nvSpPr>
        <p:spPr bwMode="auto">
          <a:xfrm>
            <a:off x="190376" y="6525021"/>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Rectangle 5"/>
          <p:cNvSpPr txBox="1">
            <a:spLocks noChangeArrowheads="1"/>
          </p:cNvSpPr>
          <p:nvPr userDrawn="1"/>
        </p:nvSpPr>
        <p:spPr bwMode="auto">
          <a:xfrm>
            <a:off x="479301" y="6564709"/>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www.britishcouncil.org/eTwinning</a:t>
            </a:r>
          </a:p>
        </p:txBody>
      </p:sp>
      <p:sp>
        <p:nvSpPr>
          <p:cNvPr id="37" name="Rectangle 13"/>
          <p:cNvSpPr>
            <a:spLocks noGrp="1" noChangeArrowheads="1"/>
          </p:cNvSpPr>
          <p:nvPr>
            <p:ph type="title" hasCustomPrompt="1"/>
          </p:nvPr>
        </p:nvSpPr>
        <p:spPr>
          <a:xfrm>
            <a:off x="457200" y="274638"/>
            <a:ext cx="8229600" cy="490537"/>
          </a:xfrm>
          <a:prstGeom prst="rect">
            <a:avLst/>
          </a:prstGeom>
        </p:spPr>
        <p:txBody>
          <a:bodyPr/>
          <a:lstStyle>
            <a:lvl1pPr>
              <a:defRPr baseline="0"/>
            </a:lvl1pPr>
          </a:lstStyle>
          <a:p>
            <a:pPr eaLnBrk="1" hangingPunct="1"/>
            <a:r>
              <a:rPr lang="en-GB" altLang="en-US" dirty="0"/>
              <a:t>Page title – Arial heading 28Use of ICT</a:t>
            </a:r>
          </a:p>
        </p:txBody>
      </p:sp>
      <p:sp>
        <p:nvSpPr>
          <p:cNvPr id="39" name="Rectangle 13"/>
          <p:cNvSpPr>
            <a:spLocks noGrp="1" noChangeArrowheads="1"/>
          </p:cNvSpPr>
          <p:nvPr>
            <p:ph type="body" sz="half" idx="3" hasCustomPrompt="1"/>
          </p:nvPr>
        </p:nvSpPr>
        <p:spPr>
          <a:xfrm>
            <a:off x="457200" y="1412775"/>
            <a:ext cx="8240588" cy="4608613"/>
          </a:xfrm>
          <a:prstGeom prst="rect">
            <a:avLst/>
          </a:prstGeom>
        </p:spPr>
        <p:txBody>
          <a:bodyPr/>
          <a:lstStyle>
            <a:lvl1pPr>
              <a:defRPr baseline="0"/>
            </a:lvl1pPr>
          </a:lstStyle>
          <a:p>
            <a:pPr eaLnBrk="1" hangingPunct="1"/>
            <a:r>
              <a:rPr lang="en-GB" altLang="en-US" sz="1900" dirty="0"/>
              <a:t>Main body text please use </a:t>
            </a:r>
            <a:r>
              <a:rPr lang="en-GB" altLang="en-US" sz="1900" dirty="0" err="1"/>
              <a:t>arial</a:t>
            </a:r>
            <a:r>
              <a:rPr lang="en-GB" altLang="en-US" sz="1900" dirty="0"/>
              <a:t> body size 19</a:t>
            </a:r>
          </a:p>
          <a:p>
            <a:pPr eaLnBrk="1" hangingPunct="1"/>
            <a:r>
              <a:rPr lang="en-GB" altLang="en-US" sz="1900" dirty="0"/>
              <a:t>Please </a:t>
            </a:r>
            <a:r>
              <a:rPr lang="en-GB" altLang="en-US" sz="1900" dirty="0">
                <a:hlinkClick r:id="" action="ppaction://noaction"/>
              </a:rPr>
              <a:t>hyperlink </a:t>
            </a:r>
            <a:endParaRPr lang="en-GB" altLang="en-US" sz="1900" dirty="0"/>
          </a:p>
          <a:p>
            <a:pPr eaLnBrk="1" hangingPunct="1"/>
            <a:r>
              <a:rPr lang="en-GB" altLang="en-US" sz="1900" dirty="0"/>
              <a:t>within the main body text in orange.</a:t>
            </a:r>
          </a:p>
        </p:txBody>
      </p:sp>
    </p:spTree>
    <p:extLst>
      <p:ext uri="{BB962C8B-B14F-4D97-AF65-F5344CB8AC3E}">
        <p14:creationId xmlns:p14="http://schemas.microsoft.com/office/powerpoint/2010/main" val="220599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6"/>
          <p:cNvSpPr txBox="1">
            <a:spLocks noChangeArrowheads="1"/>
          </p:cNvSpPr>
          <p:nvPr userDrawn="1"/>
        </p:nvSpPr>
        <p:spPr bwMode="auto">
          <a:xfrm>
            <a:off x="7958856" y="6315770"/>
            <a:ext cx="58653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#eTuk15</a:t>
            </a:r>
          </a:p>
        </p:txBody>
      </p:sp>
      <p:sp>
        <p:nvSpPr>
          <p:cNvPr id="30" name="Rectangle 10"/>
          <p:cNvSpPr>
            <a:spLocks noChangeArrowheads="1"/>
          </p:cNvSpPr>
          <p:nvPr userDrawn="1"/>
        </p:nvSpPr>
        <p:spPr bwMode="auto">
          <a:xfrm>
            <a:off x="190376" y="6525021"/>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Rectangle 5"/>
          <p:cNvSpPr txBox="1">
            <a:spLocks noChangeArrowheads="1"/>
          </p:cNvSpPr>
          <p:nvPr userDrawn="1"/>
        </p:nvSpPr>
        <p:spPr bwMode="auto">
          <a:xfrm>
            <a:off x="479301" y="6564709"/>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www.britishcouncil.org/eTwinning</a:t>
            </a:r>
          </a:p>
        </p:txBody>
      </p:sp>
      <p:sp>
        <p:nvSpPr>
          <p:cNvPr id="37" name="Rectangle 13"/>
          <p:cNvSpPr>
            <a:spLocks noGrp="1" noChangeArrowheads="1"/>
          </p:cNvSpPr>
          <p:nvPr>
            <p:ph type="title" hasCustomPrompt="1"/>
          </p:nvPr>
        </p:nvSpPr>
        <p:spPr>
          <a:xfrm>
            <a:off x="457200" y="274638"/>
            <a:ext cx="8229600" cy="490537"/>
          </a:xfrm>
          <a:prstGeom prst="rect">
            <a:avLst/>
          </a:prstGeom>
        </p:spPr>
        <p:txBody>
          <a:bodyPr/>
          <a:lstStyle>
            <a:lvl1pPr>
              <a:defRPr baseline="0"/>
            </a:lvl1pPr>
          </a:lstStyle>
          <a:p>
            <a:pPr eaLnBrk="1" hangingPunct="1"/>
            <a:r>
              <a:rPr lang="en-GB" altLang="en-US" dirty="0"/>
              <a:t>Page title – Arial heading 28Use of ICT</a:t>
            </a:r>
          </a:p>
        </p:txBody>
      </p:sp>
      <p:sp>
        <p:nvSpPr>
          <p:cNvPr id="39" name="Rectangle 13"/>
          <p:cNvSpPr>
            <a:spLocks noGrp="1" noChangeArrowheads="1"/>
          </p:cNvSpPr>
          <p:nvPr>
            <p:ph type="body" sz="half" idx="3" hasCustomPrompt="1"/>
          </p:nvPr>
        </p:nvSpPr>
        <p:spPr>
          <a:xfrm>
            <a:off x="457200" y="1412775"/>
            <a:ext cx="8240588" cy="4608613"/>
          </a:xfrm>
          <a:prstGeom prst="rect">
            <a:avLst/>
          </a:prstGeom>
        </p:spPr>
        <p:txBody>
          <a:bodyPr/>
          <a:lstStyle>
            <a:lvl1pPr>
              <a:defRPr baseline="0"/>
            </a:lvl1pPr>
          </a:lstStyle>
          <a:p>
            <a:pPr eaLnBrk="1" hangingPunct="1"/>
            <a:r>
              <a:rPr lang="en-GB" altLang="en-US" sz="1900" dirty="0"/>
              <a:t>Main body text please use </a:t>
            </a:r>
            <a:r>
              <a:rPr lang="en-GB" altLang="en-US" sz="1900" dirty="0" err="1"/>
              <a:t>arial</a:t>
            </a:r>
            <a:r>
              <a:rPr lang="en-GB" altLang="en-US" sz="1900" dirty="0"/>
              <a:t> body size 19</a:t>
            </a:r>
          </a:p>
          <a:p>
            <a:pPr eaLnBrk="1" hangingPunct="1"/>
            <a:r>
              <a:rPr lang="en-GB" altLang="en-US" sz="1900" dirty="0"/>
              <a:t>Please </a:t>
            </a:r>
            <a:r>
              <a:rPr lang="en-GB" altLang="en-US" sz="1900" dirty="0">
                <a:hlinkClick r:id="" action="ppaction://noaction"/>
              </a:rPr>
              <a:t>hyperlink </a:t>
            </a:r>
            <a:endParaRPr lang="en-GB" altLang="en-US" sz="1900" dirty="0"/>
          </a:p>
          <a:p>
            <a:pPr eaLnBrk="1" hangingPunct="1"/>
            <a:r>
              <a:rPr lang="en-GB" altLang="en-US" sz="1900" dirty="0"/>
              <a:t>within the main body text in orange.</a:t>
            </a:r>
          </a:p>
        </p:txBody>
      </p:sp>
    </p:spTree>
    <p:extLst>
      <p:ext uri="{BB962C8B-B14F-4D97-AF65-F5344CB8AC3E}">
        <p14:creationId xmlns:p14="http://schemas.microsoft.com/office/powerpoint/2010/main" val="324687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3" name="Rectangle 6"/>
          <p:cNvSpPr txBox="1">
            <a:spLocks noChangeArrowheads="1"/>
          </p:cNvSpPr>
          <p:nvPr userDrawn="1"/>
        </p:nvSpPr>
        <p:spPr bwMode="auto">
          <a:xfrm>
            <a:off x="7958856" y="6315770"/>
            <a:ext cx="58653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#eTuk15</a:t>
            </a:r>
          </a:p>
        </p:txBody>
      </p:sp>
      <p:sp>
        <p:nvSpPr>
          <p:cNvPr id="30" name="Rectangle 10"/>
          <p:cNvSpPr>
            <a:spLocks noChangeArrowheads="1"/>
          </p:cNvSpPr>
          <p:nvPr userDrawn="1"/>
        </p:nvSpPr>
        <p:spPr bwMode="auto">
          <a:xfrm>
            <a:off x="190376" y="6525021"/>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Rectangle 5"/>
          <p:cNvSpPr txBox="1">
            <a:spLocks noChangeArrowheads="1"/>
          </p:cNvSpPr>
          <p:nvPr userDrawn="1"/>
        </p:nvSpPr>
        <p:spPr bwMode="auto">
          <a:xfrm>
            <a:off x="479301" y="6564709"/>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www.britishcouncil.org/eTwinning</a:t>
            </a:r>
          </a:p>
        </p:txBody>
      </p:sp>
      <p:sp>
        <p:nvSpPr>
          <p:cNvPr id="37" name="Rectangle 13"/>
          <p:cNvSpPr>
            <a:spLocks noGrp="1" noChangeArrowheads="1"/>
          </p:cNvSpPr>
          <p:nvPr>
            <p:ph type="title" hasCustomPrompt="1"/>
          </p:nvPr>
        </p:nvSpPr>
        <p:spPr>
          <a:xfrm>
            <a:off x="457200" y="274638"/>
            <a:ext cx="8229600" cy="490537"/>
          </a:xfrm>
          <a:prstGeom prst="rect">
            <a:avLst/>
          </a:prstGeom>
        </p:spPr>
        <p:txBody>
          <a:bodyPr/>
          <a:lstStyle>
            <a:lvl1pPr>
              <a:defRPr baseline="0"/>
            </a:lvl1pPr>
          </a:lstStyle>
          <a:p>
            <a:pPr eaLnBrk="1" hangingPunct="1"/>
            <a:r>
              <a:rPr lang="en-GB" altLang="en-US" dirty="0"/>
              <a:t>Use of ICT</a:t>
            </a:r>
          </a:p>
        </p:txBody>
      </p:sp>
      <p:sp>
        <p:nvSpPr>
          <p:cNvPr id="39" name="Rectangle 13"/>
          <p:cNvSpPr>
            <a:spLocks noGrp="1" noChangeArrowheads="1"/>
          </p:cNvSpPr>
          <p:nvPr>
            <p:ph type="body" sz="half" idx="3" hasCustomPrompt="1"/>
          </p:nvPr>
        </p:nvSpPr>
        <p:spPr>
          <a:xfrm>
            <a:off x="457200" y="1412775"/>
            <a:ext cx="8240588" cy="4608613"/>
          </a:xfrm>
          <a:prstGeom prst="rect">
            <a:avLst/>
          </a:prstGeom>
        </p:spPr>
        <p:txBody>
          <a:bodyPr/>
          <a:lstStyle>
            <a:lvl1pPr>
              <a:defRPr baseline="0"/>
            </a:lvl1pPr>
          </a:lstStyle>
          <a:p>
            <a:pPr eaLnBrk="1" hangingPunct="1"/>
            <a:r>
              <a:rPr lang="en-GB" altLang="en-US" sz="1900" dirty="0"/>
              <a:t>Main body text please use </a:t>
            </a:r>
            <a:r>
              <a:rPr lang="en-GB" altLang="en-US" sz="1900" dirty="0" err="1"/>
              <a:t>arial</a:t>
            </a:r>
            <a:r>
              <a:rPr lang="en-GB" altLang="en-US" sz="1900" dirty="0"/>
              <a:t> body size 19</a:t>
            </a:r>
          </a:p>
          <a:p>
            <a:pPr eaLnBrk="1" hangingPunct="1"/>
            <a:r>
              <a:rPr lang="en-GB" altLang="en-US" sz="1900" dirty="0"/>
              <a:t>Please </a:t>
            </a:r>
            <a:r>
              <a:rPr lang="en-GB" altLang="en-US" sz="1900" dirty="0">
                <a:hlinkClick r:id="" action="ppaction://noaction"/>
              </a:rPr>
              <a:t>hyperlink </a:t>
            </a:r>
            <a:endParaRPr lang="en-GB" altLang="en-US" sz="1900" dirty="0"/>
          </a:p>
          <a:p>
            <a:pPr eaLnBrk="1" hangingPunct="1"/>
            <a:r>
              <a:rPr lang="en-GB" altLang="en-US" sz="1900" dirty="0"/>
              <a:t>within the main body text in orange.</a:t>
            </a:r>
          </a:p>
        </p:txBody>
      </p:sp>
    </p:spTree>
    <p:extLst>
      <p:ext uri="{BB962C8B-B14F-4D97-AF65-F5344CB8AC3E}">
        <p14:creationId xmlns:p14="http://schemas.microsoft.com/office/powerpoint/2010/main" val="41622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961" r="40884"/>
          <a:stretch/>
        </p:blipFill>
        <p:spPr bwMode="auto">
          <a:xfrm>
            <a:off x="3354698" y="171968"/>
            <a:ext cx="1728193" cy="104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4449"/>
          <a:stretch/>
        </p:blipFill>
        <p:spPr bwMode="auto">
          <a:xfrm>
            <a:off x="6240063" y="53006"/>
            <a:ext cx="2713561" cy="12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2158"/>
          <a:stretch/>
        </p:blipFill>
        <p:spPr bwMode="auto">
          <a:xfrm>
            <a:off x="259904" y="62073"/>
            <a:ext cx="2125156" cy="12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
          <p:cNvSpPr>
            <a:spLocks noGrp="1" noChangeArrowheads="1"/>
          </p:cNvSpPr>
          <p:nvPr>
            <p:ph type="subTitle" idx="4294967295" hasCustomPrompt="1"/>
          </p:nvPr>
        </p:nvSpPr>
        <p:spPr>
          <a:xfrm>
            <a:off x="468313" y="3284538"/>
            <a:ext cx="4679950" cy="1368425"/>
          </a:xfrm>
          <a:prstGeom prst="rect">
            <a:avLst/>
          </a:prstGeom>
        </p:spPr>
        <p:txBody>
          <a:bodyPr/>
          <a:lstStyle>
            <a:lvl1pPr>
              <a:defRPr/>
            </a:lvl1pPr>
          </a:lstStyle>
          <a:p>
            <a:r>
              <a:rPr lang="en-US" sz="2000" b="1" dirty="0">
                <a:solidFill>
                  <a:srgbClr val="999999"/>
                </a:solidFill>
                <a:latin typeface="Arial" panose="020B0604020202020204" pitchFamily="34" charset="0"/>
                <a:ea typeface="Times New Roman"/>
                <a:cs typeface="Arial" panose="020B0604020202020204" pitchFamily="34" charset="0"/>
              </a:rPr>
              <a:t> </a:t>
            </a:r>
          </a:p>
        </p:txBody>
      </p:sp>
      <p:sp>
        <p:nvSpPr>
          <p:cNvPr id="28" name="Rectangle 4"/>
          <p:cNvSpPr txBox="1">
            <a:spLocks noChangeArrowheads="1"/>
          </p:cNvSpPr>
          <p:nvPr userDrawn="1"/>
        </p:nvSpPr>
        <p:spPr>
          <a:xfrm>
            <a:off x="469900" y="1629123"/>
            <a:ext cx="5110163" cy="1727869"/>
          </a:xfrm>
          <a:prstGeom prst="rect">
            <a:avLst/>
          </a:prstGeom>
        </p:spPr>
        <p:txBody>
          <a:bodyPr/>
          <a:lstStyle>
            <a:lvl1pPr algn="ctr" defTabSz="914400" rtl="0" eaLnBrk="1" latinLnBrk="0" hangingPunct="1">
              <a:lnSpc>
                <a:spcPts val="3800"/>
              </a:lnSpc>
              <a:spcBef>
                <a:spcPct val="0"/>
              </a:spcBef>
              <a:buNone/>
              <a:defRPr lang="en-GB" sz="2600" b="1" kern="1200" cap="all" smtClean="0">
                <a:solidFill>
                  <a:schemeClr val="tx2"/>
                </a:solidFill>
                <a:effectLst/>
                <a:latin typeface="+mj-lt"/>
                <a:ea typeface="+mj-ea"/>
                <a:cs typeface="+mj-cs"/>
              </a:defRPr>
            </a:lvl1pPr>
          </a:lstStyle>
          <a:p>
            <a:pPr algn="l"/>
            <a:r>
              <a:rPr lang="en-GB" dirty="0">
                <a:solidFill>
                  <a:srgbClr val="0086C3"/>
                </a:solidFill>
                <a:latin typeface="Arial Black"/>
                <a:ea typeface="Times New Roman"/>
                <a:cs typeface="Arial"/>
              </a:rPr>
              <a:t> </a:t>
            </a:r>
            <a:endParaRPr lang="en-GB" dirty="0">
              <a:solidFill>
                <a:srgbClr val="7FBDDC"/>
              </a:solidFill>
              <a:latin typeface="Arial Black"/>
              <a:ea typeface="Times New Roman"/>
            </a:endParaRPr>
          </a:p>
        </p:txBody>
      </p:sp>
      <p:pic>
        <p:nvPicPr>
          <p:cNvPr id="8" name="Picture 2" descr="\\Ukbel1bdc002\home$\KarenCleland\KAREN\ETWINNING 2015\Logos\eTwinning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3888" y="188640"/>
            <a:ext cx="1374726" cy="1004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
          <p:cNvSpPr txBox="1">
            <a:spLocks noChangeArrowheads="1"/>
          </p:cNvSpPr>
          <p:nvPr userDrawn="1"/>
        </p:nvSpPr>
        <p:spPr>
          <a:xfrm>
            <a:off x="469900" y="1917005"/>
            <a:ext cx="5110163" cy="1727869"/>
          </a:xfrm>
          <a:prstGeom prst="rect">
            <a:avLst/>
          </a:prstGeom>
        </p:spPr>
        <p:txBody>
          <a:bodyPr/>
          <a:lstStyle>
            <a:lvl1pPr algn="l" rtl="0" fontAlgn="base">
              <a:lnSpc>
                <a:spcPts val="3800"/>
              </a:lnSpc>
              <a:spcBef>
                <a:spcPct val="0"/>
              </a:spcBef>
              <a:spcAft>
                <a:spcPct val="0"/>
              </a:spcAft>
              <a:defRPr lang="en-GB" sz="2600" b="1" cap="all" baseline="0" smtClean="0">
                <a:solidFill>
                  <a:schemeClr val="tx2"/>
                </a:solidFill>
                <a:effectLst/>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a:lstStyle>
          <a:p>
            <a:r>
              <a:rPr lang="en-GB" kern="0" dirty="0">
                <a:solidFill>
                  <a:srgbClr val="0086C3"/>
                </a:solidFill>
                <a:latin typeface="Arial Black"/>
                <a:ea typeface="Times New Roman"/>
                <a:cs typeface="Arial"/>
              </a:rPr>
              <a:t> </a:t>
            </a:r>
            <a:endParaRPr lang="en-GB" kern="0" dirty="0">
              <a:solidFill>
                <a:srgbClr val="7FBDDC"/>
              </a:solidFill>
              <a:latin typeface="Arial Black"/>
              <a:ea typeface="Times New Roman"/>
            </a:endParaRPr>
          </a:p>
        </p:txBody>
      </p:sp>
      <p:sp>
        <p:nvSpPr>
          <p:cNvPr id="10" name="Rectangle 5"/>
          <p:cNvSpPr txBox="1">
            <a:spLocks noChangeArrowheads="1"/>
          </p:cNvSpPr>
          <p:nvPr userDrawn="1"/>
        </p:nvSpPr>
        <p:spPr>
          <a:xfrm>
            <a:off x="468313" y="3860775"/>
            <a:ext cx="4679950" cy="1368425"/>
          </a:xfrm>
          <a:prstGeom prst="rect">
            <a:avLst/>
          </a:prstGeom>
        </p:spPr>
        <p:txBody>
          <a:bodyPr/>
          <a:lstStyle>
            <a:lvl1pPr algn="l" rtl="0" fontAlgn="base">
              <a:lnSpc>
                <a:spcPts val="2800"/>
              </a:lnSpc>
              <a:spcBef>
                <a:spcPct val="0"/>
              </a:spcBef>
              <a:spcAft>
                <a:spcPct val="0"/>
              </a:spcAft>
              <a:defRPr lang="en-GB" sz="1800" b="1" cap="all" smtClean="0">
                <a:solidFill>
                  <a:schemeClr val="tx1"/>
                </a:solidFill>
                <a:effectLst/>
                <a:latin typeface="+mn-lt"/>
                <a:ea typeface="+mn-ea"/>
                <a:cs typeface="+mn-cs"/>
              </a:defRPr>
            </a:lvl1pPr>
            <a:lvl2pPr marL="803275" indent="4763" algn="l" rtl="0" fontAlgn="base">
              <a:lnSpc>
                <a:spcPts val="2800"/>
              </a:lnSpc>
              <a:spcBef>
                <a:spcPct val="0"/>
              </a:spcBef>
              <a:spcAft>
                <a:spcPct val="0"/>
              </a:spcAft>
              <a:defRPr sz="2100">
                <a:solidFill>
                  <a:schemeClr val="tx1"/>
                </a:solidFill>
                <a:latin typeface="+mn-lt"/>
              </a:defRPr>
            </a:lvl2pPr>
            <a:lvl3pPr marL="1697038" indent="-358775" algn="l" rtl="0" fontAlgn="base">
              <a:lnSpc>
                <a:spcPts val="2800"/>
              </a:lnSpc>
              <a:spcBef>
                <a:spcPct val="0"/>
              </a:spcBef>
              <a:spcAft>
                <a:spcPct val="0"/>
              </a:spcAft>
              <a:defRPr sz="2100">
                <a:solidFill>
                  <a:schemeClr val="tx1"/>
                </a:solidFill>
                <a:latin typeface="+mn-lt"/>
              </a:defRPr>
            </a:lvl3pPr>
            <a:lvl4pPr marL="2225675" indent="-349250" algn="l" rtl="0" fontAlgn="base">
              <a:lnSpc>
                <a:spcPts val="2800"/>
              </a:lnSpc>
              <a:spcBef>
                <a:spcPct val="0"/>
              </a:spcBef>
              <a:spcAft>
                <a:spcPct val="0"/>
              </a:spcAft>
              <a:defRPr sz="2100">
                <a:solidFill>
                  <a:schemeClr val="tx1"/>
                </a:solidFill>
                <a:latin typeface="+mn-lt"/>
              </a:defRPr>
            </a:lvl4pPr>
            <a:lvl5pPr marL="2770188" indent="-365125" algn="l" rtl="0" fontAlgn="base">
              <a:lnSpc>
                <a:spcPts val="2800"/>
              </a:lnSpc>
              <a:spcBef>
                <a:spcPct val="0"/>
              </a:spcBef>
              <a:spcAft>
                <a:spcPct val="0"/>
              </a:spcAft>
              <a:defRPr sz="2100">
                <a:solidFill>
                  <a:schemeClr val="tx1"/>
                </a:solidFill>
                <a:latin typeface="+mn-lt"/>
              </a:defRPr>
            </a:lvl5pPr>
            <a:lvl6pPr marL="3227388" indent="-365125" algn="l" rtl="0" fontAlgn="base">
              <a:lnSpc>
                <a:spcPts val="2800"/>
              </a:lnSpc>
              <a:spcBef>
                <a:spcPct val="0"/>
              </a:spcBef>
              <a:spcAft>
                <a:spcPct val="0"/>
              </a:spcAft>
              <a:defRPr sz="2100">
                <a:solidFill>
                  <a:schemeClr val="tx1"/>
                </a:solidFill>
                <a:latin typeface="+mn-lt"/>
              </a:defRPr>
            </a:lvl6pPr>
            <a:lvl7pPr marL="3684588" indent="-365125" algn="l" rtl="0" fontAlgn="base">
              <a:lnSpc>
                <a:spcPts val="2800"/>
              </a:lnSpc>
              <a:spcBef>
                <a:spcPct val="0"/>
              </a:spcBef>
              <a:spcAft>
                <a:spcPct val="0"/>
              </a:spcAft>
              <a:defRPr sz="2100">
                <a:solidFill>
                  <a:schemeClr val="tx1"/>
                </a:solidFill>
                <a:latin typeface="+mn-lt"/>
              </a:defRPr>
            </a:lvl7pPr>
            <a:lvl8pPr marL="4141788" indent="-365125" algn="l" rtl="0" fontAlgn="base">
              <a:lnSpc>
                <a:spcPts val="2800"/>
              </a:lnSpc>
              <a:spcBef>
                <a:spcPct val="0"/>
              </a:spcBef>
              <a:spcAft>
                <a:spcPct val="0"/>
              </a:spcAft>
              <a:defRPr sz="2100">
                <a:solidFill>
                  <a:schemeClr val="tx1"/>
                </a:solidFill>
                <a:latin typeface="+mn-lt"/>
              </a:defRPr>
            </a:lvl8pPr>
            <a:lvl9pPr marL="4598988" indent="-365125" algn="l" rtl="0" fontAlgn="base">
              <a:lnSpc>
                <a:spcPts val="2800"/>
              </a:lnSpc>
              <a:spcBef>
                <a:spcPct val="0"/>
              </a:spcBef>
              <a:spcAft>
                <a:spcPct val="0"/>
              </a:spcAft>
              <a:defRPr sz="2100">
                <a:solidFill>
                  <a:schemeClr val="tx1"/>
                </a:solidFill>
                <a:latin typeface="+mn-lt"/>
              </a:defRPr>
            </a:lvl9pPr>
          </a:lstStyle>
          <a:p>
            <a:r>
              <a:rPr lang="en-US" kern="0" dirty="0">
                <a:solidFill>
                  <a:srgbClr val="999999"/>
                </a:solidFill>
                <a:ea typeface="Times New Roman"/>
              </a:rPr>
              <a:t> </a:t>
            </a:r>
          </a:p>
        </p:txBody>
      </p:sp>
      <p:sp>
        <p:nvSpPr>
          <p:cNvPr id="11" name="Rectangle 6"/>
          <p:cNvSpPr txBox="1">
            <a:spLocks noChangeArrowheads="1"/>
          </p:cNvSpPr>
          <p:nvPr userDrawn="1"/>
        </p:nvSpPr>
        <p:spPr bwMode="auto">
          <a:xfrm>
            <a:off x="7586663" y="5194002"/>
            <a:ext cx="1295400" cy="228600"/>
          </a:xfrm>
          <a:prstGeom prst="rect">
            <a:avLst/>
          </a:prstGeom>
          <a:noFill/>
          <a:ln w="9525">
            <a:noFill/>
            <a:miter lim="800000"/>
            <a:headEnd/>
            <a:tailEnd/>
          </a:ln>
          <a:effectLst/>
        </p:spPr>
        <p:txBody>
          <a:bodyPr lIns="0" rIns="0"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altLang="en-US" sz="600">
                <a:solidFill>
                  <a:schemeClr val="bg1"/>
                </a:solidFill>
                <a:ea typeface="ＭＳ Ｐゴシック" pitchFamily="34" charset="-128"/>
              </a:rPr>
              <a:t>All images © Mat Wright</a:t>
            </a:r>
          </a:p>
        </p:txBody>
      </p:sp>
      <p:sp>
        <p:nvSpPr>
          <p:cNvPr id="13" name="Rectangle 10"/>
          <p:cNvSpPr>
            <a:spLocks noChangeArrowheads="1"/>
          </p:cNvSpPr>
          <p:nvPr userDrawn="1"/>
        </p:nvSpPr>
        <p:spPr bwMode="auto">
          <a:xfrm>
            <a:off x="179512" y="6525021"/>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5"/>
          <p:cNvSpPr txBox="1">
            <a:spLocks noChangeArrowheads="1"/>
          </p:cNvSpPr>
          <p:nvPr userDrawn="1"/>
        </p:nvSpPr>
        <p:spPr bwMode="auto">
          <a:xfrm>
            <a:off x="468437" y="6564709"/>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a:lstStyle>
          <a:p>
            <a:r>
              <a:rPr lang="en-GB" altLang="en-US" dirty="0"/>
              <a:t>www.britishcouncil.org/eTwinning</a:t>
            </a:r>
          </a:p>
        </p:txBody>
      </p:sp>
      <p:pic>
        <p:nvPicPr>
          <p:cNvPr id="16"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2961" r="40884"/>
          <a:stretch/>
        </p:blipFill>
        <p:spPr bwMode="auto">
          <a:xfrm>
            <a:off x="3354698" y="171968"/>
            <a:ext cx="1728193" cy="104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64449"/>
          <a:stretch/>
        </p:blipFill>
        <p:spPr bwMode="auto">
          <a:xfrm>
            <a:off x="6240063" y="53006"/>
            <a:ext cx="2713561" cy="12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72158"/>
          <a:stretch/>
        </p:blipFill>
        <p:spPr bwMode="auto">
          <a:xfrm>
            <a:off x="259904" y="62073"/>
            <a:ext cx="2125156" cy="12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kbel1bdc002\home$\KarenCleland\KAREN\ETWINNING 2015\Logos\eTwinning 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563888" y="188640"/>
            <a:ext cx="1374726" cy="100442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Lst>
  <p:hf hdr="0" dt="0"/>
  <p:txStyles>
    <p:titleStyle>
      <a:lvl1pPr algn="l" rtl="0" fontAlgn="base">
        <a:lnSpc>
          <a:spcPts val="5000"/>
        </a:lnSpc>
        <a:spcBef>
          <a:spcPct val="0"/>
        </a:spcBef>
        <a:spcAft>
          <a:spcPct val="0"/>
        </a:spcAft>
        <a:defRPr sz="2800" b="1" baseline="0">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p:titleStyle>
    <p:bodyStyle>
      <a:lvl1pPr algn="l" rtl="0" fontAlgn="base">
        <a:lnSpc>
          <a:spcPts val="2800"/>
        </a:lnSpc>
        <a:spcBef>
          <a:spcPct val="0"/>
        </a:spcBef>
        <a:spcAft>
          <a:spcPts val="1400"/>
        </a:spcAft>
        <a:defRPr sz="2100">
          <a:solidFill>
            <a:schemeClr val="tx1"/>
          </a:solidFill>
          <a:latin typeface="+mn-lt"/>
          <a:ea typeface="+mn-ea"/>
          <a:cs typeface="+mn-cs"/>
        </a:defRPr>
      </a:lvl1pPr>
      <a:lvl2pPr marL="803275" indent="4763" algn="l" rtl="0" fontAlgn="base">
        <a:lnSpc>
          <a:spcPts val="2800"/>
        </a:lnSpc>
        <a:spcBef>
          <a:spcPct val="0"/>
        </a:spcBef>
        <a:spcAft>
          <a:spcPct val="0"/>
        </a:spcAft>
        <a:defRPr sz="2100">
          <a:solidFill>
            <a:schemeClr val="tx1"/>
          </a:solidFill>
          <a:latin typeface="+mn-lt"/>
        </a:defRPr>
      </a:lvl2pPr>
      <a:lvl3pPr marL="1697038" indent="-358775" algn="l" rtl="0" fontAlgn="base">
        <a:lnSpc>
          <a:spcPts val="2800"/>
        </a:lnSpc>
        <a:spcBef>
          <a:spcPct val="0"/>
        </a:spcBef>
        <a:spcAft>
          <a:spcPct val="0"/>
        </a:spcAft>
        <a:defRPr sz="2100">
          <a:solidFill>
            <a:schemeClr val="tx1"/>
          </a:solidFill>
          <a:latin typeface="+mn-lt"/>
        </a:defRPr>
      </a:lvl3pPr>
      <a:lvl4pPr marL="2225675" indent="-349250" algn="l" rtl="0" fontAlgn="base">
        <a:lnSpc>
          <a:spcPts val="2800"/>
        </a:lnSpc>
        <a:spcBef>
          <a:spcPct val="0"/>
        </a:spcBef>
        <a:spcAft>
          <a:spcPct val="0"/>
        </a:spcAft>
        <a:defRPr sz="2100">
          <a:solidFill>
            <a:schemeClr val="tx1"/>
          </a:solidFill>
          <a:latin typeface="+mn-lt"/>
        </a:defRPr>
      </a:lvl4pPr>
      <a:lvl5pPr marL="2770188" indent="-365125" algn="l" rtl="0" fontAlgn="base">
        <a:lnSpc>
          <a:spcPts val="2800"/>
        </a:lnSpc>
        <a:spcBef>
          <a:spcPct val="0"/>
        </a:spcBef>
        <a:spcAft>
          <a:spcPct val="0"/>
        </a:spcAft>
        <a:defRPr sz="2100">
          <a:solidFill>
            <a:schemeClr val="tx1"/>
          </a:solidFill>
          <a:latin typeface="+mn-lt"/>
        </a:defRPr>
      </a:lvl5pPr>
      <a:lvl6pPr marL="3227388" indent="-365125" algn="l" rtl="0" fontAlgn="base">
        <a:lnSpc>
          <a:spcPts val="2800"/>
        </a:lnSpc>
        <a:spcBef>
          <a:spcPct val="0"/>
        </a:spcBef>
        <a:spcAft>
          <a:spcPct val="0"/>
        </a:spcAft>
        <a:defRPr sz="2100">
          <a:solidFill>
            <a:schemeClr val="tx1"/>
          </a:solidFill>
          <a:latin typeface="+mn-lt"/>
        </a:defRPr>
      </a:lvl6pPr>
      <a:lvl7pPr marL="3684588" indent="-365125" algn="l" rtl="0" fontAlgn="base">
        <a:lnSpc>
          <a:spcPts val="2800"/>
        </a:lnSpc>
        <a:spcBef>
          <a:spcPct val="0"/>
        </a:spcBef>
        <a:spcAft>
          <a:spcPct val="0"/>
        </a:spcAft>
        <a:defRPr sz="2100">
          <a:solidFill>
            <a:schemeClr val="tx1"/>
          </a:solidFill>
          <a:latin typeface="+mn-lt"/>
        </a:defRPr>
      </a:lvl7pPr>
      <a:lvl8pPr marL="4141788" indent="-365125" algn="l" rtl="0" fontAlgn="base">
        <a:lnSpc>
          <a:spcPts val="2800"/>
        </a:lnSpc>
        <a:spcBef>
          <a:spcPct val="0"/>
        </a:spcBef>
        <a:spcAft>
          <a:spcPct val="0"/>
        </a:spcAft>
        <a:defRPr sz="2100">
          <a:solidFill>
            <a:schemeClr val="tx1"/>
          </a:solidFill>
          <a:latin typeface="+mn-lt"/>
        </a:defRPr>
      </a:lvl8pPr>
      <a:lvl9pPr marL="4598988" indent="-365125" algn="l" rtl="0" fontAlgn="base">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twinspace.etwinning.net/4883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madmagz.com/magazine/119737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madmagz.com/magazine/119737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winspace.etwinning.net/434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winspace.etwinning.net/444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179512" y="2564904"/>
            <a:ext cx="6660488" cy="2346540"/>
          </a:xfrm>
          <a:prstGeom prst="rect">
            <a:avLst/>
          </a:prstGeom>
        </p:spPr>
        <p:txBody>
          <a:bodyPr wrap="square" lIns="108000">
            <a:spAutoFit/>
          </a:bodyPr>
          <a:lstStyle/>
          <a:p>
            <a:pPr>
              <a:lnSpc>
                <a:spcPts val="5000"/>
              </a:lnSpc>
              <a:spcAft>
                <a:spcPct val="0"/>
              </a:spcAft>
            </a:pPr>
            <a:r>
              <a:rPr lang="en-GB" sz="2800" b="1" kern="1200" dirty="0">
                <a:solidFill>
                  <a:schemeClr val="tx2"/>
                </a:solidFill>
                <a:latin typeface="Arial Black" panose="020B0A04020102020204" pitchFamily="34" charset="0"/>
                <a:ea typeface="+mj-ea"/>
                <a:cs typeface="+mj-cs"/>
              </a:rPr>
              <a:t>QUALITY LABELS</a:t>
            </a:r>
          </a:p>
          <a:p>
            <a:pPr>
              <a:lnSpc>
                <a:spcPts val="5000"/>
              </a:lnSpc>
              <a:spcAft>
                <a:spcPct val="0"/>
              </a:spcAft>
            </a:pPr>
            <a:r>
              <a:rPr lang="en-GB" sz="2800" kern="1200" dirty="0">
                <a:solidFill>
                  <a:srgbClr val="7FBDDC"/>
                </a:solidFill>
                <a:latin typeface="Arial Black"/>
              </a:rPr>
              <a:t>ALAN COWIE AND LORNA PAYNE ETWINNING TEAM</a:t>
            </a:r>
          </a:p>
          <a:p>
            <a:endParaRPr lang="en-GB" dirty="0"/>
          </a:p>
        </p:txBody>
      </p:sp>
    </p:spTree>
    <p:extLst>
      <p:ext uri="{BB962C8B-B14F-4D97-AF65-F5344CB8AC3E}">
        <p14:creationId xmlns:p14="http://schemas.microsoft.com/office/powerpoint/2010/main" val="324299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AAF8-653A-4D75-A773-055CD1645C92}"/>
              </a:ext>
            </a:extLst>
          </p:cNvPr>
          <p:cNvSpPr>
            <a:spLocks noGrp="1"/>
          </p:cNvSpPr>
          <p:nvPr>
            <p:ph type="title"/>
          </p:nvPr>
        </p:nvSpPr>
        <p:spPr/>
        <p:txBody>
          <a:bodyPr/>
          <a:lstStyle/>
          <a:p>
            <a:r>
              <a:rPr lang="en-GB" dirty="0"/>
              <a:t>Curricular integration</a:t>
            </a:r>
          </a:p>
        </p:txBody>
      </p:sp>
      <p:sp>
        <p:nvSpPr>
          <p:cNvPr id="3" name="Text Placeholder 2">
            <a:extLst>
              <a:ext uri="{FF2B5EF4-FFF2-40B4-BE49-F238E27FC236}">
                <a16:creationId xmlns:a16="http://schemas.microsoft.com/office/drawing/2014/main" id="{7694F166-0882-4420-8280-8521A52B20C7}"/>
              </a:ext>
            </a:extLst>
          </p:cNvPr>
          <p:cNvSpPr>
            <a:spLocks noGrp="1"/>
          </p:cNvSpPr>
          <p:nvPr>
            <p:ph type="body" sz="half" idx="3"/>
          </p:nvPr>
        </p:nvSpPr>
        <p:spPr/>
        <p:txBody>
          <a:bodyPr/>
          <a:lstStyle/>
          <a:p>
            <a:r>
              <a:rPr lang="en-GB" kern="1200" dirty="0">
                <a:solidFill>
                  <a:schemeClr val="bg1">
                    <a:lumMod val="50000"/>
                  </a:schemeClr>
                </a:solidFill>
              </a:rPr>
              <a:t>The Earth and Natural Features - Learning from Italy and Northern Ireland</a:t>
            </a:r>
          </a:p>
          <a:p>
            <a:r>
              <a:rPr lang="en-GB" kern="1200" dirty="0">
                <a:solidFill>
                  <a:schemeClr val="bg1">
                    <a:lumMod val="50000"/>
                  </a:schemeClr>
                </a:solidFill>
              </a:rPr>
              <a:t>“The project work was completed within geography lessons in school, set as active learning tasks and as independent homework activities. Pupils were fully aware of the objectives of the project and how it would help them develop competencies and support their end of topic test.”</a:t>
            </a:r>
          </a:p>
          <a:p>
            <a:r>
              <a:rPr lang="en-GB" kern="1200" dirty="0">
                <a:solidFill>
                  <a:schemeClr val="bg1">
                    <a:lumMod val="50000"/>
                  </a:schemeClr>
                </a:solidFill>
                <a:hlinkClick r:id="rId3"/>
              </a:rPr>
              <a:t>https://twinspace.etwinning.net/48835</a:t>
            </a:r>
            <a:endParaRPr lang="en-GB" kern="1200" dirty="0">
              <a:solidFill>
                <a:schemeClr val="bg1">
                  <a:lumMod val="50000"/>
                </a:schemeClr>
              </a:solidFill>
            </a:endParaRPr>
          </a:p>
          <a:p>
            <a:endParaRPr lang="en-GB" kern="1200" dirty="0">
              <a:solidFill>
                <a:schemeClr val="bg1">
                  <a:lumMod val="50000"/>
                </a:schemeClr>
              </a:solidFill>
            </a:endParaRPr>
          </a:p>
        </p:txBody>
      </p:sp>
    </p:spTree>
    <p:extLst>
      <p:ext uri="{BB962C8B-B14F-4D97-AF65-F5344CB8AC3E}">
        <p14:creationId xmlns:p14="http://schemas.microsoft.com/office/powerpoint/2010/main" val="171303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33D9-2306-491D-80FE-33EF4C8F35D5}"/>
              </a:ext>
            </a:extLst>
          </p:cNvPr>
          <p:cNvSpPr>
            <a:spLocks noGrp="1"/>
          </p:cNvSpPr>
          <p:nvPr>
            <p:ph type="title"/>
          </p:nvPr>
        </p:nvSpPr>
        <p:spPr/>
        <p:txBody>
          <a:bodyPr/>
          <a:lstStyle/>
          <a:p>
            <a:r>
              <a:rPr lang="en-GB" dirty="0"/>
              <a:t>Results, impact and documentation</a:t>
            </a:r>
          </a:p>
        </p:txBody>
      </p:sp>
      <p:sp>
        <p:nvSpPr>
          <p:cNvPr id="4" name="Rectangle 3">
            <a:extLst>
              <a:ext uri="{FF2B5EF4-FFF2-40B4-BE49-F238E27FC236}">
                <a16:creationId xmlns:a16="http://schemas.microsoft.com/office/drawing/2014/main" id="{DAB9DC8B-9BFD-42CC-B225-1C370D219DF5}"/>
              </a:ext>
            </a:extLst>
          </p:cNvPr>
          <p:cNvSpPr/>
          <p:nvPr/>
        </p:nvSpPr>
        <p:spPr>
          <a:xfrm>
            <a:off x="4114800" y="1268760"/>
            <a:ext cx="4572000" cy="5262979"/>
          </a:xfrm>
          <a:prstGeom prst="rect">
            <a:avLst/>
          </a:prstGeom>
        </p:spPr>
        <p:txBody>
          <a:bodyPr>
            <a:spAutoFit/>
          </a:bodyPr>
          <a:lstStyle/>
          <a:p>
            <a:r>
              <a:rPr lang="en-GB" b="1" dirty="0">
                <a:solidFill>
                  <a:schemeClr val="bg1">
                    <a:lumMod val="50000"/>
                  </a:schemeClr>
                </a:solidFill>
                <a:latin typeface="+mn-lt"/>
              </a:rPr>
              <a:t>Make sure that:</a:t>
            </a:r>
          </a:p>
          <a:p>
            <a:pPr marL="342900" indent="-342900">
              <a:buFont typeface="Arial" panose="020B0604020202020204" pitchFamily="34" charset="0"/>
              <a:buChar char="•"/>
            </a:pPr>
            <a:r>
              <a:rPr lang="en-GB" dirty="0">
                <a:solidFill>
                  <a:schemeClr val="bg1">
                    <a:lumMod val="50000"/>
                  </a:schemeClr>
                </a:solidFill>
                <a:latin typeface="+mn-lt"/>
              </a:rPr>
              <a:t>the project results are presented online</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pupils are involved in the TwinSpace</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all steps of the project are documented including planning - activities' description - evaluation - feedback</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you evaluate and publish the impact that the project had on the pupils and teachers involved in the project.</a:t>
            </a:r>
          </a:p>
        </p:txBody>
      </p:sp>
      <p:pic>
        <p:nvPicPr>
          <p:cNvPr id="5" name="Picture 4">
            <a:extLst>
              <a:ext uri="{FF2B5EF4-FFF2-40B4-BE49-F238E27FC236}">
                <a16:creationId xmlns:a16="http://schemas.microsoft.com/office/drawing/2014/main" id="{900B9EF7-6014-4766-9D36-83C7AE5403AE}"/>
              </a:ext>
            </a:extLst>
          </p:cNvPr>
          <p:cNvPicPr>
            <a:picLocks noChangeAspect="1"/>
          </p:cNvPicPr>
          <p:nvPr/>
        </p:nvPicPr>
        <p:blipFill>
          <a:blip r:embed="rId2"/>
          <a:stretch>
            <a:fillRect/>
          </a:stretch>
        </p:blipFill>
        <p:spPr>
          <a:xfrm>
            <a:off x="457200" y="1947862"/>
            <a:ext cx="3019425" cy="2962275"/>
          </a:xfrm>
          <a:prstGeom prst="rect">
            <a:avLst/>
          </a:prstGeom>
        </p:spPr>
      </p:pic>
    </p:spTree>
    <p:extLst>
      <p:ext uri="{BB962C8B-B14F-4D97-AF65-F5344CB8AC3E}">
        <p14:creationId xmlns:p14="http://schemas.microsoft.com/office/powerpoint/2010/main" val="24761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2CDF-9887-4BF4-8617-FF99042F2AF3}"/>
              </a:ext>
            </a:extLst>
          </p:cNvPr>
          <p:cNvSpPr>
            <a:spLocks noGrp="1"/>
          </p:cNvSpPr>
          <p:nvPr>
            <p:ph type="title"/>
          </p:nvPr>
        </p:nvSpPr>
        <p:spPr/>
        <p:txBody>
          <a:bodyPr/>
          <a:lstStyle/>
          <a:p>
            <a:r>
              <a:rPr lang="en-GB" dirty="0"/>
              <a:t>Documentation – What do we mean? </a:t>
            </a:r>
          </a:p>
        </p:txBody>
      </p:sp>
      <p:sp>
        <p:nvSpPr>
          <p:cNvPr id="3" name="Text Placeholder 2">
            <a:extLst>
              <a:ext uri="{FF2B5EF4-FFF2-40B4-BE49-F238E27FC236}">
                <a16:creationId xmlns:a16="http://schemas.microsoft.com/office/drawing/2014/main" id="{8C79473F-393B-483B-AC07-F0FC1B9C2B86}"/>
              </a:ext>
            </a:extLst>
          </p:cNvPr>
          <p:cNvSpPr>
            <a:spLocks noGrp="1"/>
          </p:cNvSpPr>
          <p:nvPr>
            <p:ph type="body" sz="half" idx="3"/>
          </p:nvPr>
        </p:nvSpPr>
        <p:spPr>
          <a:xfrm>
            <a:off x="457200" y="1556792"/>
            <a:ext cx="8240588" cy="4608613"/>
          </a:xfrm>
        </p:spPr>
        <p:txBody>
          <a:bodyPr/>
          <a:lstStyle/>
          <a:p>
            <a:endParaRPr lang="en-GB" dirty="0"/>
          </a:p>
          <a:p>
            <a:pPr marL="257175" indent="-257175">
              <a:buFont typeface="Arial" panose="020B0604020202020204" pitchFamily="34" charset="0"/>
              <a:buChar char="•"/>
            </a:pPr>
            <a:r>
              <a:rPr lang="en-GB" kern="1200" dirty="0">
                <a:solidFill>
                  <a:schemeClr val="bg1">
                    <a:lumMod val="50000"/>
                  </a:schemeClr>
                </a:solidFill>
              </a:rPr>
              <a:t>We want to see your journey, we don’t just want to see your final product </a:t>
            </a:r>
          </a:p>
          <a:p>
            <a:pPr marL="257175" indent="-257175">
              <a:buFont typeface="Arial" panose="020B0604020202020204" pitchFamily="34" charset="0"/>
              <a:buChar char="•"/>
            </a:pPr>
            <a:r>
              <a:rPr lang="en-GB" kern="1200" dirty="0">
                <a:solidFill>
                  <a:schemeClr val="bg1">
                    <a:lumMod val="50000"/>
                  </a:schemeClr>
                </a:solidFill>
              </a:rPr>
              <a:t>Use pages and subpages, make your journey clear</a:t>
            </a:r>
          </a:p>
          <a:p>
            <a:pPr marL="257175" indent="-257175">
              <a:buFont typeface="Arial" panose="020B0604020202020204" pitchFamily="34" charset="0"/>
              <a:buChar char="•"/>
            </a:pPr>
            <a:r>
              <a:rPr lang="en-GB" kern="1200" dirty="0">
                <a:solidFill>
                  <a:schemeClr val="bg1">
                    <a:lumMod val="50000"/>
                  </a:schemeClr>
                </a:solidFill>
              </a:rPr>
              <a:t>We want to see how your aims in your Innovation and Curriculum sections were addressed. </a:t>
            </a:r>
          </a:p>
          <a:p>
            <a:endParaRPr lang="en-GB" dirty="0"/>
          </a:p>
          <a:p>
            <a:endParaRPr lang="en-GB" dirty="0"/>
          </a:p>
        </p:txBody>
      </p:sp>
    </p:spTree>
    <p:extLst>
      <p:ext uri="{BB962C8B-B14F-4D97-AF65-F5344CB8AC3E}">
        <p14:creationId xmlns:p14="http://schemas.microsoft.com/office/powerpoint/2010/main" val="303387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BD61-9568-4207-A035-E7D976FF70E6}"/>
              </a:ext>
            </a:extLst>
          </p:cNvPr>
          <p:cNvSpPr>
            <a:spLocks noGrp="1"/>
          </p:cNvSpPr>
          <p:nvPr>
            <p:ph type="title"/>
          </p:nvPr>
        </p:nvSpPr>
        <p:spPr/>
        <p:txBody>
          <a:bodyPr/>
          <a:lstStyle/>
          <a:p>
            <a:r>
              <a:rPr lang="en-GB" dirty="0"/>
              <a:t>Impact - What do we mean ?</a:t>
            </a:r>
          </a:p>
        </p:txBody>
      </p:sp>
      <p:sp>
        <p:nvSpPr>
          <p:cNvPr id="3" name="Text Placeholder 2">
            <a:extLst>
              <a:ext uri="{FF2B5EF4-FFF2-40B4-BE49-F238E27FC236}">
                <a16:creationId xmlns:a16="http://schemas.microsoft.com/office/drawing/2014/main" id="{34E8E35B-BEBD-4130-993D-03E3B97F3508}"/>
              </a:ext>
            </a:extLst>
          </p:cNvPr>
          <p:cNvSpPr>
            <a:spLocks noGrp="1"/>
          </p:cNvSpPr>
          <p:nvPr>
            <p:ph type="body" sz="half" idx="3"/>
          </p:nvPr>
        </p:nvSpPr>
        <p:spPr>
          <a:xfrm>
            <a:off x="446212" y="1700808"/>
            <a:ext cx="8240588" cy="4608613"/>
          </a:xfrm>
        </p:spPr>
        <p:txBody>
          <a:bodyPr/>
          <a:lstStyle/>
          <a:p>
            <a:pPr marL="257175" indent="-257175">
              <a:buFont typeface="Arial" panose="020B0604020202020204" pitchFamily="34" charset="0"/>
              <a:buChar char="•"/>
            </a:pPr>
            <a:r>
              <a:rPr lang="en-GB" kern="1200" dirty="0">
                <a:solidFill>
                  <a:schemeClr val="bg1">
                    <a:lumMod val="50000"/>
                  </a:schemeClr>
                </a:solidFill>
              </a:rPr>
              <a:t>We want to see if participants of the project or even observers of the project have been effected by the project</a:t>
            </a:r>
          </a:p>
          <a:p>
            <a:pPr marL="257175" indent="-257175">
              <a:buFont typeface="Arial" panose="020B0604020202020204" pitchFamily="34" charset="0"/>
              <a:buChar char="•"/>
            </a:pPr>
            <a:r>
              <a:rPr lang="en-GB" kern="1200" dirty="0">
                <a:solidFill>
                  <a:schemeClr val="bg1">
                    <a:lumMod val="50000"/>
                  </a:schemeClr>
                </a:solidFill>
              </a:rPr>
              <a:t>How have you captured this?</a:t>
            </a:r>
          </a:p>
          <a:p>
            <a:pPr marL="257175" indent="-257175">
              <a:buFont typeface="Arial" panose="020B0604020202020204" pitchFamily="34" charset="0"/>
              <a:buChar char="•"/>
            </a:pPr>
            <a:r>
              <a:rPr lang="en-GB" kern="1200" dirty="0">
                <a:solidFill>
                  <a:schemeClr val="bg1">
                    <a:lumMod val="50000"/>
                  </a:schemeClr>
                </a:solidFill>
              </a:rPr>
              <a:t>What are the results and what do they mean? </a:t>
            </a:r>
          </a:p>
          <a:p>
            <a:pPr marL="257175" indent="-257175">
              <a:buFont typeface="Arial" panose="020B0604020202020204" pitchFamily="34" charset="0"/>
              <a:buChar char="•"/>
            </a:pPr>
            <a:r>
              <a:rPr lang="en-GB" kern="1200" dirty="0">
                <a:solidFill>
                  <a:schemeClr val="bg1">
                    <a:lumMod val="50000"/>
                  </a:schemeClr>
                </a:solidFill>
              </a:rPr>
              <a:t>Have your aims and objectives been accomplished? </a:t>
            </a:r>
          </a:p>
          <a:p>
            <a:pPr marL="257175" indent="-257175">
              <a:buFont typeface="Arial" panose="020B0604020202020204" pitchFamily="34" charset="0"/>
              <a:buChar char="•"/>
            </a:pPr>
            <a:r>
              <a:rPr lang="en-GB" kern="1200" dirty="0">
                <a:solidFill>
                  <a:schemeClr val="bg1">
                    <a:lumMod val="50000"/>
                  </a:schemeClr>
                </a:solidFill>
              </a:rPr>
              <a:t>We want to see how you have disseminated your work and how you have done this? </a:t>
            </a:r>
          </a:p>
        </p:txBody>
      </p:sp>
    </p:spTree>
    <p:extLst>
      <p:ext uri="{BB962C8B-B14F-4D97-AF65-F5344CB8AC3E}">
        <p14:creationId xmlns:p14="http://schemas.microsoft.com/office/powerpoint/2010/main" val="349757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6A4-AE05-4483-B593-0AC083601181}"/>
              </a:ext>
            </a:extLst>
          </p:cNvPr>
          <p:cNvSpPr>
            <a:spLocks noGrp="1"/>
          </p:cNvSpPr>
          <p:nvPr>
            <p:ph type="title"/>
          </p:nvPr>
        </p:nvSpPr>
        <p:spPr/>
        <p:txBody>
          <a:bodyPr/>
          <a:lstStyle/>
          <a:p>
            <a:r>
              <a:rPr lang="en-GB" dirty="0"/>
              <a:t>Results – What do we mean?</a:t>
            </a:r>
          </a:p>
        </p:txBody>
      </p:sp>
      <p:sp>
        <p:nvSpPr>
          <p:cNvPr id="3" name="Text Placeholder 2">
            <a:extLst>
              <a:ext uri="{FF2B5EF4-FFF2-40B4-BE49-F238E27FC236}">
                <a16:creationId xmlns:a16="http://schemas.microsoft.com/office/drawing/2014/main" id="{19E8D6CD-7D97-470B-97DC-6927D3BAAB41}"/>
              </a:ext>
            </a:extLst>
          </p:cNvPr>
          <p:cNvSpPr>
            <a:spLocks noGrp="1"/>
          </p:cNvSpPr>
          <p:nvPr>
            <p:ph type="body" sz="half" idx="3"/>
          </p:nvPr>
        </p:nvSpPr>
        <p:spPr>
          <a:xfrm>
            <a:off x="457200" y="2249387"/>
            <a:ext cx="8240588" cy="4608613"/>
          </a:xfrm>
        </p:spPr>
        <p:txBody>
          <a:bodyPr/>
          <a:lstStyle/>
          <a:p>
            <a:pPr marL="257175" indent="-257175">
              <a:buFont typeface="Arial" panose="020B0604020202020204" pitchFamily="34" charset="0"/>
              <a:buChar char="•"/>
            </a:pPr>
            <a:r>
              <a:rPr lang="en-GB" kern="1200" dirty="0">
                <a:solidFill>
                  <a:schemeClr val="bg1">
                    <a:lumMod val="50000"/>
                  </a:schemeClr>
                </a:solidFill>
              </a:rPr>
              <a:t>What final products have you created?</a:t>
            </a:r>
          </a:p>
          <a:p>
            <a:pPr marL="257175" indent="-257175">
              <a:buFont typeface="Arial" panose="020B0604020202020204" pitchFamily="34" charset="0"/>
              <a:buChar char="•"/>
            </a:pPr>
            <a:r>
              <a:rPr lang="en-GB" kern="1200" dirty="0">
                <a:solidFill>
                  <a:schemeClr val="bg1">
                    <a:lumMod val="50000"/>
                  </a:schemeClr>
                </a:solidFill>
              </a:rPr>
              <a:t>How have you done this? Is it in the classroom or in the TwinSpace? Or Both </a:t>
            </a:r>
          </a:p>
          <a:p>
            <a:pPr marL="257175" indent="-257175">
              <a:buFont typeface="Arial" panose="020B0604020202020204" pitchFamily="34" charset="0"/>
              <a:buChar char="•"/>
            </a:pPr>
            <a:r>
              <a:rPr lang="en-GB" kern="1200" dirty="0">
                <a:solidFill>
                  <a:schemeClr val="bg1">
                    <a:lumMod val="50000"/>
                  </a:schemeClr>
                </a:solidFill>
              </a:rPr>
              <a:t>We need to see the full journey to the result, </a:t>
            </a:r>
            <a:r>
              <a:rPr lang="en-GB" kern="1200" dirty="0" err="1">
                <a:solidFill>
                  <a:schemeClr val="bg1">
                    <a:lumMod val="50000"/>
                  </a:schemeClr>
                </a:solidFill>
              </a:rPr>
              <a:t>i.e</a:t>
            </a:r>
            <a:r>
              <a:rPr lang="en-GB" kern="1200" dirty="0">
                <a:solidFill>
                  <a:schemeClr val="bg1">
                    <a:lumMod val="50000"/>
                  </a:schemeClr>
                </a:solidFill>
              </a:rPr>
              <a:t> planning, evaluation and feedback</a:t>
            </a:r>
            <a:r>
              <a:rPr lang="en-GB" dirty="0"/>
              <a:t>. </a:t>
            </a:r>
          </a:p>
          <a:p>
            <a:pPr marL="257175" indent="-257175">
              <a:buFont typeface="Arial" panose="020B0604020202020204" pitchFamily="34" charset="0"/>
              <a:buChar char="•"/>
            </a:pPr>
            <a:endParaRPr lang="en-GB" dirty="0"/>
          </a:p>
        </p:txBody>
      </p:sp>
    </p:spTree>
    <p:extLst>
      <p:ext uri="{BB962C8B-B14F-4D97-AF65-F5344CB8AC3E}">
        <p14:creationId xmlns:p14="http://schemas.microsoft.com/office/powerpoint/2010/main" val="323210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CF94-3F59-48FE-B94D-4EB4A4CBBBE1}"/>
              </a:ext>
            </a:extLst>
          </p:cNvPr>
          <p:cNvSpPr>
            <a:spLocks noGrp="1"/>
          </p:cNvSpPr>
          <p:nvPr>
            <p:ph type="title"/>
          </p:nvPr>
        </p:nvSpPr>
        <p:spPr/>
        <p:txBody>
          <a:bodyPr/>
          <a:lstStyle/>
          <a:p>
            <a:r>
              <a:rPr lang="en-GB" dirty="0"/>
              <a:t>Task: Please work in Groups of 3 to answer these questions</a:t>
            </a:r>
          </a:p>
        </p:txBody>
      </p:sp>
      <p:sp>
        <p:nvSpPr>
          <p:cNvPr id="3" name="Text Placeholder 2">
            <a:extLst>
              <a:ext uri="{FF2B5EF4-FFF2-40B4-BE49-F238E27FC236}">
                <a16:creationId xmlns:a16="http://schemas.microsoft.com/office/drawing/2014/main" id="{7AD8243E-5781-4ED4-BB8C-1E843E649356}"/>
              </a:ext>
            </a:extLst>
          </p:cNvPr>
          <p:cNvSpPr>
            <a:spLocks noGrp="1"/>
          </p:cNvSpPr>
          <p:nvPr>
            <p:ph type="body" sz="half" idx="3"/>
          </p:nvPr>
        </p:nvSpPr>
        <p:spPr/>
        <p:txBody>
          <a:bodyPr/>
          <a:lstStyle/>
          <a:p>
            <a:pPr algn="ctr"/>
            <a:endParaRPr lang="en-GB" dirty="0"/>
          </a:p>
          <a:p>
            <a:pPr marL="342900" indent="-342900">
              <a:buAutoNum type="arabicPeriod"/>
            </a:pPr>
            <a:r>
              <a:rPr lang="en-GB" kern="1200" dirty="0">
                <a:solidFill>
                  <a:schemeClr val="bg1">
                    <a:lumMod val="50000"/>
                  </a:schemeClr>
                </a:solidFill>
              </a:rPr>
              <a:t>Which are three main groups that you could ask to evaluate your project? </a:t>
            </a:r>
          </a:p>
          <a:p>
            <a:pPr marL="342900" indent="-342900">
              <a:buAutoNum type="arabicPeriod"/>
            </a:pPr>
            <a:r>
              <a:rPr lang="en-GB" kern="1200" dirty="0">
                <a:solidFill>
                  <a:schemeClr val="bg1">
                    <a:lumMod val="50000"/>
                  </a:schemeClr>
                </a:solidFill>
              </a:rPr>
              <a:t>List as many ways that you can think of how to disseminate your work? </a:t>
            </a:r>
          </a:p>
          <a:p>
            <a:pPr marL="342900" indent="-342900">
              <a:buAutoNum type="arabicPeriod"/>
            </a:pPr>
            <a:r>
              <a:rPr lang="en-GB" kern="1200" dirty="0">
                <a:solidFill>
                  <a:schemeClr val="bg1">
                    <a:lumMod val="50000"/>
                  </a:schemeClr>
                </a:solidFill>
              </a:rPr>
              <a:t>List three ways you could capture feedback? (Think about different age groups and abilities and participants) </a:t>
            </a:r>
          </a:p>
          <a:p>
            <a:pPr marL="342900" indent="-342900">
              <a:buAutoNum type="arabicPeriod"/>
            </a:pPr>
            <a:r>
              <a:rPr lang="en-GB" kern="1200" dirty="0">
                <a:solidFill>
                  <a:schemeClr val="bg1">
                    <a:lumMod val="50000"/>
                  </a:schemeClr>
                </a:solidFill>
              </a:rPr>
              <a:t>Bonus Question: How should you approach your documentation? </a:t>
            </a:r>
          </a:p>
          <a:p>
            <a:pPr marL="342900" indent="-342900" algn="ctr">
              <a:buAutoNum type="arabicPeriod"/>
            </a:pPr>
            <a:endParaRPr lang="en-GB" dirty="0"/>
          </a:p>
          <a:p>
            <a:endParaRPr lang="en-GB" dirty="0"/>
          </a:p>
        </p:txBody>
      </p:sp>
    </p:spTree>
    <p:extLst>
      <p:ext uri="{BB962C8B-B14F-4D97-AF65-F5344CB8AC3E}">
        <p14:creationId xmlns:p14="http://schemas.microsoft.com/office/powerpoint/2010/main" val="389266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6A4-AE05-4483-B593-0AC083601181}"/>
              </a:ext>
            </a:extLst>
          </p:cNvPr>
          <p:cNvSpPr>
            <a:spLocks noGrp="1"/>
          </p:cNvSpPr>
          <p:nvPr>
            <p:ph type="title"/>
          </p:nvPr>
        </p:nvSpPr>
        <p:spPr>
          <a:xfrm>
            <a:off x="457200" y="274638"/>
            <a:ext cx="8435280" cy="490537"/>
          </a:xfrm>
        </p:spPr>
        <p:txBody>
          <a:bodyPr/>
          <a:lstStyle/>
          <a:p>
            <a:r>
              <a:rPr lang="en-GB" sz="2400" dirty="0"/>
              <a:t>Communication and exchange between partner schools</a:t>
            </a:r>
          </a:p>
        </p:txBody>
      </p:sp>
      <p:sp>
        <p:nvSpPr>
          <p:cNvPr id="4" name="Rectangle 3">
            <a:extLst>
              <a:ext uri="{FF2B5EF4-FFF2-40B4-BE49-F238E27FC236}">
                <a16:creationId xmlns:a16="http://schemas.microsoft.com/office/drawing/2014/main" id="{B6166C7A-4F38-4204-8A3B-30AE5ED670A6}"/>
              </a:ext>
            </a:extLst>
          </p:cNvPr>
          <p:cNvSpPr/>
          <p:nvPr/>
        </p:nvSpPr>
        <p:spPr>
          <a:xfrm>
            <a:off x="4572000" y="1484784"/>
            <a:ext cx="4572000" cy="4616648"/>
          </a:xfrm>
          <a:prstGeom prst="rect">
            <a:avLst/>
          </a:prstGeom>
        </p:spPr>
        <p:txBody>
          <a:bodyPr>
            <a:spAutoFit/>
          </a:bodyPr>
          <a:lstStyle/>
          <a:p>
            <a:pPr marL="342900" indent="-342900">
              <a:buFont typeface="Arial" panose="020B0604020202020204" pitchFamily="34" charset="0"/>
              <a:buChar char="•"/>
            </a:pPr>
            <a:r>
              <a:rPr lang="en-GB" dirty="0">
                <a:solidFill>
                  <a:schemeClr val="bg1">
                    <a:lumMod val="50000"/>
                  </a:schemeClr>
                </a:solidFill>
                <a:latin typeface="+mn-lt"/>
              </a:rPr>
              <a:t>the information sharing has identifiable goals</a:t>
            </a:r>
          </a:p>
          <a:p>
            <a:pPr marL="342900" indent="-342900">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communication between pupils is a clear goal for the teachers</a:t>
            </a:r>
          </a:p>
          <a:p>
            <a:pPr marL="342900" indent="-342900">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pupils can share the work, deal with the same topic, interact and come up with a final outcome</a:t>
            </a:r>
          </a:p>
          <a:p>
            <a:pPr marL="342900" indent="-342900">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communication activities are designed to encourage pupils to read, listen and view the work of their partners.</a:t>
            </a:r>
          </a:p>
        </p:txBody>
      </p:sp>
      <p:pic>
        <p:nvPicPr>
          <p:cNvPr id="5" name="Picture 4">
            <a:extLst>
              <a:ext uri="{FF2B5EF4-FFF2-40B4-BE49-F238E27FC236}">
                <a16:creationId xmlns:a16="http://schemas.microsoft.com/office/drawing/2014/main" id="{2A6CF07F-342F-4481-BC8C-F6E2367391BC}"/>
              </a:ext>
            </a:extLst>
          </p:cNvPr>
          <p:cNvPicPr>
            <a:picLocks noChangeAspect="1"/>
          </p:cNvPicPr>
          <p:nvPr/>
        </p:nvPicPr>
        <p:blipFill>
          <a:blip r:embed="rId2"/>
          <a:stretch>
            <a:fillRect/>
          </a:stretch>
        </p:blipFill>
        <p:spPr>
          <a:xfrm>
            <a:off x="251520" y="2348880"/>
            <a:ext cx="2400300" cy="1962150"/>
          </a:xfrm>
          <a:prstGeom prst="rect">
            <a:avLst/>
          </a:prstGeom>
        </p:spPr>
      </p:pic>
    </p:spTree>
    <p:extLst>
      <p:ext uri="{BB962C8B-B14F-4D97-AF65-F5344CB8AC3E}">
        <p14:creationId xmlns:p14="http://schemas.microsoft.com/office/powerpoint/2010/main" val="315740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2FF9-62C2-477C-B102-C5F145AAEF89}"/>
              </a:ext>
            </a:extLst>
          </p:cNvPr>
          <p:cNvSpPr>
            <a:spLocks noGrp="1"/>
          </p:cNvSpPr>
          <p:nvPr>
            <p:ph type="title"/>
          </p:nvPr>
        </p:nvSpPr>
        <p:spPr>
          <a:xfrm>
            <a:off x="329248" y="269310"/>
            <a:ext cx="8229600" cy="490537"/>
          </a:xfrm>
        </p:spPr>
        <p:txBody>
          <a:bodyPr/>
          <a:lstStyle/>
          <a:p>
            <a:r>
              <a:rPr lang="en-GB" dirty="0"/>
              <a:t>Getting beyond basic email exchange </a:t>
            </a:r>
            <a:r>
              <a:rPr lang="en-GB" b="0" dirty="0"/>
              <a:t>	</a:t>
            </a:r>
            <a:br>
              <a:rPr lang="en-GB" b="0" dirty="0"/>
            </a:br>
            <a:endParaRPr lang="en-GB" dirty="0"/>
          </a:p>
        </p:txBody>
      </p:sp>
      <p:pic>
        <p:nvPicPr>
          <p:cNvPr id="6" name="Picture 5">
            <a:extLst>
              <a:ext uri="{FF2B5EF4-FFF2-40B4-BE49-F238E27FC236}">
                <a16:creationId xmlns:a16="http://schemas.microsoft.com/office/drawing/2014/main" id="{31E444D9-70B7-4B74-A4D9-75E54390FA20}"/>
              </a:ext>
            </a:extLst>
          </p:cNvPr>
          <p:cNvPicPr>
            <a:picLocks noChangeAspect="1"/>
          </p:cNvPicPr>
          <p:nvPr/>
        </p:nvPicPr>
        <p:blipFill>
          <a:blip r:embed="rId2"/>
          <a:stretch>
            <a:fillRect/>
          </a:stretch>
        </p:blipFill>
        <p:spPr>
          <a:xfrm>
            <a:off x="121800" y="1988840"/>
            <a:ext cx="6076950" cy="3638550"/>
          </a:xfrm>
          <a:prstGeom prst="rect">
            <a:avLst/>
          </a:prstGeom>
        </p:spPr>
      </p:pic>
      <p:pic>
        <p:nvPicPr>
          <p:cNvPr id="5" name="Picture 4">
            <a:extLst>
              <a:ext uri="{FF2B5EF4-FFF2-40B4-BE49-F238E27FC236}">
                <a16:creationId xmlns:a16="http://schemas.microsoft.com/office/drawing/2014/main" id="{2A3198C7-B9C7-48F7-A738-21945574727D}"/>
              </a:ext>
            </a:extLst>
          </p:cNvPr>
          <p:cNvPicPr>
            <a:picLocks noChangeAspect="1"/>
          </p:cNvPicPr>
          <p:nvPr/>
        </p:nvPicPr>
        <p:blipFill>
          <a:blip r:embed="rId3"/>
          <a:stretch>
            <a:fillRect/>
          </a:stretch>
        </p:blipFill>
        <p:spPr>
          <a:xfrm>
            <a:off x="3074550" y="2924944"/>
            <a:ext cx="6248400" cy="2933700"/>
          </a:xfrm>
          <a:prstGeom prst="rect">
            <a:avLst/>
          </a:prstGeom>
        </p:spPr>
      </p:pic>
    </p:spTree>
    <p:extLst>
      <p:ext uri="{BB962C8B-B14F-4D97-AF65-F5344CB8AC3E}">
        <p14:creationId xmlns:p14="http://schemas.microsoft.com/office/powerpoint/2010/main" val="282287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031F-4D6B-4751-902C-BEFF8F8D4A4E}"/>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BB3D8F2F-20FB-4463-AD2A-529B74FACCEA}"/>
              </a:ext>
            </a:extLst>
          </p:cNvPr>
          <p:cNvPicPr>
            <a:picLocks noChangeAspect="1"/>
          </p:cNvPicPr>
          <p:nvPr/>
        </p:nvPicPr>
        <p:blipFill>
          <a:blip r:embed="rId2"/>
          <a:stretch>
            <a:fillRect/>
          </a:stretch>
        </p:blipFill>
        <p:spPr>
          <a:xfrm>
            <a:off x="0" y="1051738"/>
            <a:ext cx="9144000" cy="4754524"/>
          </a:xfrm>
          <a:prstGeom prst="rect">
            <a:avLst/>
          </a:prstGeom>
        </p:spPr>
      </p:pic>
      <p:sp>
        <p:nvSpPr>
          <p:cNvPr id="3" name="Text Placeholder 2">
            <a:extLst>
              <a:ext uri="{FF2B5EF4-FFF2-40B4-BE49-F238E27FC236}">
                <a16:creationId xmlns:a16="http://schemas.microsoft.com/office/drawing/2014/main" id="{EFC57710-C54D-41EE-B7FF-83F11F57580B}"/>
              </a:ext>
            </a:extLst>
          </p:cNvPr>
          <p:cNvSpPr>
            <a:spLocks noGrp="1"/>
          </p:cNvSpPr>
          <p:nvPr>
            <p:ph type="body" sz="half" idx="3"/>
          </p:nvPr>
        </p:nvSpPr>
        <p:spPr/>
        <p:txBody>
          <a:bodyPr/>
          <a:lstStyle/>
          <a:p>
            <a:endParaRPr lang="en-GB" dirty="0"/>
          </a:p>
        </p:txBody>
      </p:sp>
    </p:spTree>
    <p:extLst>
      <p:ext uri="{BB962C8B-B14F-4D97-AF65-F5344CB8AC3E}">
        <p14:creationId xmlns:p14="http://schemas.microsoft.com/office/powerpoint/2010/main" val="142463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FA5B-3D60-49FE-A7D2-695A8B758AA1}"/>
              </a:ext>
            </a:extLst>
          </p:cNvPr>
          <p:cNvSpPr>
            <a:spLocks noGrp="1"/>
          </p:cNvSpPr>
          <p:nvPr>
            <p:ph type="title"/>
          </p:nvPr>
        </p:nvSpPr>
        <p:spPr/>
        <p:txBody>
          <a:bodyPr/>
          <a:lstStyle/>
          <a:p>
            <a:r>
              <a:rPr lang="en-GB" dirty="0"/>
              <a:t>Collaboration between partner schools</a:t>
            </a:r>
          </a:p>
        </p:txBody>
      </p:sp>
      <p:pic>
        <p:nvPicPr>
          <p:cNvPr id="4" name="Picture 3">
            <a:extLst>
              <a:ext uri="{FF2B5EF4-FFF2-40B4-BE49-F238E27FC236}">
                <a16:creationId xmlns:a16="http://schemas.microsoft.com/office/drawing/2014/main" id="{0D93B72C-FF8B-409A-BFBE-5DC830964860}"/>
              </a:ext>
            </a:extLst>
          </p:cNvPr>
          <p:cNvPicPr>
            <a:picLocks noChangeAspect="1"/>
          </p:cNvPicPr>
          <p:nvPr/>
        </p:nvPicPr>
        <p:blipFill>
          <a:blip r:embed="rId3"/>
          <a:stretch>
            <a:fillRect/>
          </a:stretch>
        </p:blipFill>
        <p:spPr>
          <a:xfrm>
            <a:off x="251520" y="2281237"/>
            <a:ext cx="2505075" cy="2295525"/>
          </a:xfrm>
          <a:prstGeom prst="rect">
            <a:avLst/>
          </a:prstGeom>
        </p:spPr>
      </p:pic>
      <p:sp>
        <p:nvSpPr>
          <p:cNvPr id="5" name="Rectangle 4">
            <a:extLst>
              <a:ext uri="{FF2B5EF4-FFF2-40B4-BE49-F238E27FC236}">
                <a16:creationId xmlns:a16="http://schemas.microsoft.com/office/drawing/2014/main" id="{E4833DAB-B473-4734-B6E4-D55363D29CA4}"/>
              </a:ext>
            </a:extLst>
          </p:cNvPr>
          <p:cNvSpPr/>
          <p:nvPr/>
        </p:nvSpPr>
        <p:spPr>
          <a:xfrm>
            <a:off x="4320480" y="2413337"/>
            <a:ext cx="4572000" cy="2677656"/>
          </a:xfrm>
          <a:prstGeom prst="rect">
            <a:avLst/>
          </a:prstGeom>
        </p:spPr>
        <p:txBody>
          <a:bodyPr>
            <a:spAutoFit/>
          </a:bodyPr>
          <a:lstStyle/>
          <a:p>
            <a:pPr marL="342900" indent="-342900">
              <a:buFont typeface="Arial" panose="020B0604020202020204" pitchFamily="34" charset="0"/>
              <a:buChar char="•"/>
            </a:pPr>
            <a:r>
              <a:rPr lang="en-GB" dirty="0">
                <a:solidFill>
                  <a:schemeClr val="bg1">
                    <a:lumMod val="50000"/>
                  </a:schemeClr>
                </a:solidFill>
                <a:latin typeface="+mn-lt"/>
              </a:rPr>
              <a:t>partner schools work together to accomplish joint activities</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partners are not just recipients of information</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collaborative activities result to a tangible outcome</a:t>
            </a:r>
          </a:p>
        </p:txBody>
      </p:sp>
    </p:spTree>
    <p:extLst>
      <p:ext uri="{BB962C8B-B14F-4D97-AF65-F5344CB8AC3E}">
        <p14:creationId xmlns:p14="http://schemas.microsoft.com/office/powerpoint/2010/main" val="72907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0D74-05DA-46E5-A57E-AD633D6082B5}"/>
              </a:ext>
            </a:extLst>
          </p:cNvPr>
          <p:cNvSpPr>
            <a:spLocks noGrp="1"/>
          </p:cNvSpPr>
          <p:nvPr>
            <p:ph type="title"/>
          </p:nvPr>
        </p:nvSpPr>
        <p:spPr/>
        <p:txBody>
          <a:bodyPr/>
          <a:lstStyle/>
          <a:p>
            <a:r>
              <a:rPr lang="en-GB" dirty="0"/>
              <a:t>Basic requirements</a:t>
            </a:r>
          </a:p>
        </p:txBody>
      </p:sp>
      <p:sp>
        <p:nvSpPr>
          <p:cNvPr id="3" name="Text Placeholder 2">
            <a:extLst>
              <a:ext uri="{FF2B5EF4-FFF2-40B4-BE49-F238E27FC236}">
                <a16:creationId xmlns:a16="http://schemas.microsoft.com/office/drawing/2014/main" id="{FFA6C533-C17F-4610-BAC4-FB3FD09FD236}"/>
              </a:ext>
            </a:extLst>
          </p:cNvPr>
          <p:cNvSpPr>
            <a:spLocks noGrp="1"/>
          </p:cNvSpPr>
          <p:nvPr>
            <p:ph type="body" sz="half" idx="3"/>
          </p:nvPr>
        </p:nvSpPr>
        <p:spPr/>
        <p:txBody>
          <a:bodyPr/>
          <a:lstStyle/>
          <a:p>
            <a:endParaRPr lang="en-GB" dirty="0"/>
          </a:p>
          <a:p>
            <a:r>
              <a:rPr lang="en-GB" dirty="0">
                <a:solidFill>
                  <a:schemeClr val="bg1">
                    <a:lumMod val="50000"/>
                  </a:schemeClr>
                </a:solidFill>
              </a:rPr>
              <a:t>Does your eTwinning project have common goals and a shared plan?</a:t>
            </a:r>
          </a:p>
          <a:p>
            <a:r>
              <a:rPr lang="en-GB" dirty="0">
                <a:solidFill>
                  <a:schemeClr val="bg1">
                    <a:lumMod val="50000"/>
                  </a:schemeClr>
                </a:solidFill>
              </a:rPr>
              <a:t>Has it finished or is in its last stages?</a:t>
            </a:r>
          </a:p>
          <a:p>
            <a:r>
              <a:rPr lang="en-GB" dirty="0">
                <a:solidFill>
                  <a:schemeClr val="bg1">
                    <a:lumMod val="50000"/>
                  </a:schemeClr>
                </a:solidFill>
              </a:rPr>
              <a:t>Have you and your students contributed to all the project’s activities?</a:t>
            </a:r>
          </a:p>
          <a:p>
            <a:r>
              <a:rPr lang="en-GB" dirty="0">
                <a:solidFill>
                  <a:schemeClr val="bg1">
                    <a:lumMod val="50000"/>
                  </a:schemeClr>
                </a:solidFill>
              </a:rPr>
              <a:t>Have you and your partners organised collaborative activities?</a:t>
            </a:r>
          </a:p>
          <a:p>
            <a:r>
              <a:rPr lang="en-GB" dirty="0">
                <a:solidFill>
                  <a:schemeClr val="bg1">
                    <a:lumMod val="50000"/>
                  </a:schemeClr>
                </a:solidFill>
              </a:rPr>
              <a:t>Are your project results visible?</a:t>
            </a:r>
          </a:p>
        </p:txBody>
      </p:sp>
    </p:spTree>
    <p:extLst>
      <p:ext uri="{BB962C8B-B14F-4D97-AF65-F5344CB8AC3E}">
        <p14:creationId xmlns:p14="http://schemas.microsoft.com/office/powerpoint/2010/main" val="256208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1FAA-3696-4FE3-8437-8AF1AADB9E8F}"/>
              </a:ext>
            </a:extLst>
          </p:cNvPr>
          <p:cNvSpPr>
            <a:spLocks noGrp="1"/>
          </p:cNvSpPr>
          <p:nvPr>
            <p:ph type="title"/>
          </p:nvPr>
        </p:nvSpPr>
        <p:spPr/>
        <p:txBody>
          <a:bodyPr/>
          <a:lstStyle/>
          <a:p>
            <a:r>
              <a:rPr lang="en-GB" dirty="0"/>
              <a:t>eBook</a:t>
            </a:r>
          </a:p>
        </p:txBody>
      </p:sp>
      <p:pic>
        <p:nvPicPr>
          <p:cNvPr id="4" name="Picture 3">
            <a:extLst>
              <a:ext uri="{FF2B5EF4-FFF2-40B4-BE49-F238E27FC236}">
                <a16:creationId xmlns:a16="http://schemas.microsoft.com/office/drawing/2014/main" id="{EE1062E5-5B87-4531-8E6A-E62BDEFD7C4C}"/>
              </a:ext>
            </a:extLst>
          </p:cNvPr>
          <p:cNvPicPr>
            <a:picLocks noChangeAspect="1"/>
          </p:cNvPicPr>
          <p:nvPr/>
        </p:nvPicPr>
        <p:blipFill>
          <a:blip r:embed="rId2"/>
          <a:stretch>
            <a:fillRect/>
          </a:stretch>
        </p:blipFill>
        <p:spPr>
          <a:xfrm>
            <a:off x="457200" y="1292968"/>
            <a:ext cx="3486150" cy="4848225"/>
          </a:xfrm>
          <a:prstGeom prst="rect">
            <a:avLst/>
          </a:prstGeom>
        </p:spPr>
      </p:pic>
      <p:sp>
        <p:nvSpPr>
          <p:cNvPr id="3" name="Text Placeholder 2">
            <a:extLst>
              <a:ext uri="{FF2B5EF4-FFF2-40B4-BE49-F238E27FC236}">
                <a16:creationId xmlns:a16="http://schemas.microsoft.com/office/drawing/2014/main" id="{49F91B0F-393D-4992-9944-24F8D791CFEE}"/>
              </a:ext>
            </a:extLst>
          </p:cNvPr>
          <p:cNvSpPr>
            <a:spLocks noGrp="1"/>
          </p:cNvSpPr>
          <p:nvPr>
            <p:ph type="body" sz="half" idx="3"/>
          </p:nvPr>
        </p:nvSpPr>
        <p:spPr>
          <a:xfrm>
            <a:off x="4860032" y="913190"/>
            <a:ext cx="3486150" cy="4608613"/>
          </a:xfrm>
        </p:spPr>
        <p:txBody>
          <a:bodyPr/>
          <a:lstStyle/>
          <a:p>
            <a:endParaRPr lang="en-GB" dirty="0"/>
          </a:p>
        </p:txBody>
      </p:sp>
      <p:pic>
        <p:nvPicPr>
          <p:cNvPr id="6" name="Picture 5">
            <a:extLst>
              <a:ext uri="{FF2B5EF4-FFF2-40B4-BE49-F238E27FC236}">
                <a16:creationId xmlns:a16="http://schemas.microsoft.com/office/drawing/2014/main" id="{616D3E8E-D730-4380-B104-D30BAF9CE3EB}"/>
              </a:ext>
            </a:extLst>
          </p:cNvPr>
          <p:cNvPicPr>
            <a:picLocks noChangeAspect="1"/>
          </p:cNvPicPr>
          <p:nvPr/>
        </p:nvPicPr>
        <p:blipFill>
          <a:blip r:embed="rId3"/>
          <a:stretch>
            <a:fillRect/>
          </a:stretch>
        </p:blipFill>
        <p:spPr>
          <a:xfrm>
            <a:off x="5106633" y="1929098"/>
            <a:ext cx="3021902" cy="2999804"/>
          </a:xfrm>
          <a:prstGeom prst="rect">
            <a:avLst/>
          </a:prstGeom>
        </p:spPr>
      </p:pic>
      <p:sp>
        <p:nvSpPr>
          <p:cNvPr id="7" name="TextBox 6">
            <a:extLst>
              <a:ext uri="{FF2B5EF4-FFF2-40B4-BE49-F238E27FC236}">
                <a16:creationId xmlns:a16="http://schemas.microsoft.com/office/drawing/2014/main" id="{1FF81CFE-9C52-47DD-A027-A9E05F7101F0}"/>
              </a:ext>
            </a:extLst>
          </p:cNvPr>
          <p:cNvSpPr txBox="1"/>
          <p:nvPr/>
        </p:nvSpPr>
        <p:spPr>
          <a:xfrm>
            <a:off x="5100650" y="5669818"/>
            <a:ext cx="3004913" cy="1061829"/>
          </a:xfrm>
          <a:prstGeom prst="rect">
            <a:avLst/>
          </a:prstGeom>
          <a:noFill/>
        </p:spPr>
        <p:txBody>
          <a:bodyPr wrap="square" rtlCol="0">
            <a:spAutoFit/>
          </a:bodyPr>
          <a:lstStyle/>
          <a:p>
            <a:r>
              <a:rPr lang="en-GB" dirty="0">
                <a:hlinkClick r:id="rId4"/>
              </a:rPr>
              <a:t>https://madmagz.com/magazine/1197377</a:t>
            </a:r>
            <a:endParaRPr lang="en-GB" dirty="0"/>
          </a:p>
          <a:p>
            <a:endParaRPr lang="en-GB" dirty="0"/>
          </a:p>
        </p:txBody>
      </p:sp>
    </p:spTree>
    <p:extLst>
      <p:ext uri="{BB962C8B-B14F-4D97-AF65-F5344CB8AC3E}">
        <p14:creationId xmlns:p14="http://schemas.microsoft.com/office/powerpoint/2010/main" val="355450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CE3C-2E78-4B59-9D25-0A30818B7EE5}"/>
              </a:ext>
            </a:extLst>
          </p:cNvPr>
          <p:cNvSpPr>
            <a:spLocks noGrp="1"/>
          </p:cNvSpPr>
          <p:nvPr>
            <p:ph type="title"/>
          </p:nvPr>
        </p:nvSpPr>
        <p:spPr>
          <a:xfrm>
            <a:off x="457200" y="0"/>
            <a:ext cx="8229600" cy="490537"/>
          </a:xfrm>
        </p:spPr>
        <p:txBody>
          <a:bodyPr/>
          <a:lstStyle/>
          <a:p>
            <a:r>
              <a:rPr lang="en-GB" dirty="0"/>
              <a:t>eBook</a:t>
            </a:r>
          </a:p>
        </p:txBody>
      </p:sp>
      <p:sp>
        <p:nvSpPr>
          <p:cNvPr id="3" name="Text Placeholder 2">
            <a:extLst>
              <a:ext uri="{FF2B5EF4-FFF2-40B4-BE49-F238E27FC236}">
                <a16:creationId xmlns:a16="http://schemas.microsoft.com/office/drawing/2014/main" id="{334FB1A1-5DF3-48A3-9614-1879D2656818}"/>
              </a:ext>
            </a:extLst>
          </p:cNvPr>
          <p:cNvSpPr>
            <a:spLocks noGrp="1"/>
          </p:cNvSpPr>
          <p:nvPr>
            <p:ph type="body" sz="half" idx="3"/>
          </p:nvPr>
        </p:nvSpPr>
        <p:spPr/>
        <p:txBody>
          <a:bodyPr/>
          <a:lstStyle/>
          <a:p>
            <a:endParaRPr lang="en-GB" dirty="0"/>
          </a:p>
        </p:txBody>
      </p:sp>
      <p:pic>
        <p:nvPicPr>
          <p:cNvPr id="4" name="Picture 3">
            <a:extLst>
              <a:ext uri="{FF2B5EF4-FFF2-40B4-BE49-F238E27FC236}">
                <a16:creationId xmlns:a16="http://schemas.microsoft.com/office/drawing/2014/main" id="{C49888F0-31D0-425C-B424-EE4D99ABEE3C}"/>
              </a:ext>
            </a:extLst>
          </p:cNvPr>
          <p:cNvPicPr>
            <a:picLocks noChangeAspect="1"/>
          </p:cNvPicPr>
          <p:nvPr/>
        </p:nvPicPr>
        <p:blipFill>
          <a:blip r:embed="rId2"/>
          <a:stretch>
            <a:fillRect/>
          </a:stretch>
        </p:blipFill>
        <p:spPr>
          <a:xfrm>
            <a:off x="0" y="1484784"/>
            <a:ext cx="6886575" cy="4972050"/>
          </a:xfrm>
          <a:prstGeom prst="rect">
            <a:avLst/>
          </a:prstGeom>
        </p:spPr>
      </p:pic>
      <p:pic>
        <p:nvPicPr>
          <p:cNvPr id="5" name="Picture 4">
            <a:extLst>
              <a:ext uri="{FF2B5EF4-FFF2-40B4-BE49-F238E27FC236}">
                <a16:creationId xmlns:a16="http://schemas.microsoft.com/office/drawing/2014/main" id="{91993469-0F1E-40AC-8608-61A40EAFFA77}"/>
              </a:ext>
            </a:extLst>
          </p:cNvPr>
          <p:cNvPicPr>
            <a:picLocks noChangeAspect="1"/>
          </p:cNvPicPr>
          <p:nvPr/>
        </p:nvPicPr>
        <p:blipFill>
          <a:blip r:embed="rId3"/>
          <a:stretch>
            <a:fillRect/>
          </a:stretch>
        </p:blipFill>
        <p:spPr>
          <a:xfrm>
            <a:off x="6808470" y="24408"/>
            <a:ext cx="2396681" cy="2379155"/>
          </a:xfrm>
          <a:prstGeom prst="rect">
            <a:avLst/>
          </a:prstGeom>
        </p:spPr>
      </p:pic>
      <p:sp>
        <p:nvSpPr>
          <p:cNvPr id="6" name="Rectangle 5">
            <a:extLst>
              <a:ext uri="{FF2B5EF4-FFF2-40B4-BE49-F238E27FC236}">
                <a16:creationId xmlns:a16="http://schemas.microsoft.com/office/drawing/2014/main" id="{FBB12FA9-C44A-43A3-A2F8-05CDACF8BC78}"/>
              </a:ext>
            </a:extLst>
          </p:cNvPr>
          <p:cNvSpPr/>
          <p:nvPr/>
        </p:nvSpPr>
        <p:spPr>
          <a:xfrm>
            <a:off x="3824868" y="269316"/>
            <a:ext cx="2983602" cy="738664"/>
          </a:xfrm>
          <a:prstGeom prst="rect">
            <a:avLst/>
          </a:prstGeom>
        </p:spPr>
        <p:txBody>
          <a:bodyPr wrap="square">
            <a:spAutoFit/>
          </a:bodyPr>
          <a:lstStyle/>
          <a:p>
            <a:r>
              <a:rPr lang="en-GB" dirty="0">
                <a:hlinkClick r:id="rId4"/>
              </a:rPr>
              <a:t>https://madmagz.com/magazine/1197377</a:t>
            </a:r>
            <a:endParaRPr lang="en-GB" dirty="0"/>
          </a:p>
        </p:txBody>
      </p:sp>
    </p:spTree>
    <p:extLst>
      <p:ext uri="{BB962C8B-B14F-4D97-AF65-F5344CB8AC3E}">
        <p14:creationId xmlns:p14="http://schemas.microsoft.com/office/powerpoint/2010/main" val="78910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chor="t"/>
          <a:lstStyle/>
          <a:p>
            <a:r>
              <a:rPr lang="en-GB" dirty="0">
                <a:cs typeface="Arial"/>
              </a:rPr>
              <a:t>Use of technology</a:t>
            </a:r>
            <a:endParaRPr lang="en-GB" dirty="0"/>
          </a:p>
        </p:txBody>
      </p:sp>
      <p:sp>
        <p:nvSpPr>
          <p:cNvPr id="5" name="Text Placeholder 3"/>
          <p:cNvSpPr>
            <a:spLocks noGrp="1"/>
          </p:cNvSpPr>
          <p:nvPr>
            <p:ph type="body" sz="half" idx="3"/>
          </p:nvPr>
        </p:nvSpPr>
        <p:spPr>
          <a:xfrm>
            <a:off x="467544" y="1052736"/>
            <a:ext cx="8240588" cy="4608613"/>
          </a:xfrm>
        </p:spPr>
        <p:txBody>
          <a:bodyPr/>
          <a:lstStyle/>
          <a:p>
            <a:endParaRPr lang="en-GB" dirty="0"/>
          </a:p>
          <a:p>
            <a:pPr marL="457200" indent="-457200">
              <a:buAutoNum type="arabicPeriod"/>
            </a:pPr>
            <a:endParaRPr lang="en-GB" dirty="0"/>
          </a:p>
          <a:p>
            <a:pPr marL="457200" indent="-457200">
              <a:buAutoNum type="arabicPeriod"/>
            </a:pPr>
            <a:endParaRPr lang="en-GB" dirty="0"/>
          </a:p>
        </p:txBody>
      </p:sp>
      <p:pic>
        <p:nvPicPr>
          <p:cNvPr id="4" name="Picture 3">
            <a:extLst>
              <a:ext uri="{FF2B5EF4-FFF2-40B4-BE49-F238E27FC236}">
                <a16:creationId xmlns:a16="http://schemas.microsoft.com/office/drawing/2014/main" id="{A4D2B799-64FE-4321-996C-E2B9CBF9A8B0}"/>
              </a:ext>
            </a:extLst>
          </p:cNvPr>
          <p:cNvPicPr>
            <a:picLocks noChangeAspect="1"/>
          </p:cNvPicPr>
          <p:nvPr/>
        </p:nvPicPr>
        <p:blipFill>
          <a:blip r:embed="rId3"/>
          <a:stretch>
            <a:fillRect/>
          </a:stretch>
        </p:blipFill>
        <p:spPr>
          <a:xfrm>
            <a:off x="252000" y="2214562"/>
            <a:ext cx="2152650" cy="2428875"/>
          </a:xfrm>
          <a:prstGeom prst="rect">
            <a:avLst/>
          </a:prstGeom>
        </p:spPr>
      </p:pic>
      <p:sp>
        <p:nvSpPr>
          <p:cNvPr id="7" name="Rectangle 6">
            <a:extLst>
              <a:ext uri="{FF2B5EF4-FFF2-40B4-BE49-F238E27FC236}">
                <a16:creationId xmlns:a16="http://schemas.microsoft.com/office/drawing/2014/main" id="{7E461106-1FC2-4800-B86B-62F662A8D1E9}"/>
              </a:ext>
            </a:extLst>
          </p:cNvPr>
          <p:cNvSpPr/>
          <p:nvPr/>
        </p:nvSpPr>
        <p:spPr>
          <a:xfrm>
            <a:off x="3564000" y="2574920"/>
            <a:ext cx="4572000" cy="2354491"/>
          </a:xfrm>
          <a:prstGeom prst="rect">
            <a:avLst/>
          </a:prstGeom>
        </p:spPr>
        <p:txBody>
          <a:bodyPr>
            <a:spAutoFit/>
          </a:bodyPr>
          <a:lstStyle/>
          <a:p>
            <a:pPr marL="342900" indent="-342900">
              <a:buFont typeface="Arial" panose="020B0604020202020204" pitchFamily="34" charset="0"/>
              <a:buChar char="•"/>
            </a:pPr>
            <a:r>
              <a:rPr lang="en-GB" dirty="0">
                <a:solidFill>
                  <a:schemeClr val="bg1">
                    <a:lumMod val="50000"/>
                  </a:schemeClr>
                </a:solidFill>
                <a:latin typeface="+mn-lt"/>
              </a:rPr>
              <a:t>the technology is used to help the partners achieve their pedagogical objectives</a:t>
            </a:r>
          </a:p>
          <a:p>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the tools help partners to collaborate better among themselves</a:t>
            </a:r>
          </a:p>
        </p:txBody>
      </p:sp>
    </p:spTree>
    <p:extLst>
      <p:ext uri="{BB962C8B-B14F-4D97-AF65-F5344CB8AC3E}">
        <p14:creationId xmlns:p14="http://schemas.microsoft.com/office/powerpoint/2010/main" val="2324834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3617-3962-46A0-B2FB-6EC94983F654}"/>
              </a:ext>
            </a:extLst>
          </p:cNvPr>
          <p:cNvSpPr>
            <a:spLocks noGrp="1"/>
          </p:cNvSpPr>
          <p:nvPr>
            <p:ph type="title"/>
          </p:nvPr>
        </p:nvSpPr>
        <p:spPr/>
        <p:txBody>
          <a:bodyPr/>
          <a:lstStyle/>
          <a:p>
            <a:r>
              <a:rPr lang="en-GB" dirty="0"/>
              <a:t>Use of technology</a:t>
            </a:r>
          </a:p>
        </p:txBody>
      </p:sp>
      <p:sp>
        <p:nvSpPr>
          <p:cNvPr id="3" name="Text Placeholder 2">
            <a:extLst>
              <a:ext uri="{FF2B5EF4-FFF2-40B4-BE49-F238E27FC236}">
                <a16:creationId xmlns:a16="http://schemas.microsoft.com/office/drawing/2014/main" id="{6C2316E1-6C1E-42BA-AEAB-BAAC89ED2243}"/>
              </a:ext>
            </a:extLst>
          </p:cNvPr>
          <p:cNvSpPr>
            <a:spLocks noGrp="1"/>
          </p:cNvSpPr>
          <p:nvPr>
            <p:ph type="body" sz="half" idx="3"/>
          </p:nvPr>
        </p:nvSpPr>
        <p:spPr>
          <a:xfrm>
            <a:off x="451706" y="2564904"/>
            <a:ext cx="8240588" cy="4608613"/>
          </a:xfrm>
        </p:spPr>
        <p:txBody>
          <a:bodyPr/>
          <a:lstStyle/>
          <a:p>
            <a:r>
              <a:rPr lang="en-GB" dirty="0">
                <a:solidFill>
                  <a:schemeClr val="bg1">
                    <a:lumMod val="50000"/>
                  </a:schemeClr>
                </a:solidFill>
              </a:rPr>
              <a:t>Other considerations:</a:t>
            </a:r>
          </a:p>
          <a:p>
            <a:r>
              <a:rPr lang="en-GB" dirty="0">
                <a:solidFill>
                  <a:schemeClr val="bg1">
                    <a:lumMod val="50000"/>
                  </a:schemeClr>
                </a:solidFill>
              </a:rPr>
              <a:t>Is there responsible use of technology?</a:t>
            </a:r>
          </a:p>
          <a:p>
            <a:r>
              <a:rPr lang="en-GB" dirty="0">
                <a:solidFill>
                  <a:schemeClr val="bg1">
                    <a:lumMod val="50000"/>
                  </a:schemeClr>
                </a:solidFill>
              </a:rPr>
              <a:t>How is eSafety managed?</a:t>
            </a:r>
          </a:p>
        </p:txBody>
      </p:sp>
    </p:spTree>
    <p:extLst>
      <p:ext uri="{BB962C8B-B14F-4D97-AF65-F5344CB8AC3E}">
        <p14:creationId xmlns:p14="http://schemas.microsoft.com/office/powerpoint/2010/main" val="183908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244-AAF7-422C-B226-7FC257481511}"/>
              </a:ext>
            </a:extLst>
          </p:cNvPr>
          <p:cNvSpPr>
            <a:spLocks noGrp="1"/>
          </p:cNvSpPr>
          <p:nvPr>
            <p:ph type="title"/>
          </p:nvPr>
        </p:nvSpPr>
        <p:spPr/>
        <p:txBody>
          <a:bodyPr/>
          <a:lstStyle/>
          <a:p>
            <a:r>
              <a:rPr lang="en-GB" dirty="0"/>
              <a:t>Use of technology answers</a:t>
            </a:r>
          </a:p>
        </p:txBody>
      </p:sp>
      <p:sp>
        <p:nvSpPr>
          <p:cNvPr id="3" name="Text Placeholder 2">
            <a:extLst>
              <a:ext uri="{FF2B5EF4-FFF2-40B4-BE49-F238E27FC236}">
                <a16:creationId xmlns:a16="http://schemas.microsoft.com/office/drawing/2014/main" id="{D972F62D-4556-4A82-B6A2-8CE886E91A56}"/>
              </a:ext>
            </a:extLst>
          </p:cNvPr>
          <p:cNvSpPr>
            <a:spLocks noGrp="1"/>
          </p:cNvSpPr>
          <p:nvPr>
            <p:ph type="body" sz="half" idx="3"/>
          </p:nvPr>
        </p:nvSpPr>
        <p:spPr/>
        <p:txBody>
          <a:bodyPr/>
          <a:lstStyle/>
          <a:p>
            <a:pPr marL="342900" indent="-342900">
              <a:buFont typeface="Arial" panose="020B0604020202020204" pitchFamily="34" charset="0"/>
              <a:buChar char="•"/>
            </a:pPr>
            <a:r>
              <a:rPr lang="en-GB" dirty="0">
                <a:solidFill>
                  <a:schemeClr val="bg1">
                    <a:lumMod val="50000"/>
                  </a:schemeClr>
                </a:solidFill>
              </a:rPr>
              <a:t>ICT use was improved for both pupils and teachers, as they searched to find out more about the project topic. We used email, Skype and TwinSpace for communication with the partners &amp; created PPT’s and short video clips.</a:t>
            </a:r>
          </a:p>
          <a:p>
            <a:pPr marL="342900" indent="-342900">
              <a:buFont typeface="Arial" panose="020B0604020202020204" pitchFamily="34" charset="0"/>
              <a:buChar char="•"/>
            </a:pPr>
            <a:r>
              <a:rPr lang="en-GB" dirty="0">
                <a:solidFill>
                  <a:schemeClr val="bg1">
                    <a:lumMod val="50000"/>
                  </a:schemeClr>
                </a:solidFill>
              </a:rPr>
              <a:t>The use of photos being exchanged via the website.</a:t>
            </a:r>
          </a:p>
          <a:p>
            <a:pPr marL="342900" indent="-342900">
              <a:buFont typeface="Arial" panose="020B0604020202020204" pitchFamily="34" charset="0"/>
              <a:buChar char="•"/>
            </a:pPr>
            <a:r>
              <a:rPr lang="en-GB" dirty="0">
                <a:solidFill>
                  <a:schemeClr val="bg1">
                    <a:lumMod val="50000"/>
                  </a:schemeClr>
                </a:solidFill>
              </a:rPr>
              <a:t>Both computers and </a:t>
            </a:r>
            <a:r>
              <a:rPr lang="en-GB" dirty="0" err="1">
                <a:solidFill>
                  <a:schemeClr val="bg1">
                    <a:lumMod val="50000"/>
                  </a:schemeClr>
                </a:solidFill>
              </a:rPr>
              <a:t>ipads</a:t>
            </a:r>
            <a:r>
              <a:rPr lang="en-GB" dirty="0">
                <a:solidFill>
                  <a:schemeClr val="bg1">
                    <a:lumMod val="50000"/>
                  </a:schemeClr>
                </a:solidFill>
              </a:rPr>
              <a:t> were used during this project. Many different applications and websites such as </a:t>
            </a:r>
            <a:r>
              <a:rPr lang="en-GB" dirty="0" err="1">
                <a:solidFill>
                  <a:schemeClr val="bg1">
                    <a:lumMod val="50000"/>
                  </a:schemeClr>
                </a:solidFill>
              </a:rPr>
              <a:t>dotstorming</a:t>
            </a:r>
            <a:r>
              <a:rPr lang="en-GB" dirty="0">
                <a:solidFill>
                  <a:schemeClr val="bg1">
                    <a:lumMod val="50000"/>
                  </a:schemeClr>
                </a:solidFill>
              </a:rPr>
              <a:t> for the voting, </a:t>
            </a:r>
            <a:r>
              <a:rPr lang="en-GB" dirty="0" err="1">
                <a:solidFill>
                  <a:schemeClr val="bg1">
                    <a:lumMod val="50000"/>
                  </a:schemeClr>
                </a:solidFill>
              </a:rPr>
              <a:t>padlet</a:t>
            </a:r>
            <a:r>
              <a:rPr lang="en-GB" dirty="0">
                <a:solidFill>
                  <a:schemeClr val="bg1">
                    <a:lumMod val="50000"/>
                  </a:schemeClr>
                </a:solidFill>
              </a:rPr>
              <a:t> to create common sharing places, canvas to create cards, </a:t>
            </a:r>
            <a:r>
              <a:rPr lang="en-GB" dirty="0" err="1">
                <a:solidFill>
                  <a:schemeClr val="bg1">
                    <a:lumMod val="50000"/>
                  </a:schemeClr>
                </a:solidFill>
              </a:rPr>
              <a:t>vimeo</a:t>
            </a:r>
            <a:r>
              <a:rPr lang="en-GB" dirty="0">
                <a:solidFill>
                  <a:schemeClr val="bg1">
                    <a:lumMod val="50000"/>
                  </a:schemeClr>
                </a:solidFill>
              </a:rPr>
              <a:t> to upload videos over Christmas, </a:t>
            </a:r>
            <a:r>
              <a:rPr lang="en-GB" dirty="0" err="1">
                <a:solidFill>
                  <a:schemeClr val="bg1">
                    <a:lumMod val="50000"/>
                  </a:schemeClr>
                </a:solidFill>
              </a:rPr>
              <a:t>answergarden</a:t>
            </a:r>
            <a:r>
              <a:rPr lang="en-GB" dirty="0">
                <a:solidFill>
                  <a:schemeClr val="bg1">
                    <a:lumMod val="50000"/>
                  </a:schemeClr>
                </a:solidFill>
              </a:rPr>
              <a:t> to encourage feedback on the advent calendar, leaning apps and </a:t>
            </a:r>
            <a:r>
              <a:rPr lang="en-GB" dirty="0" err="1">
                <a:solidFill>
                  <a:schemeClr val="bg1">
                    <a:lumMod val="50000"/>
                  </a:schemeClr>
                </a:solidFill>
              </a:rPr>
              <a:t>quizlet</a:t>
            </a:r>
            <a:r>
              <a:rPr lang="en-GB" dirty="0">
                <a:solidFill>
                  <a:schemeClr val="bg1">
                    <a:lumMod val="50000"/>
                  </a:schemeClr>
                </a:solidFill>
              </a:rPr>
              <a:t> to create vocabulary games, </a:t>
            </a:r>
            <a:r>
              <a:rPr lang="en-GB" dirty="0" err="1">
                <a:solidFill>
                  <a:schemeClr val="bg1">
                    <a:lumMod val="50000"/>
                  </a:schemeClr>
                </a:solidFill>
              </a:rPr>
              <a:t>smore</a:t>
            </a:r>
            <a:r>
              <a:rPr lang="en-GB" dirty="0">
                <a:solidFill>
                  <a:schemeClr val="bg1">
                    <a:lumMod val="50000"/>
                  </a:schemeClr>
                </a:solidFill>
              </a:rPr>
              <a:t> to create the school posters and google forms were extensively used.</a:t>
            </a:r>
          </a:p>
        </p:txBody>
      </p:sp>
    </p:spTree>
    <p:extLst>
      <p:ext uri="{BB962C8B-B14F-4D97-AF65-F5344CB8AC3E}">
        <p14:creationId xmlns:p14="http://schemas.microsoft.com/office/powerpoint/2010/main" val="55957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22D0-DBCB-43C1-A482-E25DFE62A97B}"/>
              </a:ext>
            </a:extLst>
          </p:cNvPr>
          <p:cNvSpPr>
            <a:spLocks noGrp="1"/>
          </p:cNvSpPr>
          <p:nvPr>
            <p:ph type="title"/>
          </p:nvPr>
        </p:nvSpPr>
        <p:spPr/>
        <p:txBody>
          <a:bodyPr/>
          <a:lstStyle/>
          <a:p>
            <a:r>
              <a:rPr lang="en-GB" dirty="0"/>
              <a:t>Main things to remember when applying</a:t>
            </a:r>
          </a:p>
        </p:txBody>
      </p:sp>
      <p:sp>
        <p:nvSpPr>
          <p:cNvPr id="3" name="Text Placeholder 2">
            <a:extLst>
              <a:ext uri="{FF2B5EF4-FFF2-40B4-BE49-F238E27FC236}">
                <a16:creationId xmlns:a16="http://schemas.microsoft.com/office/drawing/2014/main" id="{2465F16D-99BF-45BB-90E8-49EA00EC4B0C}"/>
              </a:ext>
            </a:extLst>
          </p:cNvPr>
          <p:cNvSpPr>
            <a:spLocks noGrp="1"/>
          </p:cNvSpPr>
          <p:nvPr>
            <p:ph type="body" sz="half" idx="3"/>
          </p:nvPr>
        </p:nvSpPr>
        <p:spPr>
          <a:xfrm>
            <a:off x="457200" y="1974749"/>
            <a:ext cx="8240588" cy="4608613"/>
          </a:xfrm>
        </p:spPr>
        <p:txBody>
          <a:bodyPr/>
          <a:lstStyle/>
          <a:p>
            <a:pPr marL="342900" indent="-342900">
              <a:buFont typeface="Arial" panose="020B0604020202020204" pitchFamily="34" charset="0"/>
              <a:buChar char="•"/>
            </a:pPr>
            <a:r>
              <a:rPr lang="en-GB" sz="2800" dirty="0">
                <a:solidFill>
                  <a:schemeClr val="bg1">
                    <a:lumMod val="50000"/>
                  </a:schemeClr>
                </a:solidFill>
              </a:rPr>
              <a:t>Document the process not just the result</a:t>
            </a:r>
          </a:p>
          <a:p>
            <a:pPr marL="342900" indent="-342900">
              <a:buFont typeface="Arial" panose="020B0604020202020204" pitchFamily="34" charset="0"/>
              <a:buChar char="•"/>
            </a:pPr>
            <a:r>
              <a:rPr lang="en-GB" sz="2800" dirty="0">
                <a:solidFill>
                  <a:schemeClr val="bg1">
                    <a:lumMod val="50000"/>
                  </a:schemeClr>
                </a:solidFill>
              </a:rPr>
              <a:t>Collaboration is king</a:t>
            </a:r>
          </a:p>
          <a:p>
            <a:pPr marL="342900" indent="-342900">
              <a:buFont typeface="Arial" panose="020B0604020202020204" pitchFamily="34" charset="0"/>
              <a:buChar char="•"/>
            </a:pPr>
            <a:r>
              <a:rPr lang="en-GB" sz="2800" dirty="0">
                <a:solidFill>
                  <a:schemeClr val="bg1">
                    <a:lumMod val="50000"/>
                  </a:schemeClr>
                </a:solidFill>
              </a:rPr>
              <a:t>Wait until the project is finished</a:t>
            </a:r>
          </a:p>
          <a:p>
            <a:pPr marL="342900" indent="-342900">
              <a:buFont typeface="Arial" panose="020B0604020202020204" pitchFamily="34" charset="0"/>
              <a:buChar char="•"/>
            </a:pPr>
            <a:r>
              <a:rPr lang="en-GB" sz="2800" dirty="0">
                <a:solidFill>
                  <a:schemeClr val="bg1">
                    <a:lumMod val="50000"/>
                  </a:schemeClr>
                </a:solidFill>
              </a:rPr>
              <a:t>Work on the application together</a:t>
            </a:r>
          </a:p>
          <a:p>
            <a:pPr marL="342900" indent="-342900">
              <a:buFont typeface="Arial" panose="020B0604020202020204" pitchFamily="34" charset="0"/>
              <a:buChar char="•"/>
            </a:pPr>
            <a:r>
              <a:rPr lang="en-GB" sz="2800" dirty="0">
                <a:solidFill>
                  <a:schemeClr val="bg1">
                    <a:lumMod val="50000"/>
                  </a:schemeClr>
                </a:solidFill>
              </a:rPr>
              <a:t>eSafety and responsible use of the internet is a given</a:t>
            </a:r>
          </a:p>
          <a:p>
            <a:pPr marL="342900" indent="-342900">
              <a:buFont typeface="Arial" panose="020B0604020202020204" pitchFamily="34" charset="0"/>
              <a:buChar char="•"/>
            </a:pPr>
            <a:r>
              <a:rPr lang="en-GB" sz="2800" dirty="0">
                <a:solidFill>
                  <a:schemeClr val="bg1">
                    <a:lumMod val="50000"/>
                  </a:schemeClr>
                </a:solidFill>
              </a:rPr>
              <a:t>Talk to us – we’re there to help!</a:t>
            </a:r>
          </a:p>
          <a:p>
            <a:pPr marL="342900" indent="-342900">
              <a:buFont typeface="Arial" panose="020B0604020202020204" pitchFamily="34" charset="0"/>
              <a:buChar char="•"/>
            </a:pPr>
            <a:endParaRPr lang="en-GB" sz="2800"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p:txBody>
      </p:sp>
    </p:spTree>
    <p:extLst>
      <p:ext uri="{BB962C8B-B14F-4D97-AF65-F5344CB8AC3E}">
        <p14:creationId xmlns:p14="http://schemas.microsoft.com/office/powerpoint/2010/main" val="276648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F51F-3D6F-45B2-BBB0-DD340C51E20D}"/>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B6B7A929-C721-4188-9A7A-8540B8FB4843}"/>
              </a:ext>
            </a:extLst>
          </p:cNvPr>
          <p:cNvSpPr>
            <a:spLocks noGrp="1"/>
          </p:cNvSpPr>
          <p:nvPr>
            <p:ph type="body" sz="half" idx="3"/>
          </p:nvPr>
        </p:nvSpPr>
        <p:spPr/>
        <p:txBody>
          <a:bodyPr/>
          <a:lstStyle/>
          <a:p>
            <a:endParaRPr lang="en-GB"/>
          </a:p>
        </p:txBody>
      </p:sp>
      <p:pic>
        <p:nvPicPr>
          <p:cNvPr id="2050" name="Picture 2" descr="https://lh5.googleusercontent.com/IBn6bTgNRrTgIUbT2bnbuULm55G1MJQQbpsMNkIJwsVM2QGNKJ3Ei1gSg7myFpPPcObdJ8DfyDhqtLnE5xmvPEPd0cX8sq_YfnvgQyPYKqM8zt3DbrRdXHl7xJFYctpBOg">
            <a:extLst>
              <a:ext uri="{FF2B5EF4-FFF2-40B4-BE49-F238E27FC236}">
                <a16:creationId xmlns:a16="http://schemas.microsoft.com/office/drawing/2014/main" id="{8FB127E4-53DF-44E4-84AA-9920B9552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8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5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0AD-7D5D-494C-B8B3-3A6D2FFBCF00}"/>
              </a:ext>
            </a:extLst>
          </p:cNvPr>
          <p:cNvSpPr>
            <a:spLocks noGrp="1"/>
          </p:cNvSpPr>
          <p:nvPr>
            <p:ph type="title"/>
          </p:nvPr>
        </p:nvSpPr>
        <p:spPr/>
        <p:txBody>
          <a:bodyPr/>
          <a:lstStyle/>
          <a:p>
            <a:r>
              <a:rPr lang="en-GB" dirty="0"/>
              <a:t>6 quality criteria</a:t>
            </a:r>
          </a:p>
        </p:txBody>
      </p:sp>
      <p:sp>
        <p:nvSpPr>
          <p:cNvPr id="3" name="Text Placeholder 2">
            <a:extLst>
              <a:ext uri="{FF2B5EF4-FFF2-40B4-BE49-F238E27FC236}">
                <a16:creationId xmlns:a16="http://schemas.microsoft.com/office/drawing/2014/main" id="{927B7C67-88C6-4520-B0BC-B2B996741DBC}"/>
              </a:ext>
            </a:extLst>
          </p:cNvPr>
          <p:cNvSpPr>
            <a:spLocks noGrp="1"/>
          </p:cNvSpPr>
          <p:nvPr>
            <p:ph type="body" sz="half" idx="3"/>
          </p:nvPr>
        </p:nvSpPr>
        <p:spPr>
          <a:xfrm>
            <a:off x="457200" y="1412775"/>
            <a:ext cx="8240588" cy="4608613"/>
          </a:xfrm>
        </p:spPr>
        <p:txBody>
          <a:bodyPr/>
          <a:lstStyle/>
          <a:p>
            <a:r>
              <a:rPr lang="en-GB" dirty="0">
                <a:solidFill>
                  <a:schemeClr val="bg1">
                    <a:lumMod val="50000"/>
                  </a:schemeClr>
                </a:solidFill>
              </a:rPr>
              <a:t>Pedagogical innovation</a:t>
            </a:r>
          </a:p>
          <a:p>
            <a:r>
              <a:rPr lang="en-GB" dirty="0">
                <a:solidFill>
                  <a:schemeClr val="bg1">
                    <a:lumMod val="50000"/>
                  </a:schemeClr>
                </a:solidFill>
              </a:rPr>
              <a:t>Curricular integration</a:t>
            </a:r>
          </a:p>
          <a:p>
            <a:r>
              <a:rPr lang="en-GB" dirty="0">
                <a:solidFill>
                  <a:schemeClr val="bg1">
                    <a:lumMod val="50000"/>
                  </a:schemeClr>
                </a:solidFill>
              </a:rPr>
              <a:t>Communication and exchange between partner schools</a:t>
            </a:r>
          </a:p>
          <a:p>
            <a:r>
              <a:rPr lang="en-GB" dirty="0">
                <a:solidFill>
                  <a:schemeClr val="bg1">
                    <a:lumMod val="50000"/>
                  </a:schemeClr>
                </a:solidFill>
              </a:rPr>
              <a:t>Collaboration between partner schools</a:t>
            </a:r>
          </a:p>
          <a:p>
            <a:r>
              <a:rPr lang="en-GB" dirty="0">
                <a:solidFill>
                  <a:schemeClr val="bg1">
                    <a:lumMod val="50000"/>
                  </a:schemeClr>
                </a:solidFill>
              </a:rPr>
              <a:t>Use of technology</a:t>
            </a:r>
          </a:p>
          <a:p>
            <a:r>
              <a:rPr lang="en-GB" dirty="0">
                <a:solidFill>
                  <a:schemeClr val="bg1">
                    <a:lumMod val="50000"/>
                  </a:schemeClr>
                </a:solidFill>
              </a:rPr>
              <a:t>Results, impact and documentation</a:t>
            </a:r>
          </a:p>
          <a:p>
            <a:endParaRPr lang="en-GB" sz="2000" dirty="0"/>
          </a:p>
          <a:p>
            <a:r>
              <a:rPr lang="en-GB" dirty="0"/>
              <a:t> </a:t>
            </a:r>
          </a:p>
          <a:p>
            <a:endParaRPr lang="en-GB" dirty="0"/>
          </a:p>
        </p:txBody>
      </p:sp>
    </p:spTree>
    <p:extLst>
      <p:ext uri="{BB962C8B-B14F-4D97-AF65-F5344CB8AC3E}">
        <p14:creationId xmlns:p14="http://schemas.microsoft.com/office/powerpoint/2010/main" val="270052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0741-8ECB-4B35-8B3F-7820E79CF58E}"/>
              </a:ext>
            </a:extLst>
          </p:cNvPr>
          <p:cNvSpPr>
            <a:spLocks noGrp="1"/>
          </p:cNvSpPr>
          <p:nvPr>
            <p:ph type="title"/>
          </p:nvPr>
        </p:nvSpPr>
        <p:spPr>
          <a:xfrm>
            <a:off x="457200" y="274638"/>
            <a:ext cx="8229600" cy="490537"/>
          </a:xfrm>
        </p:spPr>
        <p:txBody>
          <a:bodyPr/>
          <a:lstStyle/>
          <a:p>
            <a:r>
              <a:rPr lang="en-GB" dirty="0"/>
              <a:t>Pedagogical innovation </a:t>
            </a:r>
          </a:p>
        </p:txBody>
      </p:sp>
      <p:pic>
        <p:nvPicPr>
          <p:cNvPr id="5" name="Picture 4">
            <a:extLst>
              <a:ext uri="{FF2B5EF4-FFF2-40B4-BE49-F238E27FC236}">
                <a16:creationId xmlns:a16="http://schemas.microsoft.com/office/drawing/2014/main" id="{26A4E318-E785-4E70-B3C5-81F306D50626}"/>
              </a:ext>
            </a:extLst>
          </p:cNvPr>
          <p:cNvPicPr>
            <a:picLocks noChangeAspect="1"/>
          </p:cNvPicPr>
          <p:nvPr/>
        </p:nvPicPr>
        <p:blipFill>
          <a:blip r:embed="rId3"/>
          <a:stretch>
            <a:fillRect/>
          </a:stretch>
        </p:blipFill>
        <p:spPr>
          <a:xfrm>
            <a:off x="251520" y="2088000"/>
            <a:ext cx="2857500" cy="2647950"/>
          </a:xfrm>
          <a:prstGeom prst="rect">
            <a:avLst/>
          </a:prstGeom>
        </p:spPr>
      </p:pic>
      <p:sp>
        <p:nvSpPr>
          <p:cNvPr id="3" name="Text Placeholder 2">
            <a:extLst>
              <a:ext uri="{FF2B5EF4-FFF2-40B4-BE49-F238E27FC236}">
                <a16:creationId xmlns:a16="http://schemas.microsoft.com/office/drawing/2014/main" id="{3513690D-936D-4B60-B9F0-B8C8268FE152}"/>
              </a:ext>
            </a:extLst>
          </p:cNvPr>
          <p:cNvSpPr>
            <a:spLocks noGrp="1"/>
          </p:cNvSpPr>
          <p:nvPr>
            <p:ph type="body" sz="half" idx="3"/>
          </p:nvPr>
        </p:nvSpPr>
        <p:spPr>
          <a:xfrm>
            <a:off x="3074516" y="1404000"/>
            <a:ext cx="5817964" cy="4608613"/>
          </a:xfrm>
        </p:spPr>
        <p:txBody>
          <a:bodyPr/>
          <a:lstStyle/>
          <a:p>
            <a:pPr marL="342900" indent="-342900">
              <a:buFont typeface="Arial" panose="020B0604020202020204" pitchFamily="34" charset="0"/>
              <a:buChar char="•"/>
            </a:pPr>
            <a:r>
              <a:rPr lang="en-GB" dirty="0">
                <a:solidFill>
                  <a:schemeClr val="bg1">
                    <a:lumMod val="50000"/>
                  </a:schemeClr>
                </a:solidFill>
              </a:rPr>
              <a:t>the project has originality in terms of its theme</a:t>
            </a:r>
          </a:p>
          <a:p>
            <a:pPr marL="342900" indent="-342900">
              <a:buFont typeface="Arial" panose="020B0604020202020204" pitchFamily="34" charset="0"/>
              <a:buChar char="•"/>
            </a:pPr>
            <a:r>
              <a:rPr lang="en-GB" dirty="0">
                <a:solidFill>
                  <a:schemeClr val="bg1">
                    <a:lumMod val="50000"/>
                  </a:schemeClr>
                </a:solidFill>
              </a:rPr>
              <a:t>it uses a variety of pedagogical methods</a:t>
            </a:r>
          </a:p>
          <a:p>
            <a:pPr marL="342900" indent="-342900">
              <a:buFont typeface="Arial" panose="020B0604020202020204" pitchFamily="34" charset="0"/>
              <a:buChar char="•"/>
            </a:pPr>
            <a:r>
              <a:rPr lang="en-GB" dirty="0">
                <a:solidFill>
                  <a:schemeClr val="bg1">
                    <a:lumMod val="50000"/>
                  </a:schemeClr>
                </a:solidFill>
              </a:rPr>
              <a:t>pupils are the ones who take the lead</a:t>
            </a:r>
          </a:p>
          <a:p>
            <a:pPr marL="342900" indent="-342900">
              <a:buFont typeface="Arial" panose="020B0604020202020204" pitchFamily="34" charset="0"/>
              <a:buChar char="•"/>
            </a:pPr>
            <a:r>
              <a:rPr lang="en-GB" dirty="0">
                <a:solidFill>
                  <a:schemeClr val="bg1">
                    <a:lumMod val="50000"/>
                  </a:schemeClr>
                </a:solidFill>
              </a:rPr>
              <a:t>pupils interact with their partners and work collaboratively using different methods like information gathering, problem solving, research, comparative work</a:t>
            </a:r>
          </a:p>
          <a:p>
            <a:pPr marL="342900" indent="-342900">
              <a:buFont typeface="Arial" panose="020B0604020202020204" pitchFamily="34" charset="0"/>
              <a:buChar char="•"/>
            </a:pPr>
            <a:r>
              <a:rPr lang="en-GB" dirty="0">
                <a:solidFill>
                  <a:schemeClr val="bg1">
                    <a:lumMod val="50000"/>
                  </a:schemeClr>
                </a:solidFill>
              </a:rPr>
              <a:t>pupils take different roles as artists, journalists, technicians, scientists, actors etc.</a:t>
            </a:r>
          </a:p>
          <a:p>
            <a:endParaRPr lang="en-GB" dirty="0"/>
          </a:p>
        </p:txBody>
      </p:sp>
    </p:spTree>
    <p:extLst>
      <p:ext uri="{BB962C8B-B14F-4D97-AF65-F5344CB8AC3E}">
        <p14:creationId xmlns:p14="http://schemas.microsoft.com/office/powerpoint/2010/main" val="416291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6B03-95DA-4347-B8C2-89EFE8C2AED5}"/>
              </a:ext>
            </a:extLst>
          </p:cNvPr>
          <p:cNvSpPr>
            <a:spLocks noGrp="1"/>
          </p:cNvSpPr>
          <p:nvPr>
            <p:ph type="title"/>
          </p:nvPr>
        </p:nvSpPr>
        <p:spPr/>
        <p:txBody>
          <a:bodyPr/>
          <a:lstStyle/>
          <a:p>
            <a:r>
              <a:rPr lang="en-GB" dirty="0"/>
              <a:t>Pedagogical innovation </a:t>
            </a:r>
          </a:p>
        </p:txBody>
      </p:sp>
      <p:sp>
        <p:nvSpPr>
          <p:cNvPr id="3" name="Text Placeholder 2">
            <a:extLst>
              <a:ext uri="{FF2B5EF4-FFF2-40B4-BE49-F238E27FC236}">
                <a16:creationId xmlns:a16="http://schemas.microsoft.com/office/drawing/2014/main" id="{CEE7780E-7753-42D7-A7F3-49A9A61C1C37}"/>
              </a:ext>
            </a:extLst>
          </p:cNvPr>
          <p:cNvSpPr>
            <a:spLocks noGrp="1"/>
          </p:cNvSpPr>
          <p:nvPr>
            <p:ph type="body" sz="half" idx="3"/>
          </p:nvPr>
        </p:nvSpPr>
        <p:spPr>
          <a:xfrm>
            <a:off x="446212" y="1700808"/>
            <a:ext cx="8240588" cy="4608613"/>
          </a:xfrm>
        </p:spPr>
        <p:txBody>
          <a:bodyPr/>
          <a:lstStyle/>
          <a:p>
            <a:r>
              <a:rPr lang="en-GB" dirty="0">
                <a:solidFill>
                  <a:schemeClr val="bg1">
                    <a:lumMod val="50000"/>
                  </a:schemeClr>
                </a:solidFill>
              </a:rPr>
              <a:t>Sparks</a:t>
            </a:r>
          </a:p>
          <a:p>
            <a:r>
              <a:rPr lang="en-GB" dirty="0">
                <a:solidFill>
                  <a:schemeClr val="bg1">
                    <a:lumMod val="50000"/>
                  </a:schemeClr>
                </a:solidFill>
              </a:rPr>
              <a:t>“Engagement begins with ownership and so our project's starting point was to let the pupils guide the direction of the work, the management of the methods employed and the pedagogical methods to be employed.”</a:t>
            </a:r>
          </a:p>
          <a:p>
            <a:r>
              <a:rPr lang="en-GB" dirty="0">
                <a:hlinkClick r:id="rId3"/>
              </a:rPr>
              <a:t>https://twinspace.etwinning.net/43401</a:t>
            </a:r>
            <a:endParaRPr lang="en-GB" dirty="0">
              <a:solidFill>
                <a:schemeClr val="bg1">
                  <a:lumMod val="50000"/>
                </a:schemeClr>
              </a:solidFill>
            </a:endParaRPr>
          </a:p>
        </p:txBody>
      </p:sp>
    </p:spTree>
    <p:extLst>
      <p:ext uri="{BB962C8B-B14F-4D97-AF65-F5344CB8AC3E}">
        <p14:creationId xmlns:p14="http://schemas.microsoft.com/office/powerpoint/2010/main" val="261419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4FB3-D279-470F-92CB-FBAE0C2A1E01}"/>
              </a:ext>
            </a:extLst>
          </p:cNvPr>
          <p:cNvSpPr>
            <a:spLocks noGrp="1"/>
          </p:cNvSpPr>
          <p:nvPr>
            <p:ph type="title"/>
          </p:nvPr>
        </p:nvSpPr>
        <p:spPr/>
        <p:txBody>
          <a:bodyPr/>
          <a:lstStyle/>
          <a:p>
            <a:r>
              <a:rPr lang="en-GB" dirty="0"/>
              <a:t>Curricular integration</a:t>
            </a:r>
          </a:p>
        </p:txBody>
      </p:sp>
      <p:pic>
        <p:nvPicPr>
          <p:cNvPr id="4" name="Picture 3">
            <a:extLst>
              <a:ext uri="{FF2B5EF4-FFF2-40B4-BE49-F238E27FC236}">
                <a16:creationId xmlns:a16="http://schemas.microsoft.com/office/drawing/2014/main" id="{4362929E-0E16-4D29-8A89-85D97B828C78}"/>
              </a:ext>
            </a:extLst>
          </p:cNvPr>
          <p:cNvPicPr>
            <a:picLocks noChangeAspect="1"/>
          </p:cNvPicPr>
          <p:nvPr/>
        </p:nvPicPr>
        <p:blipFill>
          <a:blip r:embed="rId3"/>
          <a:stretch>
            <a:fillRect/>
          </a:stretch>
        </p:blipFill>
        <p:spPr>
          <a:xfrm>
            <a:off x="468000" y="2160000"/>
            <a:ext cx="2409825" cy="2466975"/>
          </a:xfrm>
          <a:prstGeom prst="rect">
            <a:avLst/>
          </a:prstGeom>
        </p:spPr>
      </p:pic>
      <p:sp>
        <p:nvSpPr>
          <p:cNvPr id="5" name="Rectangle 4">
            <a:extLst>
              <a:ext uri="{FF2B5EF4-FFF2-40B4-BE49-F238E27FC236}">
                <a16:creationId xmlns:a16="http://schemas.microsoft.com/office/drawing/2014/main" id="{6465CC29-CBEE-42C5-A6A9-1C95BDC226C7}"/>
              </a:ext>
            </a:extLst>
          </p:cNvPr>
          <p:cNvSpPr/>
          <p:nvPr/>
        </p:nvSpPr>
        <p:spPr>
          <a:xfrm>
            <a:off x="4104000" y="1196752"/>
            <a:ext cx="4572000" cy="5262979"/>
          </a:xfrm>
          <a:prstGeom prst="rect">
            <a:avLst/>
          </a:prstGeom>
        </p:spPr>
        <p:txBody>
          <a:bodyPr>
            <a:spAutoFit/>
          </a:bodyPr>
          <a:lstStyle/>
          <a:p>
            <a:pPr marL="342900" indent="-342900">
              <a:buFont typeface="Arial" panose="020B0604020202020204" pitchFamily="34" charset="0"/>
              <a:buChar char="•"/>
            </a:pPr>
            <a:r>
              <a:rPr lang="en-GB" dirty="0">
                <a:solidFill>
                  <a:schemeClr val="bg1">
                    <a:lumMod val="50000"/>
                  </a:schemeClr>
                </a:solidFill>
                <a:latin typeface="+mn-lt"/>
              </a:rPr>
              <a:t>the project is rooted in the school curriculum and syllabi</a:t>
            </a:r>
          </a:p>
          <a:p>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the majority of project work is done during the school hours</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the curricular integration in the project is clear</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project work allows pupils to develop their skills and competences</a:t>
            </a:r>
          </a:p>
          <a:p>
            <a:pPr>
              <a:buFont typeface="Arial" panose="020B0604020202020204" pitchFamily="34" charset="0"/>
              <a:buChar char="•"/>
            </a:pPr>
            <a:endParaRPr lang="en-GB" dirty="0">
              <a:solidFill>
                <a:schemeClr val="bg1">
                  <a:lumMod val="50000"/>
                </a:schemeClr>
              </a:solidFill>
              <a:latin typeface="+mn-lt"/>
            </a:endParaRPr>
          </a:p>
          <a:p>
            <a:pPr marL="342900" indent="-342900">
              <a:buFont typeface="Arial" panose="020B0604020202020204" pitchFamily="34" charset="0"/>
              <a:buChar char="•"/>
            </a:pPr>
            <a:r>
              <a:rPr lang="en-GB" dirty="0">
                <a:solidFill>
                  <a:schemeClr val="bg1">
                    <a:lumMod val="50000"/>
                  </a:schemeClr>
                </a:solidFill>
                <a:latin typeface="+mn-lt"/>
              </a:rPr>
              <a:t>the project-based pedagogical framework has been explained and documented by the teacher</a:t>
            </a:r>
          </a:p>
        </p:txBody>
      </p:sp>
    </p:spTree>
    <p:extLst>
      <p:ext uri="{BB962C8B-B14F-4D97-AF65-F5344CB8AC3E}">
        <p14:creationId xmlns:p14="http://schemas.microsoft.com/office/powerpoint/2010/main" val="82968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7EE3-ED3A-4025-A062-92818AEDD16F}"/>
              </a:ext>
            </a:extLst>
          </p:cNvPr>
          <p:cNvSpPr>
            <a:spLocks noGrp="1"/>
          </p:cNvSpPr>
          <p:nvPr>
            <p:ph type="title"/>
          </p:nvPr>
        </p:nvSpPr>
        <p:spPr/>
        <p:txBody>
          <a:bodyPr/>
          <a:lstStyle/>
          <a:p>
            <a:r>
              <a:rPr lang="en-GB" dirty="0"/>
              <a:t>Curricular integration</a:t>
            </a:r>
          </a:p>
        </p:txBody>
      </p:sp>
      <p:sp>
        <p:nvSpPr>
          <p:cNvPr id="3" name="Text Placeholder 2">
            <a:extLst>
              <a:ext uri="{FF2B5EF4-FFF2-40B4-BE49-F238E27FC236}">
                <a16:creationId xmlns:a16="http://schemas.microsoft.com/office/drawing/2014/main" id="{3EE13F83-928C-42A2-8248-E38975528B6C}"/>
              </a:ext>
            </a:extLst>
          </p:cNvPr>
          <p:cNvSpPr>
            <a:spLocks noGrp="1"/>
          </p:cNvSpPr>
          <p:nvPr>
            <p:ph type="body" sz="half" idx="3"/>
          </p:nvPr>
        </p:nvSpPr>
        <p:spPr/>
        <p:txBody>
          <a:bodyPr/>
          <a:lstStyle/>
          <a:p>
            <a:r>
              <a:rPr lang="en-GB" kern="1200" dirty="0">
                <a:solidFill>
                  <a:schemeClr val="bg1">
                    <a:lumMod val="50000"/>
                  </a:schemeClr>
                </a:solidFill>
              </a:rPr>
              <a:t>European cultures </a:t>
            </a:r>
            <a:r>
              <a:rPr lang="en-GB" kern="1200" dirty="0" err="1">
                <a:solidFill>
                  <a:schemeClr val="bg1">
                    <a:lumMod val="50000"/>
                  </a:schemeClr>
                </a:solidFill>
              </a:rPr>
              <a:t>eConnection</a:t>
            </a:r>
            <a:endParaRPr lang="en-GB" kern="1200" dirty="0">
              <a:solidFill>
                <a:schemeClr val="bg1">
                  <a:lumMod val="50000"/>
                </a:schemeClr>
              </a:solidFill>
            </a:endParaRPr>
          </a:p>
          <a:p>
            <a:r>
              <a:rPr lang="en-GB" kern="1200" dirty="0">
                <a:solidFill>
                  <a:schemeClr val="bg1">
                    <a:lumMod val="50000"/>
                  </a:schemeClr>
                </a:solidFill>
              </a:rPr>
              <a:t>“This project integrates seamlessly into the new Scottish Curriculum for Excellence. It meets many of the experiences and outcomes in the curriculum areas of technologies, modern languages, literacy and health and well-being. These are highlighted in the attached document”</a:t>
            </a:r>
          </a:p>
          <a:p>
            <a:r>
              <a:rPr lang="en-GB" dirty="0">
                <a:hlinkClick r:id="rId3"/>
              </a:rPr>
              <a:t>https://twinspace.etwinning.net/44425</a:t>
            </a:r>
            <a:endParaRPr lang="en-GB" kern="1200" dirty="0">
              <a:solidFill>
                <a:schemeClr val="bg1">
                  <a:lumMod val="50000"/>
                </a:schemeClr>
              </a:solidFill>
            </a:endParaRPr>
          </a:p>
          <a:p>
            <a:endParaRPr lang="en-GB" kern="1200" dirty="0">
              <a:solidFill>
                <a:schemeClr val="bg1">
                  <a:lumMod val="50000"/>
                </a:schemeClr>
              </a:solidFill>
            </a:endParaRPr>
          </a:p>
        </p:txBody>
      </p:sp>
    </p:spTree>
    <p:extLst>
      <p:ext uri="{BB962C8B-B14F-4D97-AF65-F5344CB8AC3E}">
        <p14:creationId xmlns:p14="http://schemas.microsoft.com/office/powerpoint/2010/main" val="349373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6CF4-06F8-42D1-9C85-A9946C04736E}"/>
              </a:ext>
            </a:extLst>
          </p:cNvPr>
          <p:cNvSpPr>
            <a:spLocks noGrp="1"/>
          </p:cNvSpPr>
          <p:nvPr>
            <p:ph type="title"/>
          </p:nvPr>
        </p:nvSpPr>
        <p:spPr/>
        <p:txBody>
          <a:bodyPr/>
          <a:lstStyle/>
          <a:p>
            <a:r>
              <a:rPr lang="en-GB" dirty="0"/>
              <a:t>Curricular integration</a:t>
            </a:r>
          </a:p>
        </p:txBody>
      </p:sp>
      <p:pic>
        <p:nvPicPr>
          <p:cNvPr id="4" name="Picture 3">
            <a:extLst>
              <a:ext uri="{FF2B5EF4-FFF2-40B4-BE49-F238E27FC236}">
                <a16:creationId xmlns:a16="http://schemas.microsoft.com/office/drawing/2014/main" id="{1931971F-95A3-4D36-BBD2-D868E9D96767}"/>
              </a:ext>
            </a:extLst>
          </p:cNvPr>
          <p:cNvPicPr>
            <a:picLocks noChangeAspect="1"/>
          </p:cNvPicPr>
          <p:nvPr/>
        </p:nvPicPr>
        <p:blipFill>
          <a:blip r:embed="rId3"/>
          <a:stretch>
            <a:fillRect/>
          </a:stretch>
        </p:blipFill>
        <p:spPr>
          <a:xfrm>
            <a:off x="0" y="1778199"/>
            <a:ext cx="9144000" cy="3301601"/>
          </a:xfrm>
          <a:prstGeom prst="rect">
            <a:avLst/>
          </a:prstGeom>
        </p:spPr>
      </p:pic>
    </p:spTree>
    <p:extLst>
      <p:ext uri="{BB962C8B-B14F-4D97-AF65-F5344CB8AC3E}">
        <p14:creationId xmlns:p14="http://schemas.microsoft.com/office/powerpoint/2010/main" val="284786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4929-912A-4FDC-B2E7-618600906098}"/>
              </a:ext>
            </a:extLst>
          </p:cNvPr>
          <p:cNvSpPr>
            <a:spLocks noGrp="1"/>
          </p:cNvSpPr>
          <p:nvPr>
            <p:ph type="title"/>
          </p:nvPr>
        </p:nvSpPr>
        <p:spPr/>
        <p:txBody>
          <a:bodyPr/>
          <a:lstStyle/>
          <a:p>
            <a:r>
              <a:rPr lang="en-GB" dirty="0"/>
              <a:t>Curricular integration</a:t>
            </a:r>
          </a:p>
        </p:txBody>
      </p:sp>
      <p:pic>
        <p:nvPicPr>
          <p:cNvPr id="4" name="Picture 3">
            <a:extLst>
              <a:ext uri="{FF2B5EF4-FFF2-40B4-BE49-F238E27FC236}">
                <a16:creationId xmlns:a16="http://schemas.microsoft.com/office/drawing/2014/main" id="{527B4E76-2D67-4955-BB20-5604959B8640}"/>
              </a:ext>
            </a:extLst>
          </p:cNvPr>
          <p:cNvPicPr>
            <a:picLocks noChangeAspect="1"/>
          </p:cNvPicPr>
          <p:nvPr/>
        </p:nvPicPr>
        <p:blipFill>
          <a:blip r:embed="rId3"/>
          <a:stretch>
            <a:fillRect/>
          </a:stretch>
        </p:blipFill>
        <p:spPr>
          <a:xfrm>
            <a:off x="1728787" y="1700212"/>
            <a:ext cx="5686425" cy="3457575"/>
          </a:xfrm>
          <a:prstGeom prst="rect">
            <a:avLst/>
          </a:prstGeom>
        </p:spPr>
      </p:pic>
    </p:spTree>
    <p:extLst>
      <p:ext uri="{BB962C8B-B14F-4D97-AF65-F5344CB8AC3E}">
        <p14:creationId xmlns:p14="http://schemas.microsoft.com/office/powerpoint/2010/main" val="3648638651"/>
      </p:ext>
    </p:extLst>
  </p:cSld>
  <p:clrMapOvr>
    <a:masterClrMapping/>
  </p:clrMapOvr>
</p:sld>
</file>

<file path=ppt/theme/theme1.xml><?xml version="1.0" encoding="utf-8"?>
<a:theme xmlns:a="http://schemas.openxmlformats.org/drawingml/2006/main" name="PowerPoint guide">
  <a:themeElements>
    <a:clrScheme name="PowerPoint guid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PowerPoint gu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guid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E8ED6DD2E0643B7F47693673984A9" ma:contentTypeVersion="10" ma:contentTypeDescription="Create a new document." ma:contentTypeScope="" ma:versionID="7a70a56f720b702f5081be14ef88c0ed">
  <xsd:schema xmlns:xsd="http://www.w3.org/2001/XMLSchema" xmlns:xs="http://www.w3.org/2001/XMLSchema" xmlns:p="http://schemas.microsoft.com/office/2006/metadata/properties" xmlns:ns3="350dfe22-1ecb-4019-aa81-2c8049d25c0c" xmlns:ns4="3ebed634-dcdd-44d5-9695-0fb1454d6141" targetNamespace="http://schemas.microsoft.com/office/2006/metadata/properties" ma:root="true" ma:fieldsID="84f401afe5dc176c5a950e8e4b0033c8" ns3:_="" ns4:_="">
    <xsd:import namespace="350dfe22-1ecb-4019-aa81-2c8049d25c0c"/>
    <xsd:import namespace="3ebed634-dcdd-44d5-9695-0fb1454d614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dfe22-1ecb-4019-aa81-2c8049d25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bed634-dcdd-44d5-9695-0fb1454d61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DF251-0630-434B-9FCD-62F0527128A8}">
  <ds:schemaRefs>
    <ds:schemaRef ds:uri="3ebed634-dcdd-44d5-9695-0fb1454d6141"/>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350dfe22-1ecb-4019-aa81-2c8049d25c0c"/>
    <ds:schemaRef ds:uri="http://www.w3.org/XML/1998/namespace"/>
  </ds:schemaRefs>
</ds:datastoreItem>
</file>

<file path=customXml/itemProps2.xml><?xml version="1.0" encoding="utf-8"?>
<ds:datastoreItem xmlns:ds="http://schemas.openxmlformats.org/officeDocument/2006/customXml" ds:itemID="{3466A525-F3FA-4683-8A84-0DB8FE1405D5}">
  <ds:schemaRefs>
    <ds:schemaRef ds:uri="http://schemas.microsoft.com/sharepoint/v3/contenttype/forms"/>
  </ds:schemaRefs>
</ds:datastoreItem>
</file>

<file path=customXml/itemProps3.xml><?xml version="1.0" encoding="utf-8"?>
<ds:datastoreItem xmlns:ds="http://schemas.openxmlformats.org/officeDocument/2006/customXml" ds:itemID="{1E4CEB76-1F8D-4F4F-A4A9-0055C3D4E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dfe22-1ecb-4019-aa81-2c8049d25c0c"/>
    <ds:schemaRef ds:uri="3ebed634-dcdd-44d5-9695-0fb1454d6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19896</TotalTime>
  <Words>1371</Words>
  <Application>Microsoft Office PowerPoint</Application>
  <PresentationFormat>On-screen Show (4:3)</PresentationFormat>
  <Paragraphs>160</Paragraphs>
  <Slides>26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Arial Black</vt:lpstr>
      <vt:lpstr>PowerPoint guide</vt:lpstr>
      <vt:lpstr>PowerPoint Presentation</vt:lpstr>
      <vt:lpstr>Basic requirements</vt:lpstr>
      <vt:lpstr>6 quality criteria</vt:lpstr>
      <vt:lpstr>Pedagogical innovation </vt:lpstr>
      <vt:lpstr>Pedagogical innovation </vt:lpstr>
      <vt:lpstr>Curricular integration</vt:lpstr>
      <vt:lpstr>Curricular integration</vt:lpstr>
      <vt:lpstr>Curricular integration</vt:lpstr>
      <vt:lpstr>Curricular integration</vt:lpstr>
      <vt:lpstr>Curricular integration</vt:lpstr>
      <vt:lpstr>Results, impact and documentation</vt:lpstr>
      <vt:lpstr>Documentation – What do we mean? </vt:lpstr>
      <vt:lpstr>Impact - What do we mean ?</vt:lpstr>
      <vt:lpstr>Results – What do we mean?</vt:lpstr>
      <vt:lpstr>Task: Please work in Groups of 3 to answer these questions</vt:lpstr>
      <vt:lpstr>Communication and exchange between partner schools</vt:lpstr>
      <vt:lpstr>Getting beyond basic email exchange   </vt:lpstr>
      <vt:lpstr>PowerPoint Presentation</vt:lpstr>
      <vt:lpstr>Collaboration between partner schools</vt:lpstr>
      <vt:lpstr>eBook</vt:lpstr>
      <vt:lpstr>eBook</vt:lpstr>
      <vt:lpstr>Use of technology</vt:lpstr>
      <vt:lpstr>Use of technology</vt:lpstr>
      <vt:lpstr>Use of technology answers</vt:lpstr>
      <vt:lpstr>Main things to remember when applying</vt:lpstr>
      <vt:lpstr>PowerPoint Presentation</vt:lpstr>
    </vt:vector>
  </TitlesOfParts>
  <Company>The British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Meeting Agenda 01.06.2016</dc:title>
  <dc:creator>The British Council</dc:creator>
  <cp:lastModifiedBy>Cowie, Alan (Education and Society)</cp:lastModifiedBy>
  <cp:revision>517</cp:revision>
  <cp:lastPrinted>2018-04-17T11:04:45Z</cp:lastPrinted>
  <dcterms:created xsi:type="dcterms:W3CDTF">2011-12-16T15:19:30Z</dcterms:created>
  <dcterms:modified xsi:type="dcterms:W3CDTF">2019-09-30T14:56:34Z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0x010100797E8ED6DD2E0643B7F47693673984A9</vt:lpwstr>
  </property>
</Properties>
</file>