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415" r:id="rId5"/>
    <p:sldId id="416" r:id="rId6"/>
    <p:sldId id="424" r:id="rId7"/>
    <p:sldId id="420" r:id="rId8"/>
    <p:sldId id="423" r:id="rId9"/>
    <p:sldId id="421" r:id="rId10"/>
    <p:sldId id="425" r:id="rId11"/>
    <p:sldId id="418" r:id="rId12"/>
    <p:sldId id="426" r:id="rId13"/>
    <p:sldId id="427" r:id="rId14"/>
    <p:sldId id="429" r:id="rId15"/>
    <p:sldId id="428" r:id="rId16"/>
    <p:sldId id="422" r:id="rId17"/>
    <p:sldId id="430" r:id="rId18"/>
    <p:sldId id="431" r:id="rId19"/>
    <p:sldId id="432" r:id="rId20"/>
    <p:sldId id="419" r:id="rId21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6600"/>
    <a:srgbClr val="339933"/>
    <a:srgbClr val="99CCFF"/>
    <a:srgbClr val="FF9999"/>
    <a:srgbClr val="CC99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651" autoAdjust="0"/>
    <p:restoredTop sz="91474" autoAdjust="0"/>
  </p:normalViewPr>
  <p:slideViewPr>
    <p:cSldViewPr>
      <p:cViewPr varScale="1">
        <p:scale>
          <a:sx n="83" d="100"/>
          <a:sy n="83" d="100"/>
        </p:scale>
        <p:origin x="384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24" y="-84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6" y="0"/>
            <a:ext cx="289066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68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89066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68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6" y="9428164"/>
            <a:ext cx="289066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61D39C-A82B-4DDC-8665-4A11C2FF1B6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4879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6" y="0"/>
            <a:ext cx="289066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8" y="4714876"/>
            <a:ext cx="5335893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89066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6" y="9428164"/>
            <a:ext cx="289066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D6D70F-84B2-4C18-83D9-A486DF956B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3735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D70F-84B2-4C18-83D9-A486DF956BD3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8212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D70F-84B2-4C18-83D9-A486DF956BD3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985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6"/>
          <p:cNvSpPr txBox="1">
            <a:spLocks noChangeArrowheads="1"/>
          </p:cNvSpPr>
          <p:nvPr userDrawn="1"/>
        </p:nvSpPr>
        <p:spPr bwMode="auto">
          <a:xfrm>
            <a:off x="7958856" y="6315770"/>
            <a:ext cx="58653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altLang="en-US" dirty="0"/>
              <a:t>#eTuk15</a:t>
            </a:r>
          </a:p>
        </p:txBody>
      </p:sp>
      <p:sp>
        <p:nvSpPr>
          <p:cNvPr id="30" name="Rectangle 10"/>
          <p:cNvSpPr>
            <a:spLocks noChangeArrowheads="1"/>
          </p:cNvSpPr>
          <p:nvPr userDrawn="1"/>
        </p:nvSpPr>
        <p:spPr bwMode="auto">
          <a:xfrm>
            <a:off x="190376" y="6525021"/>
            <a:ext cx="8774112" cy="3603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Rectangle 5"/>
          <p:cNvSpPr txBox="1">
            <a:spLocks noChangeArrowheads="1"/>
          </p:cNvSpPr>
          <p:nvPr userDrawn="1"/>
        </p:nvSpPr>
        <p:spPr bwMode="auto">
          <a:xfrm>
            <a:off x="479301" y="6564709"/>
            <a:ext cx="59737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altLang="en-US" dirty="0"/>
              <a:t>www.britishcouncil.org/eTwinning</a:t>
            </a:r>
          </a:p>
        </p:txBody>
      </p:sp>
      <p:sp>
        <p:nvSpPr>
          <p:cNvPr id="32" name="Rectangle 6"/>
          <p:cNvSpPr txBox="1">
            <a:spLocks noChangeArrowheads="1"/>
          </p:cNvSpPr>
          <p:nvPr userDrawn="1"/>
        </p:nvSpPr>
        <p:spPr bwMode="auto">
          <a:xfrm>
            <a:off x="7308304" y="6564709"/>
            <a:ext cx="1389484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altLang="en-US"/>
              <a:t>#eTUK19</a:t>
            </a:r>
            <a:endParaRPr lang="en-GB" altLang="en-US" dirty="0"/>
          </a:p>
        </p:txBody>
      </p:sp>
      <p:sp>
        <p:nvSpPr>
          <p:cNvPr id="37" name="Rectangle 13"/>
          <p:cNvSpPr>
            <a:spLocks noGrp="1" noChangeArrowheads="1"/>
          </p:cNvSpPr>
          <p:nvPr>
            <p:ph type="title" hasCustomPrompt="1"/>
          </p:nvPr>
        </p:nvSpPr>
        <p:spPr>
          <a:xfrm>
            <a:off x="457200" y="274638"/>
            <a:ext cx="8229600" cy="49053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eaLnBrk="1" hangingPunct="1"/>
            <a:r>
              <a:rPr lang="en-GB" altLang="en-US" dirty="0"/>
              <a:t>Page title – Arial heading 28</a:t>
            </a:r>
          </a:p>
        </p:txBody>
      </p:sp>
      <p:sp>
        <p:nvSpPr>
          <p:cNvPr id="39" name="Rectangle 13"/>
          <p:cNvSpPr>
            <a:spLocks noGrp="1" noChangeArrowheads="1"/>
          </p:cNvSpPr>
          <p:nvPr>
            <p:ph type="body" sz="half" idx="3" hasCustomPrompt="1"/>
          </p:nvPr>
        </p:nvSpPr>
        <p:spPr>
          <a:xfrm>
            <a:off x="457200" y="1412775"/>
            <a:ext cx="8240588" cy="460861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eaLnBrk="1" hangingPunct="1"/>
            <a:r>
              <a:rPr lang="en-GB" altLang="en-US" sz="1900" dirty="0"/>
              <a:t>Main body text please use </a:t>
            </a:r>
            <a:r>
              <a:rPr lang="en-GB" altLang="en-US" sz="1900" dirty="0" err="1"/>
              <a:t>arial</a:t>
            </a:r>
            <a:r>
              <a:rPr lang="en-GB" altLang="en-US" sz="1900" dirty="0"/>
              <a:t> body size 19</a:t>
            </a:r>
          </a:p>
          <a:p>
            <a:pPr eaLnBrk="1" hangingPunct="1"/>
            <a:r>
              <a:rPr lang="en-GB" altLang="en-US" sz="1900" dirty="0"/>
              <a:t>Please </a:t>
            </a:r>
            <a:r>
              <a:rPr lang="en-GB" altLang="en-US" sz="1900" dirty="0">
                <a:hlinkClick r:id="" action="ppaction://noaction"/>
              </a:rPr>
              <a:t>hyperlink </a:t>
            </a:r>
            <a:endParaRPr lang="en-GB" altLang="en-US" sz="1900" dirty="0"/>
          </a:p>
          <a:p>
            <a:pPr eaLnBrk="1" hangingPunct="1"/>
            <a:r>
              <a:rPr lang="en-GB" altLang="en-US" sz="1900" dirty="0"/>
              <a:t>within the main body text in orange.</a:t>
            </a:r>
          </a:p>
        </p:txBody>
      </p:sp>
    </p:spTree>
    <p:extLst>
      <p:ext uri="{BB962C8B-B14F-4D97-AF65-F5344CB8AC3E}">
        <p14:creationId xmlns:p14="http://schemas.microsoft.com/office/powerpoint/2010/main" val="220599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1" r="40884"/>
          <a:stretch/>
        </p:blipFill>
        <p:spPr bwMode="auto">
          <a:xfrm>
            <a:off x="3354698" y="171968"/>
            <a:ext cx="1728193" cy="104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9"/>
          <a:stretch/>
        </p:blipFill>
        <p:spPr bwMode="auto">
          <a:xfrm>
            <a:off x="6240063" y="53006"/>
            <a:ext cx="2713561" cy="12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8"/>
          <a:stretch/>
        </p:blipFill>
        <p:spPr bwMode="auto">
          <a:xfrm>
            <a:off x="259904" y="62073"/>
            <a:ext cx="2125156" cy="12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3"/>
          <p:cNvSpPr>
            <a:spLocks noGrp="1" noChangeArrowheads="1"/>
          </p:cNvSpPr>
          <p:nvPr>
            <p:ph type="subTitle" idx="4294967295" hasCustomPrompt="1"/>
          </p:nvPr>
        </p:nvSpPr>
        <p:spPr>
          <a:xfrm>
            <a:off x="468313" y="3284538"/>
            <a:ext cx="4679950" cy="1368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2000" b="1" dirty="0">
                <a:solidFill>
                  <a:srgbClr val="99999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Rectangle 4"/>
          <p:cNvSpPr txBox="1">
            <a:spLocks noChangeArrowheads="1"/>
          </p:cNvSpPr>
          <p:nvPr userDrawn="1"/>
        </p:nvSpPr>
        <p:spPr>
          <a:xfrm>
            <a:off x="469900" y="1629123"/>
            <a:ext cx="5110163" cy="17278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lang="en-GB" sz="2600" b="1" kern="1200" cap="all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solidFill>
                  <a:srgbClr val="0086C3"/>
                </a:solidFill>
                <a:latin typeface="Arial Black"/>
                <a:ea typeface="Times New Roman"/>
                <a:cs typeface="Arial"/>
              </a:rPr>
              <a:t> </a:t>
            </a:r>
            <a:endParaRPr lang="en-GB" dirty="0">
              <a:solidFill>
                <a:srgbClr val="7FBDDC"/>
              </a:solidFill>
              <a:latin typeface="Arial Black"/>
              <a:ea typeface="Times New Roman"/>
            </a:endParaRPr>
          </a:p>
        </p:txBody>
      </p:sp>
      <p:pic>
        <p:nvPicPr>
          <p:cNvPr id="8" name="Picture 2" descr="\\Ukbel1bdc002\home$\KarenCleland\KAREN\ETWINNING 2015\Logos\eTwinning 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640"/>
            <a:ext cx="1374726" cy="100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 txBox="1">
            <a:spLocks noChangeArrowheads="1"/>
          </p:cNvSpPr>
          <p:nvPr userDrawn="1"/>
        </p:nvSpPr>
        <p:spPr>
          <a:xfrm>
            <a:off x="469900" y="1917005"/>
            <a:ext cx="5110163" cy="1727869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lang="en-GB" sz="2600" b="1" cap="all" baseline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dirty="0">
                <a:solidFill>
                  <a:srgbClr val="0086C3"/>
                </a:solidFill>
                <a:latin typeface="Arial Black"/>
                <a:ea typeface="Times New Roman"/>
                <a:cs typeface="Arial"/>
              </a:rPr>
              <a:t> </a:t>
            </a:r>
            <a:endParaRPr lang="en-GB" kern="0" dirty="0">
              <a:solidFill>
                <a:srgbClr val="7FBDDC"/>
              </a:solidFill>
              <a:latin typeface="Arial Black"/>
              <a:ea typeface="Times New Roman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>
          <a:xfrm>
            <a:off x="468313" y="3860775"/>
            <a:ext cx="4679950" cy="136842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lang="en-GB" sz="1800" b="1" cap="all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803275" indent="4763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+mn-lt"/>
              </a:defRPr>
            </a:lvl2pPr>
            <a:lvl3pPr marL="1697038" indent="-358775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+mn-lt"/>
              </a:defRPr>
            </a:lvl3pPr>
            <a:lvl4pPr marL="2225675" indent="-349250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+mn-lt"/>
              </a:defRPr>
            </a:lvl4pPr>
            <a:lvl5pPr marL="2770188" indent="-365125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+mn-lt"/>
              </a:defRPr>
            </a:lvl5pPr>
            <a:lvl6pPr marL="3227388" indent="-365125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+mn-lt"/>
              </a:defRPr>
            </a:lvl6pPr>
            <a:lvl7pPr marL="3684588" indent="-365125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+mn-lt"/>
              </a:defRPr>
            </a:lvl7pPr>
            <a:lvl8pPr marL="4141788" indent="-365125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+mn-lt"/>
              </a:defRPr>
            </a:lvl8pPr>
            <a:lvl9pPr marL="4598988" indent="-365125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999999"/>
                </a:solidFill>
                <a:ea typeface="Times New Roman"/>
              </a:rPr>
              <a:t> </a:t>
            </a:r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7586663" y="5194002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GB" altLang="en-US" sz="600">
                <a:solidFill>
                  <a:schemeClr val="bg1"/>
                </a:solidFill>
                <a:ea typeface="ＭＳ Ｐゴシック" pitchFamily="34" charset="-128"/>
              </a:rPr>
              <a:t>All images © Mat Wright</a:t>
            </a:r>
          </a:p>
        </p:txBody>
      </p:sp>
      <p:sp>
        <p:nvSpPr>
          <p:cNvPr id="13" name="Rectangle 10"/>
          <p:cNvSpPr>
            <a:spLocks noChangeArrowheads="1"/>
          </p:cNvSpPr>
          <p:nvPr userDrawn="1"/>
        </p:nvSpPr>
        <p:spPr bwMode="auto">
          <a:xfrm>
            <a:off x="179512" y="6525021"/>
            <a:ext cx="8774112" cy="3603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4" name="Rectangle 5"/>
          <p:cNvSpPr txBox="1">
            <a:spLocks noChangeArrowheads="1"/>
          </p:cNvSpPr>
          <p:nvPr userDrawn="1"/>
        </p:nvSpPr>
        <p:spPr bwMode="auto">
          <a:xfrm>
            <a:off x="468437" y="6564709"/>
            <a:ext cx="59737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altLang="en-US" dirty="0"/>
              <a:t>www.britishcouncil.org/eTwinning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1" r="40884"/>
          <a:stretch/>
        </p:blipFill>
        <p:spPr bwMode="auto">
          <a:xfrm>
            <a:off x="3354698" y="171968"/>
            <a:ext cx="1728193" cy="104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9"/>
          <a:stretch/>
        </p:blipFill>
        <p:spPr bwMode="auto">
          <a:xfrm>
            <a:off x="6240063" y="53006"/>
            <a:ext cx="2713561" cy="12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8"/>
          <a:stretch/>
        </p:blipFill>
        <p:spPr bwMode="auto">
          <a:xfrm>
            <a:off x="259904" y="62073"/>
            <a:ext cx="2125156" cy="12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5"/>
          <p:cNvSpPr txBox="1">
            <a:spLocks noChangeArrowheads="1"/>
          </p:cNvSpPr>
          <p:nvPr userDrawn="1"/>
        </p:nvSpPr>
        <p:spPr bwMode="auto">
          <a:xfrm>
            <a:off x="7020272" y="6527628"/>
            <a:ext cx="1728193" cy="29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GB" altLang="en-US" dirty="0"/>
              <a:t>#eTuk19</a:t>
            </a:r>
          </a:p>
        </p:txBody>
      </p:sp>
      <p:pic>
        <p:nvPicPr>
          <p:cNvPr id="1026" name="Picture 2" descr="\\Ukbel1bdc002\home$\KarenCleland\KAREN\ETWINNING 2015\Logos\eTwinning logo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640"/>
            <a:ext cx="1374726" cy="100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</p:sldLayoutIdLst>
  <p:hf hdr="0" dt="0"/>
  <p:txStyles>
    <p:titleStyle>
      <a:lvl1pPr algn="l" rtl="0" fontAlgn="base">
        <a:lnSpc>
          <a:spcPts val="5000"/>
        </a:lnSpc>
        <a:spcBef>
          <a:spcPct val="0"/>
        </a:spcBef>
        <a:spcAft>
          <a:spcPct val="0"/>
        </a:spcAft>
        <a:defRPr sz="28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lnSpc>
          <a:spcPts val="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lnSpc>
          <a:spcPts val="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lnSpc>
          <a:spcPts val="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ts val="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ts val="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ts val="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ts val="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algn="l" rtl="0" fontAlgn="base">
        <a:lnSpc>
          <a:spcPts val="2800"/>
        </a:lnSpc>
        <a:spcBef>
          <a:spcPct val="0"/>
        </a:spcBef>
        <a:spcAft>
          <a:spcPts val="1400"/>
        </a:spcAft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803275" indent="4763" algn="l" rtl="0" fontAlgn="base">
        <a:lnSpc>
          <a:spcPts val="28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2pPr>
      <a:lvl3pPr marL="1697038" indent="-358775" algn="l" rtl="0" fontAlgn="base">
        <a:lnSpc>
          <a:spcPts val="28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3pPr>
      <a:lvl4pPr marL="2225675" indent="-349250" algn="l" rtl="0" fontAlgn="base">
        <a:lnSpc>
          <a:spcPts val="28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4pPr>
      <a:lvl5pPr marL="2770188" indent="-365125" algn="l" rtl="0" fontAlgn="base">
        <a:lnSpc>
          <a:spcPts val="28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5pPr>
      <a:lvl6pPr marL="3227388" indent="-365125" algn="l" rtl="0" fontAlgn="base">
        <a:lnSpc>
          <a:spcPts val="28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6pPr>
      <a:lvl7pPr marL="3684588" indent="-365125" algn="l" rtl="0" fontAlgn="base">
        <a:lnSpc>
          <a:spcPts val="28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7pPr>
      <a:lvl8pPr marL="4141788" indent="-365125" algn="l" rtl="0" fontAlgn="base">
        <a:lnSpc>
          <a:spcPts val="28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8pPr>
      <a:lvl9pPr marL="4598988" indent="-365125" algn="l" rtl="0" fontAlgn="base">
        <a:lnSpc>
          <a:spcPts val="28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95536" y="1268760"/>
            <a:ext cx="8229600" cy="1368152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kern="0" dirty="0"/>
              <a:t>eTwinning Ambassadors ~ The Junior Version</a:t>
            </a:r>
          </a:p>
          <a:p>
            <a:pPr algn="ctr"/>
            <a:r>
              <a:rPr lang="en-GB" kern="0" dirty="0"/>
              <a:t>‘A tale of two schools’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758046"/>
            <a:ext cx="2232248" cy="270575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1187624" y="2852936"/>
            <a:ext cx="2448272" cy="2515977"/>
            <a:chOff x="3275856" y="2996952"/>
            <a:chExt cx="2448272" cy="251597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73000"/>
                      </a14:imgEffect>
                      <a14:imgEffect>
                        <a14:brightnessContrast bright="28000" contrast="-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0216" y="3174820"/>
              <a:ext cx="2160240" cy="2160240"/>
            </a:xfrm>
            <a:prstGeom prst="rect">
              <a:avLst/>
            </a:prstGeom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3275856" y="2996952"/>
              <a:ext cx="2448272" cy="2515977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508104" y="5733256"/>
            <a:ext cx="28083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Derek Harkness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7948" y="5661248"/>
            <a:ext cx="28083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Markella</a:t>
            </a:r>
            <a:r>
              <a:rPr lang="en-GB" dirty="0"/>
              <a:t> </a:t>
            </a:r>
            <a:r>
              <a:rPr lang="en-GB" dirty="0" err="1"/>
              <a:t>Afenti</a:t>
            </a:r>
            <a:r>
              <a:rPr lang="en-GB" dirty="0"/>
              <a:t>-Sassis</a:t>
            </a:r>
          </a:p>
        </p:txBody>
      </p:sp>
    </p:spTree>
    <p:extLst>
      <p:ext uri="{BB962C8B-B14F-4D97-AF65-F5344CB8AC3E}">
        <p14:creationId xmlns:p14="http://schemas.microsoft.com/office/powerpoint/2010/main" val="3242995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3"/>
          </p:nvPr>
        </p:nvSpPr>
        <p:spPr>
          <a:xfrm>
            <a:off x="467544" y="1052736"/>
            <a:ext cx="8240588" cy="4608613"/>
          </a:xfrm>
        </p:spPr>
        <p:txBody>
          <a:bodyPr/>
          <a:lstStyle/>
          <a:p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64454" y="1620416"/>
            <a:ext cx="71318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Making and presenting PPT presentations 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9944" y="341040"/>
            <a:ext cx="8229600" cy="72008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kern="0"/>
              <a:t>eTwinning Ambassadors ~ The Junior Version</a:t>
            </a:r>
            <a:endParaRPr lang="en-GB" kern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7A351A-75AE-4900-9F55-AD066B0297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90" y="2420888"/>
            <a:ext cx="6444208" cy="362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59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3"/>
          </p:nvPr>
        </p:nvSpPr>
        <p:spPr>
          <a:xfrm>
            <a:off x="467544" y="1052736"/>
            <a:ext cx="8240588" cy="4608613"/>
          </a:xfrm>
        </p:spPr>
        <p:txBody>
          <a:bodyPr/>
          <a:lstStyle/>
          <a:p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64454" y="1620416"/>
            <a:ext cx="71318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Taking photos and uploading children’s work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9944" y="341040"/>
            <a:ext cx="8229600" cy="72008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kern="0"/>
              <a:t>eTwinning Ambassadors ~ The Junior Version</a:t>
            </a:r>
            <a:endParaRPr lang="en-GB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F0D651-44E7-41AF-9668-1CF528FA15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620" y="2132856"/>
            <a:ext cx="6804248" cy="382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52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3"/>
          </p:nvPr>
        </p:nvSpPr>
        <p:spPr>
          <a:xfrm>
            <a:off x="467544" y="1052736"/>
            <a:ext cx="8240588" cy="4608613"/>
          </a:xfrm>
        </p:spPr>
        <p:txBody>
          <a:bodyPr/>
          <a:lstStyle/>
          <a:p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64454" y="1620416"/>
            <a:ext cx="71318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Enabling children to participate in online questionnaires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9944" y="341040"/>
            <a:ext cx="8229600" cy="72008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kern="0"/>
              <a:t>eTwinning Ambassadors ~ The Junior Version</a:t>
            </a:r>
            <a:endParaRPr lang="en-GB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EA539-7EA5-458D-819E-1A6F593940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14" y="2031562"/>
            <a:ext cx="7447259" cy="418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86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3"/>
          </p:nvPr>
        </p:nvSpPr>
        <p:spPr>
          <a:xfrm>
            <a:off x="467544" y="1052736"/>
            <a:ext cx="8240588" cy="4608613"/>
          </a:xfrm>
        </p:spPr>
        <p:txBody>
          <a:bodyPr/>
          <a:lstStyle/>
          <a:p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9944" y="341040"/>
            <a:ext cx="8229600" cy="72008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kern="0"/>
              <a:t>eTwinning Ambassadors ~ The Junior Version</a:t>
            </a:r>
            <a:endParaRPr lang="en-GB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464454" y="1620416"/>
            <a:ext cx="71318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Making materials e.g. Travel guide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DE7C7C-B7A6-464A-846A-E5EB659B00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159715"/>
            <a:ext cx="7450410" cy="399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19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3"/>
          </p:nvPr>
        </p:nvSpPr>
        <p:spPr>
          <a:xfrm>
            <a:off x="467544" y="1052736"/>
            <a:ext cx="8240588" cy="4608613"/>
          </a:xfrm>
        </p:spPr>
        <p:txBody>
          <a:bodyPr/>
          <a:lstStyle/>
          <a:p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9944" y="341040"/>
            <a:ext cx="8229600" cy="72008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kern="0"/>
              <a:t>eTwinning Ambassadors ~ The Junior Version</a:t>
            </a:r>
            <a:endParaRPr lang="en-GB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464454" y="1620416"/>
            <a:ext cx="71318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Making materials e.g. </a:t>
            </a:r>
            <a:r>
              <a:rPr lang="en-GB" dirty="0" err="1"/>
              <a:t>Thinglink</a:t>
            </a:r>
            <a:r>
              <a:rPr lang="en-GB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17F4F8-B564-4F09-86B7-21927A1211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053552"/>
            <a:ext cx="7020272" cy="394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06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3"/>
          </p:nvPr>
        </p:nvSpPr>
        <p:spPr>
          <a:xfrm>
            <a:off x="467544" y="1052736"/>
            <a:ext cx="8240588" cy="4608613"/>
          </a:xfrm>
        </p:spPr>
        <p:txBody>
          <a:bodyPr/>
          <a:lstStyle/>
          <a:p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9944" y="341040"/>
            <a:ext cx="8229600" cy="72008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kern="0"/>
              <a:t>eTwinning Ambassadors ~ The Junior Version</a:t>
            </a:r>
            <a:endParaRPr lang="en-GB" kern="0" dirty="0"/>
          </a:p>
        </p:txBody>
      </p:sp>
      <p:sp>
        <p:nvSpPr>
          <p:cNvPr id="13" name="TextBox 12"/>
          <p:cNvSpPr txBox="1"/>
          <p:nvPr/>
        </p:nvSpPr>
        <p:spPr>
          <a:xfrm>
            <a:off x="464454" y="1620416"/>
            <a:ext cx="7131881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Junior eTwinning Ambassadors ~ benefits and outcomes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Enabling peer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Empowering children </a:t>
            </a:r>
            <a:r>
              <a:rPr lang="en-GB" dirty="0" smtClean="0"/>
              <a:t>/ Pupil </a:t>
            </a:r>
            <a:r>
              <a:rPr lang="en-GB" dirty="0"/>
              <a:t>voice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Ensuring that more children participate in the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Getting involved, being inspired, becoming responsible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Building a culture of </a:t>
            </a:r>
            <a:r>
              <a:rPr lang="en-GB" dirty="0" smtClean="0"/>
              <a:t>collaboration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Contributing to the ‘Ethos’ of the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Raising curricular standards ~ ICT!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Contributing to ISA and/or ICT awards such as NAACE or Digital Schools!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Raising awareness of </a:t>
            </a:r>
            <a:r>
              <a:rPr lang="en-GB" dirty="0" err="1" smtClean="0"/>
              <a:t>eSafety</a:t>
            </a:r>
            <a:r>
              <a:rPr lang="en-GB" dirty="0" smtClean="0"/>
              <a:t>!</a:t>
            </a:r>
            <a:endParaRPr lang="en-GB" dirty="0"/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103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3"/>
          </p:nvPr>
        </p:nvSpPr>
        <p:spPr>
          <a:xfrm>
            <a:off x="467544" y="1052736"/>
            <a:ext cx="8240588" cy="4608613"/>
          </a:xfrm>
        </p:spPr>
        <p:txBody>
          <a:bodyPr/>
          <a:lstStyle/>
          <a:p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9944" y="341040"/>
            <a:ext cx="8229600" cy="72008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kern="0"/>
              <a:t>eTwinning Ambassadors ~ The Junior Version</a:t>
            </a:r>
            <a:endParaRPr lang="en-GB" kern="0" dirty="0"/>
          </a:p>
        </p:txBody>
      </p:sp>
      <p:sp>
        <p:nvSpPr>
          <p:cNvPr id="13" name="TextBox 12"/>
          <p:cNvSpPr txBox="1"/>
          <p:nvPr/>
        </p:nvSpPr>
        <p:spPr>
          <a:xfrm>
            <a:off x="485548" y="1446551"/>
            <a:ext cx="713188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Junior eTwinning Ambassadors ~ ICT tools</a:t>
            </a:r>
          </a:p>
          <a:p>
            <a:r>
              <a:rPr lang="en-GB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Meetingwords.com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Padlet.com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Thinglink.com/</a:t>
            </a:r>
            <a:r>
              <a:rPr lang="en-GB" dirty="0" err="1"/>
              <a:t>edu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PPT presentations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Dash and Dot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Explaineverything.com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Photos app to create videos – use Vimeo, iMovie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2204864"/>
            <a:ext cx="2828431" cy="181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600052"/>
            <a:ext cx="2699792" cy="17813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7" y="4583502"/>
            <a:ext cx="2739493" cy="182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87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3"/>
          </p:nvPr>
        </p:nvSpPr>
        <p:spPr>
          <a:xfrm>
            <a:off x="467544" y="1052736"/>
            <a:ext cx="8240588" cy="4608613"/>
          </a:xfrm>
        </p:spPr>
        <p:txBody>
          <a:bodyPr/>
          <a:lstStyle/>
          <a:p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9944" y="341040"/>
            <a:ext cx="8229600" cy="72008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kern="0"/>
              <a:t>eTwinning Ambassadors ~ The Junior Version</a:t>
            </a:r>
            <a:endParaRPr lang="en-GB" kern="0" dirty="0"/>
          </a:p>
        </p:txBody>
      </p:sp>
      <p:sp>
        <p:nvSpPr>
          <p:cNvPr id="13" name="TextBox 12"/>
          <p:cNvSpPr txBox="1"/>
          <p:nvPr/>
        </p:nvSpPr>
        <p:spPr>
          <a:xfrm>
            <a:off x="619944" y="1041682"/>
            <a:ext cx="71318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Junior eTwinning Ambassadors ~ next steps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3808" y="2852936"/>
            <a:ext cx="2952328" cy="36509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700808"/>
            <a:ext cx="2619459" cy="3347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144" y="1457180"/>
            <a:ext cx="2737267" cy="407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21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/>
          <a:lstStyle/>
          <a:p>
            <a:pPr algn="ctr"/>
            <a:r>
              <a:rPr lang="en-GB" dirty="0"/>
              <a:t>eTwinning Ambassadors ~ The Junior Version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3"/>
          </p:nvPr>
        </p:nvSpPr>
        <p:spPr>
          <a:xfrm>
            <a:off x="467544" y="1052736"/>
            <a:ext cx="8240588" cy="4608613"/>
          </a:xfrm>
        </p:spPr>
        <p:txBody>
          <a:bodyPr/>
          <a:lstStyle/>
          <a:p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1412776"/>
            <a:ext cx="15841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Objectives: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9966" y="2177452"/>
            <a:ext cx="78584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outline the process of building a pupil-led eTwinning team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552" y="2819173"/>
            <a:ext cx="78584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clarify the roles of eTwinning Student Ambassadors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9966" y="3594711"/>
            <a:ext cx="78584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give examples of eTwinning Ambassadors’ practice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4236432"/>
            <a:ext cx="78584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explore the potential for eTwinning Student Ambassadors ~ next steps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9552" y="5245851"/>
            <a:ext cx="78584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allow time for questions/queries</a:t>
            </a:r>
          </a:p>
        </p:txBody>
      </p:sp>
    </p:spTree>
    <p:extLst>
      <p:ext uri="{BB962C8B-B14F-4D97-AF65-F5344CB8AC3E}">
        <p14:creationId xmlns:p14="http://schemas.microsoft.com/office/powerpoint/2010/main" val="2324834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/>
          <a:lstStyle/>
          <a:p>
            <a:pPr algn="ctr"/>
            <a:r>
              <a:rPr lang="en-GB" dirty="0"/>
              <a:t>eTwinning Ambassadors ~ The Junior Version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3"/>
          </p:nvPr>
        </p:nvSpPr>
        <p:spPr>
          <a:xfrm>
            <a:off x="467544" y="1052736"/>
            <a:ext cx="8240588" cy="4608613"/>
          </a:xfrm>
        </p:spPr>
        <p:txBody>
          <a:bodyPr/>
          <a:lstStyle/>
          <a:p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1340768"/>
            <a:ext cx="78488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How to build eTwinning projects in a primary school setting through student participation and autonomy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Carr’s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Glen Primary: eTwinning School Label 2019-2021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0000"/>
              </a:solidFill>
            </a:endParaRPr>
          </a:p>
          <a:p>
            <a:pPr lvl="0"/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Little Hadham Primary</a:t>
            </a:r>
            <a:r>
              <a:rPr lang="en-GB" dirty="0">
                <a:solidFill>
                  <a:srgbClr val="000000"/>
                </a:solidFill>
              </a:rPr>
              <a:t>: eTwinning School Label 2019-2021 &amp; Accreditation of ISA 2019-2022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534497"/>
            <a:ext cx="2598336" cy="28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69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/>
          <a:lstStyle/>
          <a:p>
            <a:pPr algn="ctr"/>
            <a:r>
              <a:rPr lang="en-GB" dirty="0"/>
              <a:t>eTwinning Ambassadors ~ The Junior Version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3"/>
          </p:nvPr>
        </p:nvSpPr>
        <p:spPr>
          <a:xfrm>
            <a:off x="451706" y="836713"/>
            <a:ext cx="8240588" cy="4896594"/>
          </a:xfrm>
        </p:spPr>
        <p:txBody>
          <a:bodyPr/>
          <a:lstStyle/>
          <a:p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45551" y="1326468"/>
            <a:ext cx="78488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Why?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2576" y="2159715"/>
            <a:ext cx="835990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Difficulties: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Teachers’ workload / resistance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Pupils’ inability &amp; inexperience to use </a:t>
            </a:r>
            <a:r>
              <a:rPr lang="en-GB" dirty="0" err="1"/>
              <a:t>twinspace</a:t>
            </a:r>
            <a:r>
              <a:rPr lang="en-GB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Teachers’ and pupils’ ICT </a:t>
            </a:r>
            <a:r>
              <a:rPr lang="en-GB" dirty="0" smtClean="0"/>
              <a:t>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School ethos and values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Requirement for full accreditation of ISA: </a:t>
            </a:r>
            <a:r>
              <a:rPr lang="en-GB" i="1" dirty="0"/>
              <a:t>the majority of students, across various age ranges to participate in activities.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509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/>
          <a:lstStyle/>
          <a:p>
            <a:pPr algn="ctr"/>
            <a:r>
              <a:rPr lang="en-GB" dirty="0"/>
              <a:t>eTwinning Ambassadors ~ The Junior Version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3"/>
          </p:nvPr>
        </p:nvSpPr>
        <p:spPr>
          <a:xfrm>
            <a:off x="451706" y="836713"/>
            <a:ext cx="8240588" cy="4896594"/>
          </a:xfrm>
        </p:spPr>
        <p:txBody>
          <a:bodyPr/>
          <a:lstStyle/>
          <a:p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45551" y="1326468"/>
            <a:ext cx="78488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How?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2576" y="2159715"/>
            <a:ext cx="835990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Job description: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support pupils and teachers to participate in projects.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Criteria: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Enthusiasm, motivation, desire to learn and support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 essential ICT </a:t>
            </a: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skills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</a:rPr>
              <a:t>Be able to demonstrate basic ICT skills (</a:t>
            </a:r>
            <a:r>
              <a:rPr lang="en-GB" dirty="0" err="1" smtClean="0">
                <a:solidFill>
                  <a:srgbClr val="000000"/>
                </a:solidFill>
              </a:rPr>
              <a:t>Carr’s</a:t>
            </a:r>
            <a:r>
              <a:rPr lang="en-GB" dirty="0" smtClean="0">
                <a:solidFill>
                  <a:srgbClr val="000000"/>
                </a:solidFill>
              </a:rPr>
              <a:t> Glen)</a:t>
            </a:r>
            <a:endParaRPr lang="en-GB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Different ways for selection: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Democratic way of choosing: Whole school </a:t>
            </a: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election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>
                <a:solidFill>
                  <a:srgbClr val="000000"/>
                </a:solidFill>
              </a:rPr>
              <a:t>Interviews held by ICT Co0rdinator and Ambassadors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Ambassadors’ club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477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/>
          <a:lstStyle/>
          <a:p>
            <a:pPr algn="ctr"/>
            <a:r>
              <a:rPr lang="en-GB" dirty="0"/>
              <a:t>eTwinning Ambassadors ~ The Junior Version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3"/>
          </p:nvPr>
        </p:nvSpPr>
        <p:spPr>
          <a:xfrm>
            <a:off x="467544" y="1052736"/>
            <a:ext cx="8240588" cy="4608613"/>
          </a:xfrm>
        </p:spPr>
        <p:txBody>
          <a:bodyPr/>
          <a:lstStyle/>
          <a:p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1628800"/>
            <a:ext cx="784887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 steps: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/>
              <a:t>Training 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twinspace</a:t>
            </a:r>
            <a:r>
              <a:rPr lang="en-GB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eSafety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Discussion on respect, understanding, </a:t>
            </a:r>
            <a:r>
              <a:rPr lang="en-GB" dirty="0" smtClean="0"/>
              <a:t>tolerance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Use of Apps ~ </a:t>
            </a:r>
            <a:r>
              <a:rPr lang="en-GB" dirty="0" err="1" smtClean="0"/>
              <a:t>Padlet</a:t>
            </a:r>
            <a:r>
              <a:rPr lang="en-GB" dirty="0" smtClean="0"/>
              <a:t>, Apple Store Training Day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1052736"/>
            <a:ext cx="2836232" cy="283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07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3"/>
          </p:nvPr>
        </p:nvSpPr>
        <p:spPr>
          <a:xfrm>
            <a:off x="467544" y="1052736"/>
            <a:ext cx="8240588" cy="4608613"/>
          </a:xfrm>
        </p:spPr>
        <p:txBody>
          <a:bodyPr/>
          <a:lstStyle/>
          <a:p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44504" y="1484784"/>
            <a:ext cx="7655887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Digital Ambassadors  ~ The role of a Junior Ambassador – Examples of practice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Support pupils and empower them to use </a:t>
            </a:r>
            <a:r>
              <a:rPr kumimoji="0" lang="en-GB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twinspace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to navigate through the journal and the project pages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000000"/>
                </a:solidFill>
              </a:rPr>
              <a:t>Read questions to younger ones and record answers to online questionnaires and in forums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Take photos to upload in </a:t>
            </a:r>
            <a:r>
              <a:rPr kumimoji="0" lang="en-GB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twinspace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lang="en-GB" dirty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Create materials e.g. PPT presentations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</a:rPr>
              <a:t>Responsible for project displays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</a:rPr>
              <a:t>Assisting with parent evenings/open days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>
                <a:solidFill>
                  <a:srgbClr val="000000"/>
                </a:solidFill>
              </a:rPr>
              <a:t>Run </a:t>
            </a:r>
            <a:r>
              <a:rPr lang="en-GB" dirty="0">
                <a:solidFill>
                  <a:srgbClr val="000000"/>
                </a:solidFill>
              </a:rPr>
              <a:t>ICT clubs to develop younger </a:t>
            </a:r>
            <a:r>
              <a:rPr lang="en-GB" dirty="0" smtClean="0">
                <a:solidFill>
                  <a:srgbClr val="000000"/>
                </a:solidFill>
              </a:rPr>
              <a:t>                                 pupils</a:t>
            </a:r>
            <a:r>
              <a:rPr lang="en-GB" dirty="0">
                <a:solidFill>
                  <a:srgbClr val="000000"/>
                </a:solidFill>
              </a:rPr>
              <a:t>’ ICT skills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9944" y="341040"/>
            <a:ext cx="8229600" cy="72008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00A4E4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eTwinning Ambassadors ~ The Junior Version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A4E4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7372" y="3429000"/>
            <a:ext cx="2271260" cy="306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70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3"/>
          </p:nvPr>
        </p:nvSpPr>
        <p:spPr>
          <a:xfrm>
            <a:off x="467544" y="1052736"/>
            <a:ext cx="8240588" cy="4608613"/>
          </a:xfrm>
        </p:spPr>
        <p:txBody>
          <a:bodyPr/>
          <a:lstStyle/>
          <a:p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1644277"/>
            <a:ext cx="71318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Contributing to a </a:t>
            </a:r>
            <a:r>
              <a:rPr lang="en-GB" dirty="0" err="1"/>
              <a:t>padlet</a:t>
            </a:r>
            <a:r>
              <a:rPr lang="en-GB" dirty="0"/>
              <a:t>, liking and commenting on posts  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9944" y="341040"/>
            <a:ext cx="8229600" cy="72008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kern="0"/>
              <a:t>eTwinning Ambassadors ~ The Junior Version</a:t>
            </a:r>
            <a:endParaRPr lang="en-GB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ED380E-C701-4F18-80E5-E8C13D6F13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204864"/>
            <a:ext cx="6948264" cy="390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29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3"/>
          </p:nvPr>
        </p:nvSpPr>
        <p:spPr>
          <a:xfrm>
            <a:off x="467544" y="1052736"/>
            <a:ext cx="8240588" cy="4608613"/>
          </a:xfrm>
        </p:spPr>
        <p:txBody>
          <a:bodyPr/>
          <a:lstStyle/>
          <a:p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64454" y="1620416"/>
            <a:ext cx="71318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Collaborative stories using meetingwords.com 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9944" y="341040"/>
            <a:ext cx="8229600" cy="72008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kern="0"/>
              <a:t>eTwinning Ambassadors ~ The Junior Version</a:t>
            </a:r>
            <a:endParaRPr lang="en-GB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0CAB90-E21A-44DF-AD12-30103980A5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084747"/>
            <a:ext cx="6732240" cy="378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95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owerPoint guide">
  <a:themeElements>
    <a:clrScheme name="PowerPoint guide 1">
      <a:dk1>
        <a:srgbClr val="000000"/>
      </a:dk1>
      <a:lt1>
        <a:srgbClr val="FFFFFF"/>
      </a:lt1>
      <a:dk2>
        <a:srgbClr val="00A4E4"/>
      </a:dk2>
      <a:lt2>
        <a:srgbClr val="B2B2B2"/>
      </a:lt2>
      <a:accent1>
        <a:srgbClr val="0F7298"/>
      </a:accent1>
      <a:accent2>
        <a:srgbClr val="94268A"/>
      </a:accent2>
      <a:accent3>
        <a:srgbClr val="FFFFFF"/>
      </a:accent3>
      <a:accent4>
        <a:srgbClr val="000000"/>
      </a:accent4>
      <a:accent5>
        <a:srgbClr val="AABCCA"/>
      </a:accent5>
      <a:accent6>
        <a:srgbClr val="86217D"/>
      </a:accent6>
      <a:hlink>
        <a:srgbClr val="E8792E"/>
      </a:hlink>
      <a:folHlink>
        <a:srgbClr val="939837"/>
      </a:folHlink>
    </a:clrScheme>
    <a:fontScheme name="PowerPoint gu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guide 1">
        <a:dk1>
          <a:srgbClr val="000000"/>
        </a:dk1>
        <a:lt1>
          <a:srgbClr val="FFFFFF"/>
        </a:lt1>
        <a:dk2>
          <a:srgbClr val="00A4E4"/>
        </a:dk2>
        <a:lt2>
          <a:srgbClr val="B2B2B2"/>
        </a:lt2>
        <a:accent1>
          <a:srgbClr val="0F7298"/>
        </a:accent1>
        <a:accent2>
          <a:srgbClr val="94268A"/>
        </a:accent2>
        <a:accent3>
          <a:srgbClr val="FFFFFF"/>
        </a:accent3>
        <a:accent4>
          <a:srgbClr val="000000"/>
        </a:accent4>
        <a:accent5>
          <a:srgbClr val="AABCCA"/>
        </a:accent5>
        <a:accent6>
          <a:srgbClr val="86217D"/>
        </a:accent6>
        <a:hlink>
          <a:srgbClr val="E8792E"/>
        </a:hlink>
        <a:folHlink>
          <a:srgbClr val="93983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DDD073FB4DA64A90A639939E7FD37B" ma:contentTypeVersion="9" ma:contentTypeDescription="Create a new document." ma:contentTypeScope="" ma:versionID="8e875bf4ae6966dcece7d6c50f333be2">
  <xsd:schema xmlns:xsd="http://www.w3.org/2001/XMLSchema" xmlns:xs="http://www.w3.org/2001/XMLSchema" xmlns:p="http://schemas.microsoft.com/office/2006/metadata/properties" xmlns:ns2="91c24419-145a-4c11-a93f-c9c676bb33ba" targetNamespace="http://schemas.microsoft.com/office/2006/metadata/properties" ma:root="true" ma:fieldsID="d9730b51ac97cc7f0777ccfd43c54b33" ns2:_="">
    <xsd:import namespace="91c24419-145a-4c11-a93f-c9c676bb33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24419-145a-4c11-a93f-c9c676bb33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EC7A16-C861-4E98-A830-E270699A06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c24419-145a-4c11-a93f-c9c676bb33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66A525-F3FA-4683-8A84-0DB8FE1405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6DF251-0630-434B-9FCD-62F0527128A8}">
  <ds:schemaRefs>
    <ds:schemaRef ds:uri="91c24419-145a-4c11-a93f-c9c676bb33ba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guide</Template>
  <TotalTime>17102</TotalTime>
  <Words>551</Words>
  <Application>Microsoft Office PowerPoint</Application>
  <PresentationFormat>On-screen Show (4:3)</PresentationFormat>
  <Paragraphs>129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Arial Black</vt:lpstr>
      <vt:lpstr>Times New Roman</vt:lpstr>
      <vt:lpstr>PowerPoint guide</vt:lpstr>
      <vt:lpstr>PowerPoint Presentation</vt:lpstr>
      <vt:lpstr>eTwinning Ambassadors ~ The Junior Version</vt:lpstr>
      <vt:lpstr>eTwinning Ambassadors ~ The Junior Version</vt:lpstr>
      <vt:lpstr>eTwinning Ambassadors ~ The Junior Version</vt:lpstr>
      <vt:lpstr>eTwinning Ambassadors ~ The Junior Version</vt:lpstr>
      <vt:lpstr>eTwinning Ambassadors ~ The Junior Version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British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Meeting Agenda 01.06.2016</dc:title>
  <dc:creator>The British Council</dc:creator>
  <cp:lastModifiedBy>Derek Harkness</cp:lastModifiedBy>
  <cp:revision>477</cp:revision>
  <cp:lastPrinted>2018-04-17T11:04:45Z</cp:lastPrinted>
  <dcterms:created xsi:type="dcterms:W3CDTF">2011-12-16T15:19:30Z</dcterms:created>
  <dcterms:modified xsi:type="dcterms:W3CDTF">2019-09-23T22:05:38Z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0x010100F0DDD073FB4DA64A90A639939E7FD37B</vt:lpwstr>
  </property>
</Properties>
</file>