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57" r:id="rId6"/>
    <p:sldId id="258" r:id="rId7"/>
    <p:sldId id="263" r:id="rId8"/>
    <p:sldId id="267" r:id="rId9"/>
    <p:sldId id="264" r:id="rId10"/>
    <p:sldId id="265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07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30FA6C-6BD6-4C1D-B6BB-22C2A515D8D6}" type="datetimeFigureOut">
              <a:rPr lang="cs-CZ" smtClean="0"/>
              <a:pPr/>
              <a:t>24.6.2019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2F5713-CAFB-41BB-BD7E-DEBCCA861A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kb.cz/kontakt/ceska-republika/plzen/" TargetMode="External"/><Relationship Id="rId2" Type="http://schemas.openxmlformats.org/officeDocument/2006/relationships/hyperlink" Target="https://www.bkb.cz/o-nas/poradenska-cinno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kb.cz/o-nas/poslani-a-cinno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Bílý kruh bezpečí </a:t>
            </a:r>
            <a:r>
              <a:rPr lang="cs-CZ" dirty="0" smtClean="0"/>
              <a:t>– pomoc obětem násilí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Bára Libotovská</a:t>
            </a:r>
          </a:p>
          <a:p>
            <a:r>
              <a:rPr lang="cs-CZ" dirty="0"/>
              <a:t>Mirka Navrátilová</a:t>
            </a:r>
          </a:p>
        </p:txBody>
      </p:sp>
    </p:spTree>
    <p:extLst>
      <p:ext uri="{BB962C8B-B14F-4D97-AF65-F5344CB8AC3E}">
        <p14:creationId xmlns:p14="http://schemas.microsoft.com/office/powerpoint/2010/main" xmlns="" val="156348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15A7A5-C237-3449-BF3C-D9DB7128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činnost BKB: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B80F18-C2FB-3042-8493-9058F2F44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předkládání podnětů k zákonodárným iniciativám, spolupráce při tvorbě zákonů</a:t>
            </a:r>
          </a:p>
          <a:p>
            <a:r>
              <a:rPr lang="cs-CZ" dirty="0"/>
              <a:t>přednášky, výcviky, semináře, konference, publikační aktivity</a:t>
            </a:r>
          </a:p>
          <a:p>
            <a:r>
              <a:rPr lang="cs-CZ" dirty="0"/>
              <a:t>vlastní projekty a účast v mezinárodních projektech</a:t>
            </a:r>
          </a:p>
          <a:p>
            <a:r>
              <a:rPr lang="cs-CZ" dirty="0"/>
              <a:t>spolupráce s nestátními organizacemi, státní správou a místní samosprávou ČR</a:t>
            </a:r>
          </a:p>
          <a:p>
            <a:r>
              <a:rPr lang="cs-CZ" dirty="0"/>
              <a:t>zahraniční spolupráce - členství ve </a:t>
            </a:r>
            <a:r>
              <a:rPr lang="cs-CZ" dirty="0" err="1"/>
              <a:t>Victim</a:t>
            </a:r>
            <a:r>
              <a:rPr lang="cs-CZ" dirty="0"/>
              <a:t> Support </a:t>
            </a:r>
            <a:r>
              <a:rPr lang="cs-CZ" dirty="0" err="1"/>
              <a:t>Europe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066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5C7115-9CB5-F04B-89D5-5B854BD2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Poradna BKB Plzeň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BD40DC0-0A99-6C4E-A01B-808461AB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" b="1" dirty="0"/>
              <a:t>e-mail: </a:t>
            </a:r>
            <a:r>
              <a:rPr lang="pt" b="1" dirty="0" err="1"/>
              <a:t>bkb.plzen@bkb.cz</a:t>
            </a:r>
            <a:r>
              <a:rPr lang="pt" b="1" dirty="0"/>
              <a:t>         tel.: 734 157 200</a:t>
            </a:r>
            <a:endParaRPr lang="pt" dirty="0"/>
          </a:p>
          <a:p>
            <a:r>
              <a:rPr lang="pt" b="1" dirty="0" err="1"/>
              <a:t>Vedoucí</a:t>
            </a:r>
            <a:r>
              <a:rPr lang="pt" b="1" dirty="0"/>
              <a:t> </a:t>
            </a:r>
            <a:r>
              <a:rPr lang="pt" b="1" dirty="0" err="1"/>
              <a:t>poradny</a:t>
            </a:r>
            <a:r>
              <a:rPr lang="pt" b="1" dirty="0"/>
              <a:t>: </a:t>
            </a:r>
            <a:r>
              <a:rPr lang="pt" b="1" dirty="0" err="1"/>
              <a:t>Mgr</a:t>
            </a:r>
            <a:r>
              <a:rPr lang="pt" b="1" dirty="0"/>
              <a:t>. Igor </a:t>
            </a:r>
            <a:r>
              <a:rPr lang="pt" b="1" dirty="0" err="1"/>
              <a:t>Chalachan</a:t>
            </a:r>
            <a:r>
              <a:rPr lang="pt" b="1" dirty="0"/>
              <a:t>   </a:t>
            </a:r>
            <a:r>
              <a:rPr lang="pt" dirty="0"/>
              <a:t>  </a:t>
            </a:r>
          </a:p>
          <a:p>
            <a:endParaRPr lang="pt" dirty="0"/>
          </a:p>
          <a:p>
            <a:pPr marL="0" indent="0">
              <a:buNone/>
            </a:pPr>
            <a:r>
              <a:rPr lang="cs-CZ" b="1" dirty="0"/>
              <a:t>Poradna poskytuje pomoc </a:t>
            </a:r>
            <a:r>
              <a:rPr lang="cs-CZ" dirty="0"/>
              <a:t>zvlášť zranitelným obětem trestných činů a pozůstalým po obětech v celé ČR</a:t>
            </a:r>
            <a:r>
              <a:rPr lang="cs-CZ" b="1" dirty="0"/>
              <a:t> </a:t>
            </a:r>
            <a:r>
              <a:rPr lang="cs-CZ" dirty="0"/>
              <a:t>prostřednictvím případového manažera, a to ve dnech </a:t>
            </a:r>
            <a:r>
              <a:rPr lang="cs-CZ" b="1" dirty="0"/>
              <a:t>pondělí až čtvrtek v době od 8:30–15:30 hodin. V pátek od 8:30-15:00 hodin.</a:t>
            </a:r>
            <a:r>
              <a:rPr lang="cs-CZ" dirty="0"/>
              <a:t/>
            </a:r>
            <a:br>
              <a:rPr lang="cs-CZ" dirty="0"/>
            </a:br>
            <a:r>
              <a:rPr lang="pt" dirty="0"/>
              <a:t> 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254115F-E19D-AF49-9AB9-CA37D8B6D1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774542"/>
            <a:ext cx="2411760" cy="180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B631C29-9F59-C047-822E-CD9A6792CE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7854" y="4760424"/>
            <a:ext cx="2411760" cy="180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636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dál hledat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Adresář azylových domů - www.azylovedomy.cz </a:t>
            </a:r>
          </a:p>
          <a:p>
            <a:r>
              <a:rPr lang="cs-CZ" dirty="0" smtClean="0"/>
              <a:t>Linky důvěry - www.capld.cz </a:t>
            </a:r>
          </a:p>
          <a:p>
            <a:r>
              <a:rPr lang="cs-CZ" dirty="0" smtClean="0"/>
              <a:t>Informace a seznam občanských poraden - www.obcanskeporadny.cz </a:t>
            </a:r>
          </a:p>
          <a:p>
            <a:r>
              <a:rPr lang="cs-CZ" dirty="0" smtClean="0"/>
              <a:t>Adresář rodinných poraden - www.amrp.cz </a:t>
            </a:r>
          </a:p>
          <a:p>
            <a:r>
              <a:rPr lang="cs-CZ" dirty="0" smtClean="0"/>
              <a:t>Registr poskytovatelů sociálních služeb v ČR - ttp://iregistr.mpsv.cz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202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28C7F9-9B42-6C4C-BB50-0752FC46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C10BBA6-12B5-A941-90E6-CAD15111B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https://www.bkb.cz/o-nas/poradenska-cinnost/</a:t>
            </a:r>
            <a:endParaRPr lang="cs-CZ" dirty="0"/>
          </a:p>
          <a:p>
            <a:r>
              <a:rPr lang="cs-CZ" dirty="0">
                <a:hlinkClick r:id="rId3"/>
              </a:rPr>
              <a:t>https://www.bkb.cz/kontakt/ceska-republika/plzen/</a:t>
            </a:r>
            <a:endParaRPr lang="cs-CZ" dirty="0"/>
          </a:p>
          <a:p>
            <a:r>
              <a:rPr lang="cs-CZ" dirty="0">
                <a:hlinkClick r:id="rId4"/>
              </a:rPr>
              <a:t>https://www.bkb.cz/o-nas/poslani-a-cinnost/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75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domácí násilí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Domácí </a:t>
            </a:r>
            <a:r>
              <a:rPr lang="cs-CZ" sz="1800" dirty="0"/>
              <a:t>násilí je fyzické, psychické nebo sexuální násilí mezi intimními partnery, </a:t>
            </a:r>
            <a:br>
              <a:rPr lang="cs-CZ" sz="1800" dirty="0"/>
            </a:br>
            <a:r>
              <a:rPr lang="cs-CZ" sz="1800" dirty="0"/>
              <a:t>ke kterému dochází v soukromí, tedy mimo kontrolu veřejnosti,</a:t>
            </a:r>
          </a:p>
          <a:p>
            <a:r>
              <a:rPr lang="cs-CZ" sz="1800" dirty="0"/>
              <a:t>intenzita násilných incidentů se zpravidla stupňuje </a:t>
            </a:r>
          </a:p>
          <a:p>
            <a:r>
              <a:rPr lang="cs-CZ" sz="1800" dirty="0"/>
              <a:t>u oběti vede ke ztrátě schopností včas zastavit násilné incidenty a efektivně vyřešit narušený vztah;</a:t>
            </a:r>
          </a:p>
          <a:p>
            <a:r>
              <a:rPr lang="cs-CZ" sz="1800" dirty="0"/>
              <a:t>(širší pojem „násilí v rodině“ zahrnuje také násilí páchané na dětech a násilí páchané na seniorech).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37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Krizový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dirty="0"/>
              <a:t>Uschovejte si u </a:t>
            </a:r>
            <a:r>
              <a:rPr lang="cs-CZ" sz="2200" dirty="0" smtClean="0"/>
              <a:t>někoho náhradní </a:t>
            </a:r>
            <a:r>
              <a:rPr lang="cs-CZ" sz="2200" dirty="0"/>
              <a:t>klíče, oblečení, důležité dokumenty, lékařské předpisy a určitý peněžní obnos.</a:t>
            </a:r>
          </a:p>
          <a:p>
            <a:r>
              <a:rPr lang="cs-CZ" sz="2200" dirty="0"/>
              <a:t>Uschovejte si všechny důkazy o fyzickém násilí (roztrhané oblečení, fotografie modřin a zranění atd.).</a:t>
            </a:r>
          </a:p>
          <a:p>
            <a:r>
              <a:rPr lang="cs-CZ" sz="2200" dirty="0"/>
              <a:t>Naplánujte si nejbezpečnější dobu k případnému útěku.</a:t>
            </a:r>
          </a:p>
          <a:p>
            <a:r>
              <a:rPr lang="cs-CZ" sz="2200" dirty="0"/>
              <a:t>Pamatujte si, kam se můžete obrátit se žádostí o pomoc. Řekněte někomu, co se u vás děje. Noste s sebou telefonní čísla svých přátel, příbuzných a azylových domů.</a:t>
            </a:r>
          </a:p>
          <a:p>
            <a:r>
              <a:rPr lang="cs-CZ" sz="2200" dirty="0"/>
              <a:t>Nepopírejte násilí před dětmi, řekněte jim pravdu a určete jim bezpečné místo v bytě – pokoj, který lze zamknout, sousední dům, kam se mohou v případě hrožení ukrýt. Poučte je, že jejich úkolem je zůstat v </a:t>
            </a:r>
            <a:r>
              <a:rPr lang="cs-CZ" sz="2200" dirty="0" smtClean="0"/>
              <a:t>bezpečí, nikoliv </a:t>
            </a:r>
            <a:r>
              <a:rPr lang="cs-CZ" sz="2200" dirty="0"/>
              <a:t>vás ochraňovat.</a:t>
            </a:r>
          </a:p>
          <a:p>
            <a:r>
              <a:rPr lang="cs-CZ" sz="2200" dirty="0"/>
              <a:t>Domluvte si signál se sousedy (např. světlo venku je rozsvícené = zavolejte policii).</a:t>
            </a:r>
          </a:p>
          <a:p>
            <a:r>
              <a:rPr lang="cs-CZ" sz="2200" dirty="0"/>
              <a:t>Nestyďte se vyhledat pomoc příbuzných a odborníků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6955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jde o život: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200" dirty="0"/>
              <a:t>Pokud jste v nebezpečí a potřebujete pomoc, zavolejte policii.</a:t>
            </a:r>
          </a:p>
          <a:p>
            <a:r>
              <a:rPr lang="cs-CZ" sz="2200" dirty="0"/>
              <a:t>Pokud jste napaden(a) během volání na policii, nechte telefon vyvěšený, mluvte a křičte.</a:t>
            </a:r>
          </a:p>
          <a:p>
            <a:r>
              <a:rPr lang="cs-CZ" sz="2200" dirty="0"/>
              <a:t>Když přijede policie, jděte s ní do jiného pokoje, abyste mohl(a) mluvit bez přerušování.</a:t>
            </a:r>
          </a:p>
          <a:p>
            <a:r>
              <a:rPr lang="cs-CZ" sz="2200" dirty="0"/>
              <a:t>Pokud jste zraněn(a), jděte na pohotovost nebo k lékaři a oznamte, co se vám stalo. Požádejte je, aby vaši návštěvu zadokumentovali, případně vám napsali zprávu.</a:t>
            </a:r>
          </a:p>
          <a:p>
            <a:r>
              <a:rPr lang="cs-CZ" sz="2200" dirty="0"/>
              <a:t>Po útoku ihned neuklízejte a důkazy (rozbité sklo, roztrhané oblečení, chomáče vlasů atd.) uložte do igelitového sáčku a předejte je policii.</a:t>
            </a:r>
          </a:p>
          <a:p>
            <a:r>
              <a:rPr lang="cs-CZ" sz="2200" dirty="0"/>
              <a:t>Škody vyfotografujte, snímky dejte vyvolat i s datem, je-li to možné.</a:t>
            </a:r>
          </a:p>
          <a:p>
            <a:r>
              <a:rPr lang="cs-CZ" sz="2200" dirty="0"/>
              <a:t>Zjistěte jména a čísla zasahujících policistů.</a:t>
            </a:r>
          </a:p>
          <a:p>
            <a:r>
              <a:rPr lang="cs-CZ" sz="2200" dirty="0"/>
              <a:t>Vyhledejte pomoc odborníků.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894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Tel. linka NONSTOP - 116 006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- </a:t>
            </a:r>
            <a:r>
              <a:rPr lang="cs-CZ" sz="1800" dirty="0"/>
              <a:t>Vyslechne a pomůže volajícímu orientovat se v aktuální situaci.</a:t>
            </a:r>
          </a:p>
          <a:p>
            <a:pPr marL="0" indent="0">
              <a:buNone/>
            </a:pPr>
            <a:r>
              <a:rPr lang="cs-CZ" sz="1800" dirty="0"/>
              <a:t>- Nabízí volajícímu porozumění a důvěru.</a:t>
            </a:r>
          </a:p>
          <a:p>
            <a:pPr marL="0" indent="0">
              <a:buNone/>
            </a:pPr>
            <a:r>
              <a:rPr lang="cs-CZ" sz="1800" dirty="0"/>
              <a:t>- Pomáhá volajícímu odstranit pocity viny a znovu nalézt sebedůvěru.</a:t>
            </a:r>
          </a:p>
          <a:p>
            <a:pPr marL="0" indent="0">
              <a:buNone/>
            </a:pPr>
            <a:r>
              <a:rPr lang="cs-CZ" sz="1800" dirty="0"/>
              <a:t>- Motivuje volajícího k aktivnímu řešení situace.</a:t>
            </a:r>
          </a:p>
          <a:p>
            <a:pPr marL="0" indent="0">
              <a:buNone/>
            </a:pPr>
            <a:r>
              <a:rPr lang="cs-CZ" sz="1800" dirty="0"/>
              <a:t>- Pomáhá volajícímu promyslet individuální bezpečností plán.</a:t>
            </a:r>
          </a:p>
          <a:p>
            <a:pPr marL="0" indent="0">
              <a:buNone/>
            </a:pPr>
            <a:r>
              <a:rPr lang="cs-CZ" sz="1800" dirty="0"/>
              <a:t>- Poskytuje praktické rady a pomáhá volajícímu nalézat další vhodný postup.</a:t>
            </a:r>
          </a:p>
          <a:p>
            <a:pPr marL="0" indent="0">
              <a:buNone/>
            </a:pPr>
            <a:r>
              <a:rPr lang="cs-CZ" sz="1800" dirty="0"/>
              <a:t>- Nabízí </a:t>
            </a:r>
            <a:r>
              <a:rPr lang="cs-CZ" sz="1800" dirty="0" smtClean="0"/>
              <a:t>právní pomoc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Poskytuje informace o systému služeb </a:t>
            </a:r>
            <a:r>
              <a:rPr lang="cs-CZ" sz="1800" dirty="0" smtClean="0"/>
              <a:t>pro </a:t>
            </a:r>
            <a:r>
              <a:rPr lang="cs-CZ" sz="1800" dirty="0"/>
              <a:t>oběti domácího </a:t>
            </a:r>
            <a:r>
              <a:rPr lang="cs-CZ" sz="1800" dirty="0" smtClean="0"/>
              <a:t>násilí a </a:t>
            </a:r>
            <a:r>
              <a:rPr lang="cs-CZ" sz="1800" dirty="0"/>
              <a:t>trestných činů.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1" y="4797152"/>
            <a:ext cx="1540201" cy="17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76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Vznik poraden: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2776"/>
            <a:ext cx="7299882" cy="5184576"/>
          </a:xfrm>
        </p:spPr>
      </p:pic>
    </p:spTree>
    <p:extLst>
      <p:ext uri="{BB962C8B-B14F-4D97-AF65-F5344CB8AC3E}">
        <p14:creationId xmlns:p14="http://schemas.microsoft.com/office/powerpoint/2010/main" xmlns="" val="201463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7E794A-711C-CD41-87DE-2E8AAA5A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od BKB je poskytována pomocí: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D7CD3C9-44C8-0747-A934-D8FEB8F2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Bezplatné nonstop linky 116 006 - pro oběti kriminality a domácího násilí</a:t>
            </a:r>
          </a:p>
          <a:p>
            <a:r>
              <a:rPr lang="cs-CZ" dirty="0"/>
              <a:t>Celostátní sítě poraden BKB </a:t>
            </a:r>
          </a:p>
          <a:p>
            <a:r>
              <a:rPr lang="cs-CZ" dirty="0"/>
              <a:t>Centrály BKB v Praze</a:t>
            </a:r>
          </a:p>
          <a:p>
            <a:r>
              <a:rPr lang="cs-CZ" dirty="0"/>
              <a:t>Intervenčního centra v Ostravě</a:t>
            </a:r>
          </a:p>
          <a:p>
            <a:r>
              <a:rPr lang="cs-CZ" dirty="0"/>
              <a:t>Klíčových sociálních pracovníků (případových manažerů) pro zvlášť zranitelné oběti a pozůstalé</a:t>
            </a:r>
          </a:p>
          <a:p>
            <a:r>
              <a:rPr lang="cs-CZ" dirty="0"/>
              <a:t>Linky BKB 257 317 110 - nonstop pomoc obětem a svědkům trestných činů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25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CA2BB3-64D1-294D-9AF1-63A6D5F3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BKB: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6C11620-B6C9-5449-B94D-3F2DACC4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bezplatná, diskrétní (příchozí se nemusí představit), nezávislá, nestranná</a:t>
            </a:r>
          </a:p>
          <a:p>
            <a:r>
              <a:rPr lang="cs-CZ" dirty="0"/>
              <a:t>je určena obětem, pozůstalým po obětech a svědkům trestné činnosti,</a:t>
            </a:r>
          </a:p>
          <a:p>
            <a:r>
              <a:rPr lang="cs-CZ" dirty="0"/>
              <a:t>je dostupná i obětem neoznámené trestné činnosti;</a:t>
            </a:r>
          </a:p>
          <a:p>
            <a:r>
              <a:rPr lang="cs-CZ" dirty="0"/>
              <a:t>je komplexní, to znamená, že je poskytována současně dvojicí poradců (vysokoškolsky vzdělaným právníkem a interventem pro psychologickou pomoc obětem)</a:t>
            </a:r>
          </a:p>
          <a:p>
            <a:r>
              <a:rPr lang="cs-CZ" dirty="0"/>
              <a:t>je vždy individuální s přihlédnutím k osobnosti oběti a okolnostem trestného činu.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476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D1B475-CC55-0B42-A87A-117036483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0714"/>
            <a:ext cx="8229600" cy="537544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Komplexní pomoc Bílého kruhu bezpečí (BKB) obětem kriminality:</a:t>
            </a:r>
          </a:p>
          <a:p>
            <a:r>
              <a:rPr lang="cs-CZ" dirty="0"/>
              <a:t>právní informace</a:t>
            </a:r>
          </a:p>
          <a:p>
            <a:r>
              <a:rPr lang="cs-CZ" dirty="0"/>
              <a:t>psychologické a sociální poradenství</a:t>
            </a:r>
          </a:p>
          <a:p>
            <a:r>
              <a:rPr lang="cs-CZ" dirty="0"/>
              <a:t>praktické rady a informace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BKB je zapsán v Registru poskytovatelů sociálních služeb MPSV (dle zákona č. 206/2006 Sb.) a v Registru poskytovatelů pomoci obětem trestných činů Ministerstva spravedlnosti (dle zákona č. 45/2013 Sb.)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D370AD4-FBE3-FD4E-AD83-FD998DF8C3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772816"/>
            <a:ext cx="1963855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265225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125</TotalTime>
  <Words>686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Došky</vt:lpstr>
      <vt:lpstr>Bílý kruh bezpečí – pomoc obětem násilí</vt:lpstr>
      <vt:lpstr>Co je domácí násilí</vt:lpstr>
      <vt:lpstr>Krizový plán</vt:lpstr>
      <vt:lpstr>Když jde o život:</vt:lpstr>
      <vt:lpstr>Tel. linka NONSTOP - 116 006 </vt:lpstr>
      <vt:lpstr>Vznik poraden:</vt:lpstr>
      <vt:lpstr>Pomoc od BKB je poskytována pomocí:</vt:lpstr>
      <vt:lpstr>Pomoc BKB:</vt:lpstr>
      <vt:lpstr>Snímek 9</vt:lpstr>
      <vt:lpstr>Další činnost BKB:</vt:lpstr>
      <vt:lpstr>Poradna BKB Plzeň </vt:lpstr>
      <vt:lpstr>Kde dál hledat pomoc</vt:lpstr>
      <vt:lpstr>Zdroje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Bílý kruh bezpečí - násilí</dc:title>
  <dc:creator>Mirka</dc:creator>
  <cp:lastModifiedBy>Uzivatel</cp:lastModifiedBy>
  <cp:revision>14</cp:revision>
  <dcterms:created xsi:type="dcterms:W3CDTF">2019-05-12T15:47:29Z</dcterms:created>
  <dcterms:modified xsi:type="dcterms:W3CDTF">2019-06-24T15:08:38Z</dcterms:modified>
</cp:coreProperties>
</file>