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2" r:id="rId3"/>
    <p:sldId id="263" r:id="rId4"/>
    <p:sldId id="265" r:id="rId5"/>
    <p:sldId id="267" r:id="rId6"/>
    <p:sldId id="266" r:id="rId7"/>
    <p:sldId id="258" r:id="rId8"/>
    <p:sldId id="269" r:id="rId9"/>
    <p:sldId id="268" r:id="rId10"/>
    <p:sldId id="270" r:id="rId11"/>
    <p:sldId id="274" r:id="rId12"/>
    <p:sldId id="272" r:id="rId13"/>
    <p:sldId id="275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44C4AE-B96D-4CDE-810B-D34BA663C7CF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181E9A-36FA-473E-82C4-F01911B1363F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u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u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0" name="Rezervirano mjesto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E8885869-B068-409A-BCEB-4F7E5B63EAEB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21" name="Rezervirano mjesto za podnožj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Rezervirano mjesto za broj slajd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69DD90-623B-413F-B8DF-1D32D3449399}" type="datetime1">
              <a:rPr lang="sr-Latn-RS" smtClean="0"/>
              <a:t>21.6.2021.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130785-97E8-43AD-94B5-5D21BDA6BAAE}" type="datetime1">
              <a:rPr lang="sr-Latn-RS" smtClean="0"/>
              <a:t>21.6.2021.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9314C8-ED56-4756-B0CD-6D712BE27B48}" type="datetime1">
              <a:rPr lang="sr-Latn-RS" smtClean="0"/>
              <a:t>21.6.2021.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u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u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u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C9794191-82E4-45EF-B2DF-FDA23A6404F9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8115DC-F980-4265-BDCD-70064EAF7AC7}" type="datetime1">
              <a:rPr lang="sr-Latn-RS" smtClean="0"/>
              <a:t>21.6.2021.</a:t>
            </a:fld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118D5-4299-4A2F-9F76-D0606DF9DF42}" type="datetime1">
              <a:rPr lang="sr-Latn-RS" smtClean="0"/>
              <a:t>21.6.2021.</a:t>
            </a:fld>
            <a:endParaRPr lang="en-US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5509A0-50F9-4355-A7E6-40BC0B55820E}" type="datetime1">
              <a:rPr lang="sr-Latn-RS" smtClean="0"/>
              <a:t>21.6.2021.</a:t>
            </a:fld>
            <a:endParaRPr lang="en-US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75FD4C-D307-40C5-8E7B-59AD9076BFB9}" type="datetime1">
              <a:rPr lang="sr-Latn-RS" smtClean="0"/>
              <a:t>21.6.2021.</a:t>
            </a:fld>
            <a:endParaRPr lang="en-US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9841072-3D07-4E65-9DD7-9E0704450E00}" type="datetime1">
              <a:rPr lang="sr-Latn-RS" smtClean="0"/>
              <a:t>21.6.2021.</a:t>
            </a:fld>
            <a:endParaRPr lang="en-US"/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Rezervirano mjesto za broj slajd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4C0B247-CD71-4835-A057-7F18327D242B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u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u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avoku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1BE5080-8651-4DCC-9279-5D738C35574A}" type="datetime1">
              <a:rPr lang="sr-Latn-RS" smtClean="0"/>
              <a:t>21.6.2021.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Krupni plan logotipa&#10;&#10;Opis se generira automatski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82" name="Pravokutni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Pravokutni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hr-HR" sz="4400" dirty="0">
                <a:solidFill>
                  <a:schemeClr val="tx1"/>
                </a:solidFill>
              </a:rPr>
              <a:t>S</a:t>
            </a:r>
            <a:r>
              <a:rPr lang="hr" sz="4400" dirty="0">
                <a:solidFill>
                  <a:schemeClr val="tx1"/>
                </a:solidFill>
              </a:rPr>
              <a:t>igurnost na internetu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hr-HR" dirty="0">
                <a:solidFill>
                  <a:schemeClr val="tx1"/>
                </a:solidFill>
              </a:rPr>
              <a:t>O</a:t>
            </a:r>
            <a:r>
              <a:rPr lang="hr" dirty="0">
                <a:solidFill>
                  <a:schemeClr val="tx1"/>
                </a:solidFill>
              </a:rPr>
              <a:t>dgovorno se ponašamo na mreži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igračka, vektorska grafika, lutka&#10;&#10;Opis je automatski generiran">
            <a:extLst>
              <a:ext uri="{FF2B5EF4-FFF2-40B4-BE49-F238E27FC236}">
                <a16:creationId xmlns:a16="http://schemas.microsoft.com/office/drawing/2014/main" id="{D6D7A12B-30BA-4DB1-BEA1-318A82BE4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66" y="378241"/>
            <a:ext cx="8882199" cy="6102072"/>
          </a:xfrm>
        </p:spPr>
      </p:pic>
    </p:spTree>
    <p:extLst>
      <p:ext uri="{BB962C8B-B14F-4D97-AF65-F5344CB8AC3E}">
        <p14:creationId xmlns:p14="http://schemas.microsoft.com/office/powerpoint/2010/main" val="2639188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ikovni rezultat za kišobran">
            <a:extLst>
              <a:ext uri="{FF2B5EF4-FFF2-40B4-BE49-F238E27FC236}">
                <a16:creationId xmlns:a16="http://schemas.microsoft.com/office/drawing/2014/main" id="{03131FAB-026F-4B55-A89C-9EA0BAAFD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2" y="503668"/>
            <a:ext cx="6233917" cy="62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C5751069-C106-4758-8687-C6690BE99549}"/>
              </a:ext>
            </a:extLst>
          </p:cNvPr>
          <p:cNvSpPr/>
          <p:nvPr/>
        </p:nvSpPr>
        <p:spPr>
          <a:xfrm>
            <a:off x="6804370" y="2425045"/>
            <a:ext cx="12974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COOL JE BITI DOBAR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2B170EC1-913D-4D0C-A642-D41EF073A3A8}"/>
              </a:ext>
            </a:extLst>
          </p:cNvPr>
          <p:cNvSpPr/>
          <p:nvPr/>
        </p:nvSpPr>
        <p:spPr>
          <a:xfrm>
            <a:off x="7998394" y="1510645"/>
            <a:ext cx="1119954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TKO PITA NE SKITA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D43FDB84-54E9-41AE-8C04-D2B51B60F047}"/>
              </a:ext>
            </a:extLst>
          </p:cNvPr>
          <p:cNvSpPr/>
          <p:nvPr/>
        </p:nvSpPr>
        <p:spPr>
          <a:xfrm>
            <a:off x="5545893" y="4515244"/>
            <a:ext cx="937458" cy="9479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/>
              <a:t>ČUVAJ SVOJE TAJNE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E00CB31B-74B5-49D5-ACE0-48141E744F85}"/>
              </a:ext>
            </a:extLst>
          </p:cNvPr>
          <p:cNvSpPr/>
          <p:nvPr/>
        </p:nvSpPr>
        <p:spPr>
          <a:xfrm>
            <a:off x="6631557" y="3598906"/>
            <a:ext cx="1242874" cy="108573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DIJELI PAŽLJIVO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B8088FB3-E9E1-4A25-A253-4A992A7983B2}"/>
              </a:ext>
            </a:extLst>
          </p:cNvPr>
          <p:cNvSpPr/>
          <p:nvPr/>
        </p:nvSpPr>
        <p:spPr>
          <a:xfrm>
            <a:off x="9399320" y="804514"/>
            <a:ext cx="1248148" cy="10690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ZAJEDNO SMO JAČI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5FD4FD4F-83BC-46A3-99AF-E6C83F7684F9}"/>
              </a:ext>
            </a:extLst>
          </p:cNvPr>
          <p:cNvSpPr/>
          <p:nvPr/>
        </p:nvSpPr>
        <p:spPr>
          <a:xfrm>
            <a:off x="300606" y="2198379"/>
            <a:ext cx="50870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KIŠOBRAN NENASILJA</a:t>
            </a:r>
          </a:p>
        </p:txBody>
      </p:sp>
    </p:spTree>
    <p:extLst>
      <p:ext uri="{BB962C8B-B14F-4D97-AF65-F5344CB8AC3E}">
        <p14:creationId xmlns:p14="http://schemas.microsoft.com/office/powerpoint/2010/main" val="3984742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8502C02-5AAE-47AF-882A-EA0930268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61076"/>
            <a:ext cx="4029995" cy="5373327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BD62432-4DAB-4BBD-9AA8-0AA2E6709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3" y="948672"/>
            <a:ext cx="3964298" cy="5285731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1E3A7E5D-533A-4E8C-87FC-F301CB59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208" y="484760"/>
            <a:ext cx="9276899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KIŠOBRAN NENASILJA U 2.D</a:t>
            </a:r>
          </a:p>
        </p:txBody>
      </p:sp>
    </p:spTree>
    <p:extLst>
      <p:ext uri="{BB962C8B-B14F-4D97-AF65-F5344CB8AC3E}">
        <p14:creationId xmlns:p14="http://schemas.microsoft.com/office/powerpoint/2010/main" val="2127993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B76A1CB8-663A-4361-A266-A4DE937F9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1" r="19120" b="8466"/>
          <a:stretch/>
        </p:blipFill>
        <p:spPr>
          <a:xfrm rot="16200000">
            <a:off x="245559" y="219929"/>
            <a:ext cx="3855988" cy="3897297"/>
          </a:xfrm>
          <a:prstGeom prst="rect">
            <a:avLst/>
          </a:prstGeom>
        </p:spPr>
      </p:pic>
      <p:pic>
        <p:nvPicPr>
          <p:cNvPr id="10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7AE59FC6-DDC1-40A3-8008-837C5A713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r="14461"/>
          <a:stretch/>
        </p:blipFill>
        <p:spPr>
          <a:xfrm rot="16200000">
            <a:off x="8115487" y="82567"/>
            <a:ext cx="3897297" cy="3988671"/>
          </a:xfrm>
          <a:prstGeom prst="rect">
            <a:avLst/>
          </a:prstGeom>
        </p:spPr>
      </p:pic>
      <p:pic>
        <p:nvPicPr>
          <p:cNvPr id="15" name="Rezervirano mjesto sadržaja 4">
            <a:extLst>
              <a:ext uri="{FF2B5EF4-FFF2-40B4-BE49-F238E27FC236}">
                <a16:creationId xmlns:a16="http://schemas.microsoft.com/office/drawing/2014/main" id="{70C6D2A8-C261-4F87-99EA-46EC2F4F1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r="13845"/>
          <a:stretch/>
        </p:blipFill>
        <p:spPr>
          <a:xfrm rot="16200000">
            <a:off x="4305709" y="-75619"/>
            <a:ext cx="3560218" cy="3967965"/>
          </a:xfrm>
          <a:prstGeom prst="rect">
            <a:avLst/>
          </a:prstGeom>
        </p:spPr>
      </p:pic>
      <p:pic>
        <p:nvPicPr>
          <p:cNvPr id="12" name="Slika 11" descr="Slika na kojoj se prikazuje tekst&#10;&#10;Opis je automatski generiran">
            <a:extLst>
              <a:ext uri="{FF2B5EF4-FFF2-40B4-BE49-F238E27FC236}">
                <a16:creationId xmlns:a16="http://schemas.microsoft.com/office/drawing/2014/main" id="{F7B77139-5925-4079-AFCF-55FAE12CC0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2002" r="16087" b="8319"/>
          <a:stretch/>
        </p:blipFill>
        <p:spPr>
          <a:xfrm rot="16200000">
            <a:off x="2629136" y="3156775"/>
            <a:ext cx="3560218" cy="363392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C4628A43-F76D-42BB-A448-5379BD0F91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r="18619" b="5495"/>
          <a:stretch/>
        </p:blipFill>
        <p:spPr>
          <a:xfrm rot="16200000">
            <a:off x="6075754" y="3562155"/>
            <a:ext cx="3089427" cy="30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32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5">
            <a:extLst>
              <a:ext uri="{FF2B5EF4-FFF2-40B4-BE49-F238E27FC236}">
                <a16:creationId xmlns:a16="http://schemas.microsoft.com/office/drawing/2014/main" id="{48A0AEB2-31AF-40B0-BB71-9937C4653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r="10762"/>
          <a:stretch/>
        </p:blipFill>
        <p:spPr>
          <a:xfrm rot="16200000">
            <a:off x="203417" y="132456"/>
            <a:ext cx="4163559" cy="4227118"/>
          </a:xfrm>
        </p:spPr>
      </p:pic>
      <p:pic>
        <p:nvPicPr>
          <p:cNvPr id="9" name="Slika 8" descr="Slika na kojoj se prikazuje svijetlo&#10;&#10;Opis je automatski generiran">
            <a:extLst>
              <a:ext uri="{FF2B5EF4-FFF2-40B4-BE49-F238E27FC236}">
                <a16:creationId xmlns:a16="http://schemas.microsoft.com/office/drawing/2014/main" id="{B6670A64-A748-4133-A9DD-290FC99B1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14777" b="6560"/>
          <a:stretch/>
        </p:blipFill>
        <p:spPr>
          <a:xfrm rot="16200000">
            <a:off x="4646016" y="-1233"/>
            <a:ext cx="3772594" cy="3882145"/>
          </a:xfrm>
          <a:prstGeom prst="rect">
            <a:avLst/>
          </a:prstGeom>
        </p:spPr>
      </p:pic>
      <p:pic>
        <p:nvPicPr>
          <p:cNvPr id="17" name="Slika 16" descr="Slika na kojoj se prikazuje tekst&#10;&#10;Opis je automatski generiran">
            <a:extLst>
              <a:ext uri="{FF2B5EF4-FFF2-40B4-BE49-F238E27FC236}">
                <a16:creationId xmlns:a16="http://schemas.microsoft.com/office/drawing/2014/main" id="{65037189-EA2A-473F-8A60-92D50482EB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18625" b="1404"/>
          <a:stretch/>
        </p:blipFill>
        <p:spPr>
          <a:xfrm rot="16200000">
            <a:off x="8695848" y="-29980"/>
            <a:ext cx="3231472" cy="3291432"/>
          </a:xfrm>
          <a:prstGeom prst="rect">
            <a:avLst/>
          </a:prstGeom>
        </p:spPr>
      </p:pic>
      <p:pic>
        <p:nvPicPr>
          <p:cNvPr id="18" name="Rezervirano mjesto sadržaja 7" descr="Slika na kojoj se prikazuje tekst&#10;&#10;Opis je automatski generiran">
            <a:extLst>
              <a:ext uri="{FF2B5EF4-FFF2-40B4-BE49-F238E27FC236}">
                <a16:creationId xmlns:a16="http://schemas.microsoft.com/office/drawing/2014/main" id="{9EF03BBD-4533-4698-9ED1-9E6E4B16DB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r="21997" b="5815"/>
          <a:stretch/>
        </p:blipFill>
        <p:spPr>
          <a:xfrm rot="16200000">
            <a:off x="8147100" y="2931195"/>
            <a:ext cx="3849687" cy="3896839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ACEF64FC-8922-4A2F-AC47-98438721C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2299"/>
          <a:stretch/>
        </p:blipFill>
        <p:spPr>
          <a:xfrm rot="16200000">
            <a:off x="3122918" y="3395063"/>
            <a:ext cx="3435659" cy="33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5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679EA29F-8383-4172-B3C7-5B4B8728D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16637" b="5935"/>
          <a:stretch/>
        </p:blipFill>
        <p:spPr>
          <a:xfrm rot="16200000">
            <a:off x="8514802" y="84492"/>
            <a:ext cx="3587652" cy="3524026"/>
          </a:xfrm>
        </p:spPr>
      </p:pic>
      <p:pic>
        <p:nvPicPr>
          <p:cNvPr id="15" name="Slika 14" descr="Slika na kojoj se prikazuje tekst&#10;&#10;Opis je automatski generiran">
            <a:extLst>
              <a:ext uri="{FF2B5EF4-FFF2-40B4-BE49-F238E27FC236}">
                <a16:creationId xmlns:a16="http://schemas.microsoft.com/office/drawing/2014/main" id="{EB8EE1EC-9391-4B2A-B169-22C9C7F24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3372" r="16471" b="4337"/>
          <a:stretch/>
        </p:blipFill>
        <p:spPr>
          <a:xfrm rot="16200000">
            <a:off x="237406" y="147080"/>
            <a:ext cx="3923937" cy="396711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4124A69-06BB-4AF0-AA87-D773DE13C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4332" r="19853" b="7361"/>
          <a:stretch/>
        </p:blipFill>
        <p:spPr>
          <a:xfrm rot="16200000">
            <a:off x="4611274" y="148171"/>
            <a:ext cx="3598849" cy="3639845"/>
          </a:xfrm>
          <a:prstGeom prst="rect">
            <a:avLst/>
          </a:prstGeom>
        </p:spPr>
      </p:pic>
      <p:pic>
        <p:nvPicPr>
          <p:cNvPr id="19" name="Slika 18" descr="Slika na kojoj se prikazuje tekst&#10;&#10;Opis je automatski generiran">
            <a:extLst>
              <a:ext uri="{FF2B5EF4-FFF2-40B4-BE49-F238E27FC236}">
                <a16:creationId xmlns:a16="http://schemas.microsoft.com/office/drawing/2014/main" id="{8AAC9972-CEB3-4FD0-AA70-FABB6D3039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r="15765" b="4337"/>
          <a:stretch/>
        </p:blipFill>
        <p:spPr>
          <a:xfrm rot="16200000">
            <a:off x="6731362" y="3222825"/>
            <a:ext cx="3630506" cy="3639844"/>
          </a:xfrm>
          <a:prstGeom prst="rect">
            <a:avLst/>
          </a:prstGeom>
        </p:spPr>
      </p:pic>
      <p:pic>
        <p:nvPicPr>
          <p:cNvPr id="17" name="Slika 16" descr="Slika na kojoj se prikazuje tekst, dodatak&#10;&#10;Opis je automatski generiran">
            <a:extLst>
              <a:ext uri="{FF2B5EF4-FFF2-40B4-BE49-F238E27FC236}">
                <a16:creationId xmlns:a16="http://schemas.microsoft.com/office/drawing/2014/main" id="{2CC83EDE-C3F9-4A5A-A002-EBEF8BBB0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1328" r="17359" b="9244"/>
          <a:stretch/>
        </p:blipFill>
        <p:spPr>
          <a:xfrm rot="16200000">
            <a:off x="2945055" y="3010853"/>
            <a:ext cx="3587653" cy="36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3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dodatak, caklina&#10;&#10;Opis je automatski generiran">
            <a:extLst>
              <a:ext uri="{FF2B5EF4-FFF2-40B4-BE49-F238E27FC236}">
                <a16:creationId xmlns:a16="http://schemas.microsoft.com/office/drawing/2014/main" id="{60D0CD25-B50E-4789-983E-80AD17B23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t="5643" r="20020" b="12026"/>
          <a:stretch/>
        </p:blipFill>
        <p:spPr>
          <a:xfrm rot="18273412">
            <a:off x="3659924" y="751584"/>
            <a:ext cx="4324053" cy="4344980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D99EDAC-3F80-49ED-B395-D81A6974BE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4668" r="14426" b="12906"/>
          <a:stretch/>
        </p:blipFill>
        <p:spPr>
          <a:xfrm rot="16200000">
            <a:off x="7812193" y="246496"/>
            <a:ext cx="3586581" cy="345341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6FCAAE0-86B5-4839-8E01-1D5A33BDF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3962" r="17826" b="7418"/>
          <a:stretch/>
        </p:blipFill>
        <p:spPr>
          <a:xfrm rot="16200000">
            <a:off x="181842" y="3203699"/>
            <a:ext cx="3586581" cy="357998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C1D2AAA-3BD8-471D-82C4-C357729221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r="19628" b="5628"/>
          <a:stretch/>
        </p:blipFill>
        <p:spPr>
          <a:xfrm rot="16200000">
            <a:off x="8951629" y="3622856"/>
            <a:ext cx="3089922" cy="302054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40FBE83-BCCA-4B88-98FC-1A321AF646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3273" r="18652" b="3136"/>
          <a:stretch/>
        </p:blipFill>
        <p:spPr>
          <a:xfrm rot="16200000">
            <a:off x="295918" y="80051"/>
            <a:ext cx="3471481" cy="34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3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848BED6-E7FB-48C9-87CA-8AD69F4A2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1338" y="669026"/>
            <a:ext cx="3307603" cy="2480702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4B353E2-19D0-48E0-BF97-EE80D905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t="5049" r="20125" b="9908"/>
          <a:stretch/>
        </p:blipFill>
        <p:spPr>
          <a:xfrm rot="16200000">
            <a:off x="3834643" y="3286506"/>
            <a:ext cx="3020193" cy="3027289"/>
          </a:xfrm>
          <a:prstGeom prst="rect">
            <a:avLst/>
          </a:prstGeom>
        </p:spPr>
      </p:pic>
      <p:pic>
        <p:nvPicPr>
          <p:cNvPr id="10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D0F051F2-97BF-44C8-A2FF-C8A630C0B6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9989" r="19770" b="8741"/>
          <a:stretch/>
        </p:blipFill>
        <p:spPr>
          <a:xfrm rot="16200000">
            <a:off x="52027" y="3492573"/>
            <a:ext cx="3071677" cy="289304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40C22F5-4633-4E4D-9E4C-C2F26DCE6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t="4852" r="18175" b="5137"/>
          <a:stretch/>
        </p:blipFill>
        <p:spPr>
          <a:xfrm rot="16200000">
            <a:off x="8417800" y="3431390"/>
            <a:ext cx="3020193" cy="320420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6FAA933-75C9-4B6B-8C44-0C4D4FDFBF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4214" r="18258" b="6137"/>
          <a:stretch/>
        </p:blipFill>
        <p:spPr>
          <a:xfrm rot="16200000">
            <a:off x="6470561" y="171435"/>
            <a:ext cx="3334604" cy="3191302"/>
          </a:xfrm>
          <a:prstGeom prst="rect">
            <a:avLst/>
          </a:prstGeom>
        </p:spPr>
      </p:pic>
      <p:pic>
        <p:nvPicPr>
          <p:cNvPr id="16" name="Slika 15" descr="Slika na kojoj se prikazuje tekst&#10;&#10;Opis je automatski generiran">
            <a:extLst>
              <a:ext uri="{FF2B5EF4-FFF2-40B4-BE49-F238E27FC236}">
                <a16:creationId xmlns:a16="http://schemas.microsoft.com/office/drawing/2014/main" id="{6C0D1BFE-14C8-41C6-A785-4CCB39B24F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16631" b="1819"/>
          <a:stretch/>
        </p:blipFill>
        <p:spPr>
          <a:xfrm rot="16200000">
            <a:off x="224688" y="-7107"/>
            <a:ext cx="3281251" cy="349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75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010A529-4D1E-47E2-B197-1A634F7AE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383" y="449999"/>
            <a:ext cx="8865704" cy="5958002"/>
          </a:xfrm>
        </p:spPr>
      </p:pic>
    </p:spTree>
    <p:extLst>
      <p:ext uri="{BB962C8B-B14F-4D97-AF65-F5344CB8AC3E}">
        <p14:creationId xmlns:p14="http://schemas.microsoft.com/office/powerpoint/2010/main" val="7063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2" descr="Slika na kojoj se prikazuje tekst, kraljica, pisač&#10;&#10;Opis je automatski generiran">
            <a:extLst>
              <a:ext uri="{FF2B5EF4-FFF2-40B4-BE49-F238E27FC236}">
                <a16:creationId xmlns:a16="http://schemas.microsoft.com/office/drawing/2014/main" id="{1FB5FBE2-0B12-4F2D-9B98-7FAD15BA6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6" y="300009"/>
            <a:ext cx="2908501" cy="2534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igračka, lutka&#10;&#10;Opis je automatski generiran">
            <a:extLst>
              <a:ext uri="{FF2B5EF4-FFF2-40B4-BE49-F238E27FC236}">
                <a16:creationId xmlns:a16="http://schemas.microsoft.com/office/drawing/2014/main" id="{D3869524-0D69-4A3B-A2C8-BD5718EF1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11" y="528558"/>
            <a:ext cx="1847850" cy="221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Explosion 2 3">
            <a:extLst>
              <a:ext uri="{FF2B5EF4-FFF2-40B4-BE49-F238E27FC236}">
                <a16:creationId xmlns:a16="http://schemas.microsoft.com/office/drawing/2014/main" id="{EF907B23-A463-4CE6-82FF-2B30659AF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187" y="544068"/>
            <a:ext cx="9702249" cy="561063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sz="2400" b="1" dirty="0">
                <a:solidFill>
                  <a:schemeClr val="bg1"/>
                </a:solidFill>
              </a:rPr>
              <a:t>Opasne situacije su svuda oko nas, ali smo se naučili živjeti s njima. Kada procijenimo kako ne možemo sami riješiti problem, u pomoć zovemo odraslu osobu od povjerenja. </a:t>
            </a:r>
          </a:p>
        </p:txBody>
      </p:sp>
      <p:pic>
        <p:nvPicPr>
          <p:cNvPr id="8" name="Slika 8" descr="Slika na kojoj se prikazuje lutka, igračka, vektorska grafika&#10;&#10;Opis je automatski generiran">
            <a:extLst>
              <a:ext uri="{FF2B5EF4-FFF2-40B4-BE49-F238E27FC236}">
                <a16:creationId xmlns:a16="http://schemas.microsoft.com/office/drawing/2014/main" id="{18FA28F7-AE67-4A3B-814B-DD116B82B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119">
            <a:off x="9221678" y="3603374"/>
            <a:ext cx="1907541" cy="2109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500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2 3">
            <a:extLst>
              <a:ext uri="{FF2B5EF4-FFF2-40B4-BE49-F238E27FC236}">
                <a16:creationId xmlns:a16="http://schemas.microsoft.com/office/drawing/2014/main" id="{F4DC01B9-F0EB-4696-9473-2B36C28E15AD}"/>
              </a:ext>
            </a:extLst>
          </p:cNvPr>
          <p:cNvSpPr/>
          <p:nvPr/>
        </p:nvSpPr>
        <p:spPr>
          <a:xfrm>
            <a:off x="1111092" y="261054"/>
            <a:ext cx="9969815" cy="6249881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bg1"/>
                </a:solidFill>
              </a:rPr>
              <a:t>Neprimjereno ponašanje je vikanje, ruganje, ismijavanje, izazivanje, omalovažavanje, vrijeđanje, izgovaranje ružnih riječi i sl. Sve što nas uznemirava trebamo prijaviti odraslim osobama.</a:t>
            </a:r>
          </a:p>
        </p:txBody>
      </p:sp>
      <p:pic>
        <p:nvPicPr>
          <p:cNvPr id="4" name="Slika 7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C91F6A21-0C2E-4A94-8519-FD440AD9E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540" y="3385994"/>
            <a:ext cx="2679328" cy="292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D47424C8-91CA-4989-8787-6B1311A18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469">
            <a:off x="8372962" y="512441"/>
            <a:ext cx="2675459" cy="266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13" descr="Slika na kojoj se prikazuje tekst, lutka, igračka, isječak crteža&#10;&#10;Opis je automatski generiran">
            <a:extLst>
              <a:ext uri="{FF2B5EF4-FFF2-40B4-BE49-F238E27FC236}">
                <a16:creationId xmlns:a16="http://schemas.microsoft.com/office/drawing/2014/main" id="{A201C25B-41A3-4645-923A-AD16793A0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4420">
            <a:off x="614726" y="3520114"/>
            <a:ext cx="3141789" cy="2938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15">
            <a:extLst>
              <a:ext uri="{FF2B5EF4-FFF2-40B4-BE49-F238E27FC236}">
                <a16:creationId xmlns:a16="http://schemas.microsoft.com/office/drawing/2014/main" id="{16A5C645-5407-4EB7-8471-8D8EDF1DE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059">
            <a:off x="624661" y="571844"/>
            <a:ext cx="2740074" cy="212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906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CD1B7CF-E2CB-4875-ACE6-35FCF387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322" y="727970"/>
            <a:ext cx="5774767" cy="5286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ELEKTRONIČKO NASILJE </a:t>
            </a:r>
            <a:r>
              <a:rPr lang="hr-HR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slanje ili objavljivanje neprimjerenih sadržaja putem interneta.</a:t>
            </a:r>
          </a:p>
          <a:p>
            <a:pPr marL="0" indent="0">
              <a:buNone/>
            </a:pPr>
            <a:r>
              <a:rPr lang="hr-HR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mogu biti poruke, fotografije, pozivi ili videopozivi koji mogu nekoga uznemiriti.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lika 10" descr="Slika na kojoj se prikazuje tekst, sjedište, stolac&#10;&#10;Opis je automatski generiran">
            <a:extLst>
              <a:ext uri="{FF2B5EF4-FFF2-40B4-BE49-F238E27FC236}">
                <a16:creationId xmlns:a16="http://schemas.microsoft.com/office/drawing/2014/main" id="{EEF9CD8E-8116-4B95-B6C7-8A9543E2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7" y="3693498"/>
            <a:ext cx="1758972" cy="1713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BDF0040D-E4BA-45FD-8025-469570915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" y="3548632"/>
            <a:ext cx="1873202" cy="1713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Slika 14" descr="Slika na kojoj se prikazuje osoba&#10;&#10;Opis je automatski generiran">
            <a:extLst>
              <a:ext uri="{FF2B5EF4-FFF2-40B4-BE49-F238E27FC236}">
                <a16:creationId xmlns:a16="http://schemas.microsoft.com/office/drawing/2014/main" id="{ECBC9D2B-B448-447C-89AA-F47A06CF9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89" y="926938"/>
            <a:ext cx="2477756" cy="1713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50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ews – Policlinic helena">
            <a:extLst>
              <a:ext uri="{FF2B5EF4-FFF2-40B4-BE49-F238E27FC236}">
                <a16:creationId xmlns:a16="http://schemas.microsoft.com/office/drawing/2014/main" id="{F4C739FC-E8E2-4BAF-BE72-1646AC4B74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9081" y="1554480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lačić za govor: ovalni 12">
            <a:extLst>
              <a:ext uri="{FF2B5EF4-FFF2-40B4-BE49-F238E27FC236}">
                <a16:creationId xmlns:a16="http://schemas.microsoft.com/office/drawing/2014/main" id="{C21C7F79-BC6D-4D4F-85CC-3E0B03A9993D}"/>
              </a:ext>
            </a:extLst>
          </p:cNvPr>
          <p:cNvSpPr/>
          <p:nvPr/>
        </p:nvSpPr>
        <p:spPr>
          <a:xfrm>
            <a:off x="2858610" y="573936"/>
            <a:ext cx="3017585" cy="1956833"/>
          </a:xfrm>
          <a:prstGeom prst="wedgeEllipseCallout">
            <a:avLst>
              <a:gd name="adj1" fmla="val 113260"/>
              <a:gd name="adj2" fmla="val 42669"/>
            </a:avLst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Dogodi li ti se takvo što, odmah zatraži pomoć odrasle osobe.</a:t>
            </a:r>
          </a:p>
        </p:txBody>
      </p:sp>
      <p:sp>
        <p:nvSpPr>
          <p:cNvPr id="16" name="Oblačić za govor: ovalni 15">
            <a:extLst>
              <a:ext uri="{FF2B5EF4-FFF2-40B4-BE49-F238E27FC236}">
                <a16:creationId xmlns:a16="http://schemas.microsoft.com/office/drawing/2014/main" id="{4C0243BC-EA2F-4A72-B334-6577ACDA5BE0}"/>
              </a:ext>
            </a:extLst>
          </p:cNvPr>
          <p:cNvSpPr/>
          <p:nvPr/>
        </p:nvSpPr>
        <p:spPr>
          <a:xfrm>
            <a:off x="1882066" y="2797099"/>
            <a:ext cx="3573088" cy="2600523"/>
          </a:xfrm>
          <a:prstGeom prst="wedgeEllipseCallout">
            <a:avLst>
              <a:gd name="adj1" fmla="val 109884"/>
              <a:gd name="adj2" fmla="val -30375"/>
            </a:avLst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Nitko nema pravo obraćati se ikome neprimjerenim riječima, prijetiti, vrijeđati ili ismijavati bilo koga.</a:t>
            </a:r>
          </a:p>
        </p:txBody>
      </p:sp>
    </p:spTree>
    <p:extLst>
      <p:ext uri="{BB962C8B-B14F-4D97-AF65-F5344CB8AC3E}">
        <p14:creationId xmlns:p14="http://schemas.microsoft.com/office/powerpoint/2010/main" val="1124984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OSOBNI PODACI </a:t>
            </a:r>
          </a:p>
        </p:txBody>
      </p:sp>
      <p:pic>
        <p:nvPicPr>
          <p:cNvPr id="1026" name="Picture 2" descr="image a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17" y="1876067"/>
            <a:ext cx="9274028" cy="40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76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,732 Internet Safety For Kids Illustrations &amp;amp; Clip Art - iStock">
            <a:extLst>
              <a:ext uri="{FF2B5EF4-FFF2-40B4-BE49-F238E27FC236}">
                <a16:creationId xmlns:a16="http://schemas.microsoft.com/office/drawing/2014/main" id="{D6726A33-95B3-4648-9F0E-80B422EB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99" y="542925"/>
            <a:ext cx="7696201" cy="57721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71" name="Date Placeholder 2">
            <a:extLst>
              <a:ext uri="{FF2B5EF4-FFF2-40B4-BE49-F238E27FC236}">
                <a16:creationId xmlns:a16="http://schemas.microsoft.com/office/drawing/2014/main" id="{7E795E9C-1082-49B3-99EA-21070185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74C0B247-CD71-4835-A057-7F18327D242B}" type="datetime1">
              <a:rPr lang="sr-Latn-RS" smtClean="0"/>
              <a:pPr rtl="0">
                <a:spcAft>
                  <a:spcPts val="600"/>
                </a:spcAft>
              </a:pPr>
              <a:t>21.6.2021.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86061"/>
            <a:ext cx="7603436" cy="638887"/>
          </a:xfrm>
        </p:spPr>
        <p:txBody>
          <a:bodyPr anchor="b">
            <a:noAutofit/>
          </a:bodyPr>
          <a:lstStyle/>
          <a:p>
            <a:pPr algn="ctr"/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OPASNOSTI NA INTERNETU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8468372" y="542924"/>
            <a:ext cx="3144774" cy="585787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Razgovor s nepoznatim osobama putem interneta (želja za susretom uživo).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Objavljivanje fotografija na kojima se lako može prepoznati gdje živite i u koju školu idete.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Objavljivanje tuđih fotografija.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Predstavljanje lažnim imenom na internetu.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Neprimjerena komunikacija putem interneta, slanje zlonamjernih poruka i širenje govora mržnje.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Preuzimanje neprovjerenog sadržaja s interneta.</a:t>
            </a:r>
          </a:p>
          <a:p>
            <a:pPr>
              <a:lnSpc>
                <a:spcPct val="100000"/>
              </a:lnSpc>
            </a:pPr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val="1794741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Krupni plan logotipa&#10;&#10;Opis se generira automatski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4F5E484F-3004-432B-AB54-171BB7E607F4}"/>
              </a:ext>
            </a:extLst>
          </p:cNvPr>
          <p:cNvSpPr txBox="1">
            <a:spLocks/>
          </p:cNvSpPr>
          <p:nvPr/>
        </p:nvSpPr>
        <p:spPr>
          <a:xfrm>
            <a:off x="1669002" y="2095130"/>
            <a:ext cx="9429564" cy="4203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kern="12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daj osobne informacije na internetu!</a:t>
            </a:r>
          </a:p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Nikad nikome, osim roditeljima, ne reci svoju lozinku!</a:t>
            </a:r>
          </a:p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zlonamjernu ili prijeteću poruku, nemoj odgovoriti. Pokaži je odrasloj osobi kojoj vjeruješ!</a:t>
            </a:r>
          </a:p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stavljaj na internet ništa što ne želiš da vide tvoji prijatelji iz razreda!</a:t>
            </a:r>
          </a:p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šalji poruke kad si ljut!</a:t>
            </a:r>
          </a:p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prikrivaj nasilje, obavijesti odrasle!</a:t>
            </a:r>
          </a:p>
          <a:p>
            <a:pPr algn="l"/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Poštuj pravila ponašanja kao i u svakodnevnom životu!</a:t>
            </a:r>
          </a:p>
          <a:p>
            <a:pPr algn="l"/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725310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rveno-ljubičas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74_TF78438558" id="{2DC8EEE3-4BE4-4430-AC86-B06E24574DD1}" vid="{3985B9FD-0530-464B-A2AD-C0856C37653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{B992B4A3-B40F-4299-8BCB-EC3FDFBBC5A3}tf78438558_win32</Template>
  <TotalTime>73</TotalTime>
  <Words>285</Words>
  <Application>Microsoft Office PowerPoint</Application>
  <PresentationFormat>Široki zaslon</PresentationFormat>
  <Paragraphs>31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Garamond</vt:lpstr>
      <vt:lpstr>Times New Roman</vt:lpstr>
      <vt:lpstr>SavonVTI</vt:lpstr>
      <vt:lpstr>Sigurnost na internetu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OSOBNI PODACI </vt:lpstr>
      <vt:lpstr>OPASNOSTI NA INTERNETU</vt:lpstr>
      <vt:lpstr>PowerPoint prezentacija</vt:lpstr>
      <vt:lpstr>PowerPoint prezentacija</vt:lpstr>
      <vt:lpstr>PowerPoint prezentacija</vt:lpstr>
      <vt:lpstr>KIŠOBRAN NENASILJA U 2.D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Sigurnost na internetu</dc:title>
  <dc:creator>Matea Preradović</dc:creator>
  <cp:lastModifiedBy>Jadranka Jelisavac</cp:lastModifiedBy>
  <cp:revision>8</cp:revision>
  <dcterms:created xsi:type="dcterms:W3CDTF">2021-06-11T16:00:59Z</dcterms:created>
  <dcterms:modified xsi:type="dcterms:W3CDTF">2021-06-21T06:38:55Z</dcterms:modified>
</cp:coreProperties>
</file>