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9" r:id="rId3"/>
    <p:sldId id="270" r:id="rId4"/>
    <p:sldId id="274" r:id="rId5"/>
    <p:sldId id="272" r:id="rId6"/>
    <p:sldId id="256" r:id="rId7"/>
    <p:sldId id="263" r:id="rId8"/>
    <p:sldId id="264" r:id="rId9"/>
    <p:sldId id="265" r:id="rId10"/>
    <p:sldId id="280" r:id="rId11"/>
    <p:sldId id="268" r:id="rId12"/>
    <p:sldId id="275" r:id="rId13"/>
    <p:sldId id="257" r:id="rId14"/>
    <p:sldId id="259" r:id="rId15"/>
    <p:sldId id="281" r:id="rId16"/>
    <p:sldId id="260" r:id="rId17"/>
    <p:sldId id="267" r:id="rId18"/>
    <p:sldId id="258" r:id="rId19"/>
    <p:sldId id="261" r:id="rId20"/>
    <p:sldId id="262" r:id="rId21"/>
    <p:sldId id="266" r:id="rId22"/>
    <p:sldId id="282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howGuides="1">
      <p:cViewPr varScale="1">
        <p:scale>
          <a:sx n="68" d="100"/>
          <a:sy n="68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96CD6-069E-4785-A03F-F7AB0320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F3A20-267F-4B7B-B733-6020922306FE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C999F-7691-43FB-8074-3790DDD0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7E3B0-F53D-4433-9CB9-823254E4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81D64-10A7-4E30-B027-C35EB75BFE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977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088CB5-E564-424E-B82C-441954D8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27A4-3953-4844-B97F-9D14EA69CD35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95A78-FA2C-4B75-B246-C4383DF5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3E7106-5FEA-4868-B442-DDC422F5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E2D22-1511-4757-8E85-4F120E61D7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40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B3B434-108A-48BD-A4C7-E461078E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6C58-9663-4695-B944-A6BC51EAA487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62118-8D42-4280-BDE0-8C0CF230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8F937-59EA-4463-91E8-366D9D09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230B5-FF10-44CF-8863-17510B5A33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5677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D2C0F-7F8F-4DB0-AFEC-B8E376AE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240BC-01F4-42B4-9AC4-88FB0ABCE674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02DB34-65D5-4929-9A14-299588F5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0D1342-A748-4F1F-87A2-B0C8A473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96838-F8CF-4936-9D8C-0CB45C03D0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019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DB860-5F34-4111-96D6-E681D3FD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D0815-217F-4CD0-80D7-E8360F43186D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F8667-5EE4-4388-8565-1B1AECFA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C3C826-6486-428A-AB64-D5F67655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DB0C2-AB27-46F0-886C-F26A76A71A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36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E50E3DB-D707-47D0-B126-72E7783E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E916D-ED96-4162-9273-7D3235D62ABF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C168839-2121-47B8-9437-73475559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110FB29-35E1-44E5-8F13-78137877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FAB-0534-4D3E-836F-EAFD87EC69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821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D1A1D88D-76FC-414E-AD6A-E8C65ACC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46FFD-CDDC-45F3-BD30-192A365FAC39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0F33761-CB37-4EA5-9B77-C3C76439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DA649B8-74F3-443E-941D-928DBC10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76C40-CC18-4FC1-BA55-A84E3ECB8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13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1364516-F136-4EE0-8A14-9743202D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2A33-6EEB-4D92-9416-E4EE87D38652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3FE73B3-9356-4557-9111-03AB7FA6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810985F-29FD-4A36-9FEC-FDA5A96D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93AE-1EAF-4326-9B17-C86F9DC595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898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7DFABE8C-76B4-4C5A-BB28-06A58C68C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18AB7-7DE5-4A14-BA4D-8BA22E79FDDF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946B592D-7E4B-466C-B441-B64CCEC8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290E6B8-4AA8-453C-BA91-8505E3610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803BC-E24A-447A-B6B8-ED4021B3C6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142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04C311F-2BBD-452B-ADAC-6907F046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CCCD8-81DB-41B5-8B9D-A4C13B2DAEBB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87F9864-CDEF-4B20-B26B-1E13EE699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3721074-F122-4488-831B-25FB1AF1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7A319-73A5-474F-BF9D-09E019E25D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93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C3692C1-3417-4B6D-A479-29524171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F977A-D018-4261-99DA-DF48135466A8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A51E467-0E31-4F11-976C-B71F923C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EC6ECD8-C781-4A4F-A406-AAA2ECAC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9982-5D9E-43E5-A6B3-7158862977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166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0B059F3C-3A73-4BE3-8CFA-257C688F73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763CE102-FB52-4B29-BCC1-60D9BF9AA5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49DD57-F41C-489E-800A-00334B70E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EB6BBF-4C3D-4189-B3C3-B4B649ABFCC4}" type="datetimeFigureOut">
              <a:rPr lang="ru-RU"/>
              <a:pPr>
                <a:defRPr/>
              </a:pPr>
              <a:t>28.01.2018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8FAAE0-3E04-4475-8BBB-67B5E3C2E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40460-0D9D-4825-9929-F2DBCD6C2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7FA8222-3847-412A-BB9B-B733F5FA42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S3DRLVtWD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-zBYmueVoY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qOKd8pQwdQ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83083852-29BE-4162-A3DA-802649BFE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549275"/>
            <a:ext cx="7161212" cy="1439863"/>
          </a:xfrm>
        </p:spPr>
        <p:txBody>
          <a:bodyPr/>
          <a:lstStyle/>
          <a:p>
            <a:br>
              <a:rPr lang="en-US" altLang="ru-RU"/>
            </a:br>
            <a:r>
              <a:rPr lang="en-US" altLang="ru-RU"/>
              <a:t>Winter tradition </a:t>
            </a:r>
            <a:br>
              <a:rPr lang="en-US" altLang="ru-RU"/>
            </a:br>
            <a:r>
              <a:rPr lang="en-US" altLang="ru-RU"/>
              <a:t>in Narva Paju school, Estonia</a:t>
            </a:r>
            <a:br>
              <a:rPr lang="en-US" altLang="ru-RU"/>
            </a:br>
            <a:endParaRPr lang="ru-RU" alt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612C40-23A4-41BC-AE53-451CC8B0B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5" y="4149080"/>
            <a:ext cx="7416304" cy="237554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«Europe's Unique Regions - Our Personal Experience»</a:t>
            </a:r>
            <a:endParaRPr lang="ru-RU" dirty="0"/>
          </a:p>
        </p:txBody>
      </p:sp>
      <p:pic>
        <p:nvPicPr>
          <p:cNvPr id="2052" name="Рисунок 4">
            <a:extLst>
              <a:ext uri="{FF2B5EF4-FFF2-40B4-BE49-F238E27FC236}">
                <a16:creationId xmlns:a16="http://schemas.microsoft.com/office/drawing/2014/main" id="{808EC772-534E-4CBD-AE83-30EFC910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89240"/>
            <a:ext cx="313213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9E5673-45B6-4C05-884F-2ED0C6CB5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66" y="2754444"/>
            <a:ext cx="2205245" cy="9285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21F56-8D71-408C-9169-522871113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290266"/>
          </a:xfrm>
        </p:spPr>
        <p:txBody>
          <a:bodyPr/>
          <a:lstStyle/>
          <a:p>
            <a:r>
              <a:rPr lang="ru-RU" sz="2800" b="1" i="1" dirty="0">
                <a:solidFill>
                  <a:srgbClr val="FF0000"/>
                </a:solidFill>
              </a:rPr>
              <a:t>Городской Благотворительный концерт. Ученики Паю школы представляют созданную на уроках труда коллекцию одежды.</a:t>
            </a:r>
            <a:br>
              <a:rPr lang="ru-RU" sz="2800" dirty="0">
                <a:solidFill>
                  <a:prstClr val="black"/>
                </a:solidFill>
                <a:latin typeface="Arial" charset="0"/>
              </a:rPr>
            </a:br>
            <a:r>
              <a:rPr lang="en-US" sz="2800" b="1" i="1" dirty="0">
                <a:solidFill>
                  <a:srgbClr val="FF0000"/>
                </a:solidFill>
              </a:rPr>
              <a:t>Town charity concert. </a:t>
            </a:r>
            <a:r>
              <a:rPr lang="en-US" sz="2800" b="1" i="1" dirty="0" err="1">
                <a:solidFill>
                  <a:srgbClr val="FF0000"/>
                </a:solidFill>
              </a:rPr>
              <a:t>Paju</a:t>
            </a:r>
            <a:r>
              <a:rPr lang="en-US" sz="2800" b="1" i="1" dirty="0">
                <a:solidFill>
                  <a:srgbClr val="FF0000"/>
                </a:solidFill>
              </a:rPr>
              <a:t> school students perform hand-made costumes.</a:t>
            </a:r>
            <a:endParaRPr lang="ru-RU" dirty="0"/>
          </a:p>
        </p:txBody>
      </p:sp>
      <p:pic>
        <p:nvPicPr>
          <p:cNvPr id="7" name="Мультимедиа в Интернете 6">
            <a:hlinkClick r:id="" action="ppaction://media"/>
            <a:extLst>
              <a:ext uri="{FF2B5EF4-FFF2-40B4-BE49-F238E27FC236}">
                <a16:creationId xmlns:a16="http://schemas.microsoft.com/office/drawing/2014/main" id="{CD883DB6-F1D3-4970-A6DE-A8F594ED21E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89865" y="2780928"/>
            <a:ext cx="4964270" cy="37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80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E1D134-E931-409E-8A88-4F0F452E590F}"/>
              </a:ext>
            </a:extLst>
          </p:cNvPr>
          <p:cNvSpPr txBox="1"/>
          <p:nvPr/>
        </p:nvSpPr>
        <p:spPr>
          <a:xfrm>
            <a:off x="6072188" y="71438"/>
            <a:ext cx="3071812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Городской благотворительный концерт. 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City charity concert</a:t>
            </a:r>
            <a:endParaRPr lang="ru-RU" sz="28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291" name="Рисунок 3">
            <a:extLst>
              <a:ext uri="{FF2B5EF4-FFF2-40B4-BE49-F238E27FC236}">
                <a16:creationId xmlns:a16="http://schemas.microsoft.com/office/drawing/2014/main" id="{64F06DE5-A62D-4DA8-94D1-59B45BD3B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14476" r="3455" b="7698"/>
          <a:stretch>
            <a:fillRect/>
          </a:stretch>
        </p:blipFill>
        <p:spPr bwMode="auto">
          <a:xfrm>
            <a:off x="71438" y="71438"/>
            <a:ext cx="5929312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02188-1B08-459D-8506-FD151A771D22}"/>
              </a:ext>
            </a:extLst>
          </p:cNvPr>
          <p:cNvSpPr txBox="1"/>
          <p:nvPr/>
        </p:nvSpPr>
        <p:spPr>
          <a:xfrm>
            <a:off x="0" y="3500438"/>
            <a:ext cx="5643563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Городской Благотворительный танцевальный марафон. </a:t>
            </a: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City charity dance marathon</a:t>
            </a:r>
            <a:endParaRPr lang="ru-RU" b="1" i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defRPr/>
            </a:pPr>
            <a:endParaRPr lang="ru-RU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293" name="Рисунок 3" descr="Изображение 1045.jpg">
            <a:extLst>
              <a:ext uri="{FF2B5EF4-FFF2-40B4-BE49-F238E27FC236}">
                <a16:creationId xmlns:a16="http://schemas.microsoft.com/office/drawing/2014/main" id="{B234F8CF-9744-48CF-8F0C-3A9455C50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2381250"/>
            <a:ext cx="3249612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0_96581_8807ed99_orig.png">
            <a:extLst>
              <a:ext uri="{FF2B5EF4-FFF2-40B4-BE49-F238E27FC236}">
                <a16:creationId xmlns:a16="http://schemas.microsoft.com/office/drawing/2014/main" id="{006FED1A-2063-4B91-8D85-ED11435EB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85B61E-E911-43CD-AB0E-834E5A2DD5F7}"/>
              </a:ext>
            </a:extLst>
          </p:cNvPr>
          <p:cNvSpPr txBox="1"/>
          <p:nvPr/>
        </p:nvSpPr>
        <p:spPr>
          <a:xfrm>
            <a:off x="357188" y="3000375"/>
            <a:ext cx="6786562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5400" b="1" i="1" dirty="0">
                <a:solidFill>
                  <a:srgbClr val="FF0000"/>
                </a:solidFill>
                <a:latin typeface="+mj-lt"/>
              </a:rPr>
              <a:t>Традиции Паю школы</a:t>
            </a:r>
          </a:p>
          <a:p>
            <a:pPr algn="ctr" eaLnBrk="1" hangingPunct="1">
              <a:defRPr/>
            </a:pPr>
            <a:r>
              <a:rPr lang="en-US" sz="5400" b="1" i="1" dirty="0">
                <a:solidFill>
                  <a:srgbClr val="FF0000"/>
                </a:solidFill>
                <a:latin typeface="+mj-lt"/>
              </a:rPr>
              <a:t>Traditions </a:t>
            </a:r>
          </a:p>
          <a:p>
            <a:pPr algn="ctr" eaLnBrk="1" hangingPunct="1">
              <a:defRPr/>
            </a:pPr>
            <a:r>
              <a:rPr lang="en-US" sz="5400" b="1" i="1" dirty="0">
                <a:solidFill>
                  <a:srgbClr val="FF0000"/>
                </a:solidFill>
                <a:latin typeface="+mj-lt"/>
              </a:rPr>
              <a:t>in </a:t>
            </a:r>
            <a:r>
              <a:rPr lang="en-US" sz="5400" b="1" i="1" dirty="0" err="1">
                <a:solidFill>
                  <a:srgbClr val="FF0000"/>
                </a:solidFill>
                <a:latin typeface="+mj-lt"/>
              </a:rPr>
              <a:t>Narva</a:t>
            </a:r>
            <a:r>
              <a:rPr lang="en-US" sz="5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+mj-lt"/>
              </a:rPr>
              <a:t>Paju</a:t>
            </a:r>
            <a:r>
              <a:rPr lang="en-US" sz="5400" b="1" i="1" dirty="0">
                <a:solidFill>
                  <a:srgbClr val="FF0000"/>
                </a:solidFill>
                <a:latin typeface="+mj-lt"/>
              </a:rPr>
              <a:t> school</a:t>
            </a:r>
            <a:endParaRPr lang="ru-RU" sz="54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IMG_3185.jpg">
            <a:extLst>
              <a:ext uri="{FF2B5EF4-FFF2-40B4-BE49-F238E27FC236}">
                <a16:creationId xmlns:a16="http://schemas.microsoft.com/office/drawing/2014/main" id="{8ECFC6F3-9078-4BFD-883C-12D8C8F68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1438"/>
            <a:ext cx="5243513" cy="662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3">
            <a:extLst>
              <a:ext uri="{FF2B5EF4-FFF2-40B4-BE49-F238E27FC236}">
                <a16:creationId xmlns:a16="http://schemas.microsoft.com/office/drawing/2014/main" id="{FB37AE5D-3D8E-406E-B162-D73459BDD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285750"/>
            <a:ext cx="3357562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>
                <a:solidFill>
                  <a:srgbClr val="FF0000"/>
                </a:solidFill>
                <a:latin typeface="Arial" panose="020B0604020202020204" pitchFamily="34" charset="0"/>
              </a:rPr>
              <a:t>По традиции, в начале декабря в Паю школе проходит  ярмарка.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b="1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i="1">
                <a:solidFill>
                  <a:srgbClr val="FF0000"/>
                </a:solidFill>
                <a:latin typeface="Arial" panose="020B0604020202020204" pitchFamily="34" charset="0"/>
              </a:rPr>
              <a:t>Traditional charity fair in Paju school in the beginning of December</a:t>
            </a:r>
            <a:endParaRPr lang="ru-RU" altLang="ru-RU" sz="2800" b="1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Изображение 1000.jpg">
            <a:extLst>
              <a:ext uri="{FF2B5EF4-FFF2-40B4-BE49-F238E27FC236}">
                <a16:creationId xmlns:a16="http://schemas.microsoft.com/office/drawing/2014/main" id="{2B231A4D-AF0C-4F4F-B1C8-FCCC88C5D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1" b="9677"/>
          <a:stretch>
            <a:fillRect/>
          </a:stretch>
        </p:blipFill>
        <p:spPr bwMode="auto">
          <a:xfrm>
            <a:off x="142875" y="71438"/>
            <a:ext cx="88582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>
            <a:extLst>
              <a:ext uri="{FF2B5EF4-FFF2-40B4-BE49-F238E27FC236}">
                <a16:creationId xmlns:a16="http://schemas.microsoft.com/office/drawing/2014/main" id="{E911ADB1-6294-4CF0-9EB3-A426C4159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578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FF0000"/>
                </a:solidFill>
                <a:latin typeface="Arial" panose="020B0604020202020204" pitchFamily="34" charset="0"/>
              </a:rPr>
              <a:t>Еще одна традиция – на ярмарку приходят семьями.</a:t>
            </a:r>
            <a:r>
              <a:rPr lang="en-US" altLang="ru-RU" sz="2400" b="1" i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i="1">
                <a:solidFill>
                  <a:srgbClr val="FF0000"/>
                </a:solidFill>
                <a:latin typeface="Arial" panose="020B0604020202020204" pitchFamily="34" charset="0"/>
              </a:rPr>
              <a:t>One more tradition- all our parents, families visit this fair</a:t>
            </a:r>
            <a:endParaRPr lang="ru-RU" altLang="ru-RU" sz="2400" b="1" i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1CF97-CAD1-4BCC-BC1D-A7BEF9E4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Charity concert at </a:t>
            </a:r>
            <a:r>
              <a:rPr lang="en-US" b="1" i="1" dirty="0" err="1">
                <a:solidFill>
                  <a:srgbClr val="FF0000"/>
                </a:solidFill>
              </a:rPr>
              <a:t>Paju</a:t>
            </a:r>
            <a:r>
              <a:rPr lang="en-US" b="1" i="1" dirty="0">
                <a:solidFill>
                  <a:srgbClr val="FF0000"/>
                </a:solidFill>
              </a:rPr>
              <a:t> school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Мультимедиа в Интернете 3">
            <a:hlinkClick r:id="" action="ppaction://media"/>
            <a:extLst>
              <a:ext uri="{FF2B5EF4-FFF2-40B4-BE49-F238E27FC236}">
                <a16:creationId xmlns:a16="http://schemas.microsoft.com/office/drawing/2014/main" id="{43E13CBB-0FE3-4F23-AA0B-ADA0E449D78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7704" y="1887027"/>
            <a:ext cx="5688632" cy="42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04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IMG_20171206_164927.jpg">
            <a:extLst>
              <a:ext uri="{FF2B5EF4-FFF2-40B4-BE49-F238E27FC236}">
                <a16:creationId xmlns:a16="http://schemas.microsoft.com/office/drawing/2014/main" id="{AAE3A711-9AFB-49F5-8AC4-22D5EDEB8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5"/>
          <a:stretch>
            <a:fillRect/>
          </a:stretch>
        </p:blipFill>
        <p:spPr bwMode="auto">
          <a:xfrm>
            <a:off x="142875" y="71438"/>
            <a:ext cx="8929688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4186E-A7A2-4829-8BF0-C39AE51BB715}"/>
              </a:ext>
            </a:extLst>
          </p:cNvPr>
          <p:cNvSpPr txBox="1"/>
          <p:nvPr/>
        </p:nvSpPr>
        <p:spPr>
          <a:xfrm>
            <a:off x="0" y="5143500"/>
            <a:ext cx="91440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Ежегодно ученики сами решают, кому пойдут собранные средства.</a:t>
            </a: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Each year children make own decision where to transfer funds provided from fair.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4" descr="IMG_7227.jpg">
            <a:extLst>
              <a:ext uri="{FF2B5EF4-FFF2-40B4-BE49-F238E27FC236}">
                <a16:creationId xmlns:a16="http://schemas.microsoft.com/office/drawing/2014/main" id="{9A31C5F0-F533-491F-8D09-2BC6CBCEA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2" b="11732"/>
          <a:stretch>
            <a:fillRect/>
          </a:stretch>
        </p:blipFill>
        <p:spPr bwMode="auto">
          <a:xfrm>
            <a:off x="71438" y="88900"/>
            <a:ext cx="8929687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E5038-9E3E-46DF-AB3C-F099BE47AEFA}"/>
              </a:ext>
            </a:extLst>
          </p:cNvPr>
          <p:cNvSpPr txBox="1"/>
          <p:nvPr/>
        </p:nvSpPr>
        <p:spPr>
          <a:xfrm>
            <a:off x="0" y="5000625"/>
            <a:ext cx="91440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В гости на ярмарку к нам приходят воспитанники детских садов.</a:t>
            </a: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Children from local kindergartens come to visit our fair.</a:t>
            </a:r>
            <a:endParaRPr lang="ru-RU" sz="28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IMG_7201.jpg">
            <a:extLst>
              <a:ext uri="{FF2B5EF4-FFF2-40B4-BE49-F238E27FC236}">
                <a16:creationId xmlns:a16="http://schemas.microsoft.com/office/drawing/2014/main" id="{28F30FA4-CA45-4C2F-9483-56ACE511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9001125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Изображение 670.jpg">
            <a:extLst>
              <a:ext uri="{FF2B5EF4-FFF2-40B4-BE49-F238E27FC236}">
                <a16:creationId xmlns:a16="http://schemas.microsoft.com/office/drawing/2014/main" id="{22F3F633-3308-4F24-9517-B0372114A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 b="7527"/>
          <a:stretch>
            <a:fillRect/>
          </a:stretch>
        </p:blipFill>
        <p:spPr bwMode="auto">
          <a:xfrm>
            <a:off x="142875" y="71438"/>
            <a:ext cx="885825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B94216-D67A-43EC-BA35-EC0F1AD4C1AF}"/>
              </a:ext>
            </a:extLst>
          </p:cNvPr>
          <p:cNvSpPr txBox="1"/>
          <p:nvPr/>
        </p:nvSpPr>
        <p:spPr>
          <a:xfrm>
            <a:off x="0" y="5429250"/>
            <a:ext cx="91440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Ежегодно на ярмарке можно увидеть множество новых сувениров.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Each year we can see a lot of new souvenirs.</a:t>
            </a:r>
            <a:endParaRPr lang="ru-RU" sz="2800" b="1" i="1" dirty="0">
              <a:solidFill>
                <a:srgbClr val="FF0000"/>
              </a:solidFill>
              <a:latin typeface="+mj-lt"/>
            </a:endParaRPr>
          </a:p>
          <a:p>
            <a:pPr algn="ctr" eaLnBrk="1" hangingPunct="1">
              <a:defRPr/>
            </a:pPr>
            <a:endParaRPr lang="ru-RU" sz="28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ramka2-7.png">
            <a:extLst>
              <a:ext uri="{FF2B5EF4-FFF2-40B4-BE49-F238E27FC236}">
                <a16:creationId xmlns:a16="http://schemas.microsoft.com/office/drawing/2014/main" id="{6667C584-02E9-4636-8A60-1605C54D7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FBC03D-340F-461F-A7D3-23B948C6FBD7}"/>
              </a:ext>
            </a:extLst>
          </p:cNvPr>
          <p:cNvSpPr txBox="1"/>
          <p:nvPr/>
        </p:nvSpPr>
        <p:spPr>
          <a:xfrm>
            <a:off x="0" y="1446213"/>
            <a:ext cx="7929563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8000" b="1" i="1" dirty="0">
                <a:solidFill>
                  <a:srgbClr val="FF0000"/>
                </a:solidFill>
                <a:latin typeface="+mj-lt"/>
              </a:rPr>
              <a:t>Рождественские традиции</a:t>
            </a:r>
          </a:p>
          <a:p>
            <a:pPr algn="ctr" eaLnBrk="1" hangingPunct="1">
              <a:defRPr/>
            </a:pPr>
            <a:r>
              <a:rPr lang="en-US" sz="8000" b="1" i="1" dirty="0">
                <a:solidFill>
                  <a:srgbClr val="FF0000"/>
                </a:solidFill>
                <a:latin typeface="+mj-lt"/>
              </a:rPr>
              <a:t>Christmas tradition </a:t>
            </a:r>
            <a:endParaRPr lang="ru-RU" sz="80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IMG_20171206_165042.jpg">
            <a:extLst>
              <a:ext uri="{FF2B5EF4-FFF2-40B4-BE49-F238E27FC236}">
                <a16:creationId xmlns:a16="http://schemas.microsoft.com/office/drawing/2014/main" id="{25873008-0187-4329-9E40-06DEA6D8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9001125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IMG_3201.jpg">
            <a:extLst>
              <a:ext uri="{FF2B5EF4-FFF2-40B4-BE49-F238E27FC236}">
                <a16:creationId xmlns:a16="http://schemas.microsoft.com/office/drawing/2014/main" id="{A3C4D813-C510-4140-B7CA-228BA6263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6" b="5319"/>
          <a:stretch>
            <a:fillRect/>
          </a:stretch>
        </p:blipFill>
        <p:spPr bwMode="auto">
          <a:xfrm>
            <a:off x="71438" y="71438"/>
            <a:ext cx="89535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904CF0-E123-479A-B212-D23E11221AAA}"/>
              </a:ext>
            </a:extLst>
          </p:cNvPr>
          <p:cNvSpPr txBox="1"/>
          <p:nvPr/>
        </p:nvSpPr>
        <p:spPr>
          <a:xfrm>
            <a:off x="0" y="5929313"/>
            <a:ext cx="91440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Благотворительный концерт</a:t>
            </a: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Charity concert</a:t>
            </a:r>
            <a:endParaRPr lang="ru-RU" sz="28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AE0BB-DF10-487A-B7DB-D49CA4D9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290266"/>
          </a:xfrm>
        </p:spPr>
        <p:txBody>
          <a:bodyPr/>
          <a:lstStyle/>
          <a:p>
            <a:pPr lvl="0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ea typeface="+mn-ea"/>
                <a:cs typeface="+mn-cs"/>
              </a:rPr>
              <a:t>На концерте звучат стихи и песни на эстонском и русском языках.</a:t>
            </a:r>
            <a:br>
              <a:rPr lang="ru-RU" sz="2800" b="1" i="1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en-US" sz="2800" b="1" i="1" dirty="0">
                <a:solidFill>
                  <a:srgbClr val="FF0000"/>
                </a:solidFill>
                <a:ea typeface="+mn-ea"/>
                <a:cs typeface="+mn-cs"/>
              </a:rPr>
              <a:t>At the concert, poems and songs are heard in Estonian and Russian.</a:t>
            </a:r>
            <a:br>
              <a:rPr lang="ru-RU" sz="2800" b="1" i="1" dirty="0">
                <a:solidFill>
                  <a:srgbClr val="FF0000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Мультимедиа в Интернете 3">
            <a:hlinkClick r:id="" action="ppaction://media"/>
            <a:extLst>
              <a:ext uri="{FF2B5EF4-FFF2-40B4-BE49-F238E27FC236}">
                <a16:creationId xmlns:a16="http://schemas.microsoft.com/office/drawing/2014/main" id="{2E954FE8-8593-4C82-B8C1-5C0D9381132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0868" y="2348880"/>
            <a:ext cx="5400600" cy="40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421433975.png">
            <a:extLst>
              <a:ext uri="{FF2B5EF4-FFF2-40B4-BE49-F238E27FC236}">
                <a16:creationId xmlns:a16="http://schemas.microsoft.com/office/drawing/2014/main" id="{51242597-ED21-4CCB-B6C5-C57D1A388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0ED211-57A4-48E4-977F-5EEEBF279A0C}"/>
              </a:ext>
            </a:extLst>
          </p:cNvPr>
          <p:cNvSpPr txBox="1"/>
          <p:nvPr/>
        </p:nvSpPr>
        <p:spPr>
          <a:xfrm>
            <a:off x="142875" y="214313"/>
            <a:ext cx="8143875" cy="4678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Самый главный зимний праздник для всех жителей Эстонии – Рождество. Рождество – не только волшебные минуты погружения в сказочный мир детства, но и время благотворительности. Поэтому в течение декабря по всей стране и в Паю школе </a:t>
            </a:r>
          </a:p>
          <a:p>
            <a:pPr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проходит немало благотворительных мероприятий, </a:t>
            </a:r>
          </a:p>
          <a:p>
            <a:pPr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в которых активно принимают </a:t>
            </a:r>
          </a:p>
          <a:p>
            <a:pPr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участие наши ученики.  </a:t>
            </a:r>
          </a:p>
          <a:p>
            <a:pPr eaLnBrk="1" hangingPunct="1">
              <a:defRPr/>
            </a:pPr>
            <a:endParaRPr lang="ru-RU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421433975.png">
            <a:extLst>
              <a:ext uri="{FF2B5EF4-FFF2-40B4-BE49-F238E27FC236}">
                <a16:creationId xmlns:a16="http://schemas.microsoft.com/office/drawing/2014/main" id="{D0BBE2F7-71B1-4A0A-9341-1064EFDBD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82C256-063A-48B2-823C-F031418C63E2}"/>
              </a:ext>
            </a:extLst>
          </p:cNvPr>
          <p:cNvSpPr txBox="1"/>
          <p:nvPr/>
        </p:nvSpPr>
        <p:spPr>
          <a:xfrm>
            <a:off x="142875" y="214313"/>
            <a:ext cx="7813675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The most popular winter holiday for all people in Estonia is Christmas. Christmas is not only the magic moments of immersion in the fairy-tale world of childhood, but also it is a time of charity. Therefore, during December throughout the country and at the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Paju</a:t>
            </a: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 school there are many charity events, where our students participate.</a:t>
            </a:r>
            <a:endParaRPr lang="ru-RU" sz="28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images.png">
            <a:extLst>
              <a:ext uri="{FF2B5EF4-FFF2-40B4-BE49-F238E27FC236}">
                <a16:creationId xmlns:a16="http://schemas.microsoft.com/office/drawing/2014/main" id="{A45B9966-77B8-426F-B34E-89967B728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19050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3" descr="0754.png">
            <a:extLst>
              <a:ext uri="{FF2B5EF4-FFF2-40B4-BE49-F238E27FC236}">
                <a16:creationId xmlns:a16="http://schemas.microsoft.com/office/drawing/2014/main" id="{035024DF-1C59-473D-9120-BA4BE3676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642938"/>
            <a:ext cx="135572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4" descr="195290f15329.png">
            <a:extLst>
              <a:ext uri="{FF2B5EF4-FFF2-40B4-BE49-F238E27FC236}">
                <a16:creationId xmlns:a16="http://schemas.microsoft.com/office/drawing/2014/main" id="{D3ABE416-5CC4-47A2-9D32-0CBC8E22F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428875"/>
            <a:ext cx="354806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072A15-7BB6-4FFC-9E6F-7D685B958344}"/>
              </a:ext>
            </a:extLst>
          </p:cNvPr>
          <p:cNvSpPr txBox="1"/>
          <p:nvPr/>
        </p:nvSpPr>
        <p:spPr>
          <a:xfrm>
            <a:off x="2071688" y="214313"/>
            <a:ext cx="6143625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800" b="1" i="1" dirty="0">
                <a:solidFill>
                  <a:srgbClr val="FF0000"/>
                </a:solidFill>
                <a:latin typeface="+mj-lt"/>
              </a:rPr>
              <a:t>Городские и государственные Благотворительные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AAB4B-5954-4E49-BABE-5C42589B1626}"/>
              </a:ext>
            </a:extLst>
          </p:cNvPr>
          <p:cNvSpPr txBox="1"/>
          <p:nvPr/>
        </p:nvSpPr>
        <p:spPr>
          <a:xfrm>
            <a:off x="428625" y="3644900"/>
            <a:ext cx="3998913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0000"/>
                </a:solidFill>
                <a:latin typeface="+mj-lt"/>
              </a:rPr>
              <a:t>Local and national charity events</a:t>
            </a:r>
            <a:endParaRPr lang="ru-RU" sz="44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4" descr="4829567t1h4d1c.jpg">
            <a:extLst>
              <a:ext uri="{FF2B5EF4-FFF2-40B4-BE49-F238E27FC236}">
                <a16:creationId xmlns:a16="http://schemas.microsoft.com/office/drawing/2014/main" id="{F3B5BA61-6073-4DB9-9F41-78276A8B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8"/>
          <a:stretch>
            <a:fillRect/>
          </a:stretch>
        </p:blipFill>
        <p:spPr bwMode="auto">
          <a:xfrm>
            <a:off x="74613" y="1428750"/>
            <a:ext cx="895032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15121-75A6-46BD-8EB0-511994D19789}"/>
              </a:ext>
            </a:extLst>
          </p:cNvPr>
          <p:cNvSpPr txBox="1"/>
          <p:nvPr/>
        </p:nvSpPr>
        <p:spPr>
          <a:xfrm>
            <a:off x="0" y="0"/>
            <a:ext cx="91440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В Нарве ежегодно проводится </a:t>
            </a:r>
          </a:p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Благотворительный забег.</a:t>
            </a:r>
          </a:p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……………………………….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IMG_3274.jpg">
            <a:extLst>
              <a:ext uri="{FF2B5EF4-FFF2-40B4-BE49-F238E27FC236}">
                <a16:creationId xmlns:a16="http://schemas.microsoft.com/office/drawing/2014/main" id="{3F178DBE-929F-45F4-87DE-C82DAFDD6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6" r="4031" b="2995"/>
          <a:stretch>
            <a:fillRect/>
          </a:stretch>
        </p:blipFill>
        <p:spPr bwMode="auto">
          <a:xfrm>
            <a:off x="0" y="0"/>
            <a:ext cx="9155113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79E0A-FAD2-411B-917A-0B2419EFF498}"/>
              </a:ext>
            </a:extLst>
          </p:cNvPr>
          <p:cNvSpPr txBox="1"/>
          <p:nvPr/>
        </p:nvSpPr>
        <p:spPr>
          <a:xfrm>
            <a:off x="0" y="5643563"/>
            <a:ext cx="91440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+mj-lt"/>
              </a:rPr>
              <a:t>Городская благотворительная ярмарка.</a:t>
            </a:r>
          </a:p>
          <a:p>
            <a:pPr algn="ctr" eaLnBrk="1" hangingPunct="1">
              <a:defRPr/>
            </a:pPr>
            <a:r>
              <a:rPr lang="ru-RU" sz="2800" b="1" i="1" dirty="0" err="1">
                <a:solidFill>
                  <a:srgbClr val="FF0000"/>
                </a:solidFill>
                <a:latin typeface="+mj-lt"/>
              </a:rPr>
              <a:t>ююююююююю</a:t>
            </a:r>
            <a:endParaRPr lang="ru-RU" sz="28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IMG_3272.jpg">
            <a:extLst>
              <a:ext uri="{FF2B5EF4-FFF2-40B4-BE49-F238E27FC236}">
                <a16:creationId xmlns:a16="http://schemas.microsoft.com/office/drawing/2014/main" id="{A3345AF8-62C1-499A-8D4E-07E442C41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92918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>
            <a:extLst>
              <a:ext uri="{FF2B5EF4-FFF2-40B4-BE49-F238E27FC236}">
                <a16:creationId xmlns:a16="http://schemas.microsoft.com/office/drawing/2014/main" id="{52775340-A373-4ACE-A111-4C3D7C6E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3" y="214313"/>
            <a:ext cx="4071937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>
                <a:solidFill>
                  <a:srgbClr val="FF0000"/>
                </a:solidFill>
                <a:latin typeface="Arial" panose="020B0604020202020204" pitchFamily="34" charset="0"/>
              </a:rPr>
              <a:t>В течение декабря в Нарве проводится сразу несколько благотворительных ярмарок, в которых принимают участие ученики Паю школы.</a:t>
            </a:r>
            <a:endParaRPr lang="en-US" altLang="ru-RU" sz="2800" b="1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800" b="1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i="1">
                <a:solidFill>
                  <a:srgbClr val="FF0000"/>
                </a:solidFill>
                <a:latin typeface="Arial" panose="020B0604020202020204" pitchFamily="34" charset="0"/>
              </a:rPr>
              <a:t>During December  several charity fairs are held in Narva, in which Paju school students always take part.</a:t>
            </a:r>
            <a:endParaRPr lang="ru-RU" altLang="ru-RU" sz="2800" b="1" i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1Bu7OmDA4KBBiAUSRT_YRx.jpg">
            <a:extLst>
              <a:ext uri="{FF2B5EF4-FFF2-40B4-BE49-F238E27FC236}">
                <a16:creationId xmlns:a16="http://schemas.microsoft.com/office/drawing/2014/main" id="{EBC87973-00A2-40CD-9F18-E4592EFEC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42875"/>
            <a:ext cx="9005888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>
            <a:extLst>
              <a:ext uri="{FF2B5EF4-FFF2-40B4-BE49-F238E27FC236}">
                <a16:creationId xmlns:a16="http://schemas.microsoft.com/office/drawing/2014/main" id="{DF783E67-6895-4A35-B20B-E633AC264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2931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>
                <a:solidFill>
                  <a:srgbClr val="FF0000"/>
                </a:solidFill>
                <a:latin typeface="Arial" panose="020B0604020202020204" pitchFamily="34" charset="0"/>
              </a:rPr>
              <a:t>Благотворительная ярмарка в Таллинне. </a:t>
            </a:r>
            <a:endParaRPr lang="en-US" altLang="ru-RU" sz="2800" b="1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i="1">
                <a:solidFill>
                  <a:srgbClr val="FF0000"/>
                </a:solidFill>
                <a:latin typeface="Arial" panose="020B0604020202020204" pitchFamily="34" charset="0"/>
              </a:rPr>
              <a:t>Charity fair in Tallinn</a:t>
            </a:r>
            <a:endParaRPr lang="ru-RU" altLang="ru-RU" sz="2800" b="1" i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364</Words>
  <Application>Microsoft Office PowerPoint</Application>
  <PresentationFormat>Экран (4:3)</PresentationFormat>
  <Paragraphs>44</Paragraphs>
  <Slides>22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 Winter tradition  in Narva Paju school, Estonia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Городской Благотворительный концерт. Ученики Паю школы представляют созданную на уроках труда коллекцию одежды. Town charity concert. Paju school students perform hand-made costumes.</vt:lpstr>
      <vt:lpstr>Презентация PowerPoint</vt:lpstr>
      <vt:lpstr>Презентация PowerPoint</vt:lpstr>
      <vt:lpstr>Презентация PowerPoint</vt:lpstr>
      <vt:lpstr>Презентация PowerPoint</vt:lpstr>
      <vt:lpstr>Charity concert at Paju school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концерте звучат стихи и песни на эстонском и русском языках. At the concert, poems and songs are heard in Estonian and Russian.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Teacher</dc:creator>
  <cp:lastModifiedBy>Natalja</cp:lastModifiedBy>
  <cp:revision>34</cp:revision>
  <dcterms:created xsi:type="dcterms:W3CDTF">2018-01-22T13:55:23Z</dcterms:created>
  <dcterms:modified xsi:type="dcterms:W3CDTF">2018-01-28T14:35:09Z</dcterms:modified>
</cp:coreProperties>
</file>