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6"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FCE0A65-D00E-4222-8328-9D00CD2F0C76}" type="datetimeFigureOut">
              <a:rPr lang="lv-LV" smtClean="0"/>
              <a:pPr/>
              <a:t>2017.11.03.</a:t>
            </a:fld>
            <a:endParaRPr lang="lv-LV"/>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lv-LV"/>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F037B86-CC82-4D0E-8BD4-8D6C920A03C8}"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8F037B86-CC82-4D0E-8BD4-8D6C920A03C8}"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8F037B86-CC82-4D0E-8BD4-8D6C920A03C8}"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8F037B86-CC82-4D0E-8BD4-8D6C920A03C8}" type="slidenum">
              <a:rPr lang="lv-LV" smtClean="0"/>
              <a:pPr/>
              <a:t>‹#›</a:t>
            </a:fld>
            <a:endParaRPr lang="lv-LV"/>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8F037B86-CC82-4D0E-8BD4-8D6C920A03C8}" type="slidenum">
              <a:rPr lang="lv-LV" smtClean="0"/>
              <a:pPr/>
              <a:t>‹#›</a:t>
            </a:fld>
            <a:endParaRPr lang="lv-LV"/>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8F037B86-CC82-4D0E-8BD4-8D6C920A03C8}" type="slidenum">
              <a:rPr lang="lv-LV" smtClean="0"/>
              <a:pPr/>
              <a:t>‹#›</a:t>
            </a:fld>
            <a:endParaRPr lang="lv-LV"/>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8" name="Footer Placeholder 7"/>
          <p:cNvSpPr>
            <a:spLocks noGrp="1"/>
          </p:cNvSpPr>
          <p:nvPr>
            <p:ph type="ftr" sz="quarter" idx="11"/>
          </p:nvPr>
        </p:nvSpPr>
        <p:spPr/>
        <p:txBody>
          <a:bodyPr/>
          <a:lstStyle>
            <a:extLst/>
          </a:lstStyle>
          <a:p>
            <a:endParaRPr lang="lv-LV"/>
          </a:p>
        </p:txBody>
      </p:sp>
      <p:sp>
        <p:nvSpPr>
          <p:cNvPr id="9" name="Slide Number Placeholder 8"/>
          <p:cNvSpPr>
            <a:spLocks noGrp="1"/>
          </p:cNvSpPr>
          <p:nvPr>
            <p:ph type="sldNum" sz="quarter" idx="12"/>
          </p:nvPr>
        </p:nvSpPr>
        <p:spPr/>
        <p:txBody>
          <a:bodyPr/>
          <a:lstStyle>
            <a:extLst/>
          </a:lstStyle>
          <a:p>
            <a:fld id="{8F037B86-CC82-4D0E-8BD4-8D6C920A03C8}" type="slidenum">
              <a:rPr lang="lv-LV" smtClean="0"/>
              <a:pPr/>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4" name="Footer Placeholder 3"/>
          <p:cNvSpPr>
            <a:spLocks noGrp="1"/>
          </p:cNvSpPr>
          <p:nvPr>
            <p:ph type="ftr" sz="quarter" idx="11"/>
          </p:nvPr>
        </p:nvSpPr>
        <p:spPr/>
        <p:txBody>
          <a:bodyPr/>
          <a:lstStyle>
            <a:extLst/>
          </a:lstStyle>
          <a:p>
            <a:endParaRPr lang="lv-LV"/>
          </a:p>
        </p:txBody>
      </p:sp>
      <p:sp>
        <p:nvSpPr>
          <p:cNvPr id="5" name="Slide Number Placeholder 4"/>
          <p:cNvSpPr>
            <a:spLocks noGrp="1"/>
          </p:cNvSpPr>
          <p:nvPr>
            <p:ph type="sldNum" sz="quarter" idx="12"/>
          </p:nvPr>
        </p:nvSpPr>
        <p:spPr/>
        <p:txBody>
          <a:bodyPr/>
          <a:lstStyle>
            <a:extLst/>
          </a:lstStyle>
          <a:p>
            <a:fld id="{8F037B86-CC82-4D0E-8BD4-8D6C920A03C8}" type="slidenum">
              <a:rPr lang="lv-LV" smtClean="0"/>
              <a:pPr/>
              <a:t>‹#›</a:t>
            </a:fld>
            <a:endParaRPr lang="lv-LV"/>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FCE0A65-D00E-4222-8328-9D00CD2F0C76}" type="datetimeFigureOut">
              <a:rPr lang="lv-LV" smtClean="0"/>
              <a:pPr/>
              <a:t>2017.11.03.</a:t>
            </a:fld>
            <a:endParaRPr lang="lv-LV"/>
          </a:p>
        </p:txBody>
      </p:sp>
      <p:sp>
        <p:nvSpPr>
          <p:cNvPr id="3" name="Footer Placeholder 2"/>
          <p:cNvSpPr>
            <a:spLocks noGrp="1"/>
          </p:cNvSpPr>
          <p:nvPr>
            <p:ph type="ftr" sz="quarter" idx="11"/>
          </p:nvPr>
        </p:nvSpPr>
        <p:spPr/>
        <p:txBody>
          <a:bodyPr/>
          <a:lstStyle>
            <a:extLst/>
          </a:lstStyle>
          <a:p>
            <a:endParaRPr lang="lv-LV"/>
          </a:p>
        </p:txBody>
      </p:sp>
      <p:sp>
        <p:nvSpPr>
          <p:cNvPr id="4" name="Slide Number Placeholder 3"/>
          <p:cNvSpPr>
            <a:spLocks noGrp="1"/>
          </p:cNvSpPr>
          <p:nvPr>
            <p:ph type="sldNum" sz="quarter" idx="12"/>
          </p:nvPr>
        </p:nvSpPr>
        <p:spPr/>
        <p:txBody>
          <a:bodyPr/>
          <a:lstStyle>
            <a:extLst/>
          </a:lstStyle>
          <a:p>
            <a:fld id="{8F037B86-CC82-4D0E-8BD4-8D6C920A03C8}"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FCE0A65-D00E-4222-8328-9D00CD2F0C76}" type="datetimeFigureOut">
              <a:rPr lang="lv-LV" smtClean="0"/>
              <a:pPr/>
              <a:t>2017.11.03.</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8F037B86-CC82-4D0E-8BD4-8D6C920A03C8}" type="slidenum">
              <a:rPr lang="lv-LV" smtClean="0"/>
              <a:pPr/>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FCE0A65-D00E-4222-8328-9D00CD2F0C76}" type="datetimeFigureOut">
              <a:rPr lang="lv-LV" smtClean="0"/>
              <a:pPr/>
              <a:t>2017.11.03.</a:t>
            </a:fld>
            <a:endParaRPr lang="lv-LV"/>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lv-LV"/>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F037B86-CC82-4D0E-8BD4-8D6C920A03C8}" type="slidenum">
              <a:rPr lang="lv-LV" smtClean="0"/>
              <a:pPr/>
              <a:t>‹#›</a:t>
            </a:fld>
            <a:endParaRPr lang="lv-LV"/>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FCE0A65-D00E-4222-8328-9D00CD2F0C76}" type="datetimeFigureOut">
              <a:rPr lang="lv-LV" smtClean="0"/>
              <a:pPr/>
              <a:t>2017.11.03.</a:t>
            </a:fld>
            <a:endParaRPr lang="lv-LV"/>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lv-LV"/>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F037B86-CC82-4D0E-8BD4-8D6C920A03C8}"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arbeitsfaehigkeit.uni-wuppertal.d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772400" cy="2880320"/>
          </a:xfrm>
        </p:spPr>
        <p:txBody>
          <a:bodyPr>
            <a:normAutofit fontScale="90000"/>
          </a:bodyPr>
          <a:lstStyle/>
          <a:p>
            <a:pPr marL="182880" indent="0" algn="ctr">
              <a:buNone/>
            </a:pPr>
            <a:r>
              <a:rPr lang="lv-LV" sz="4400" dirty="0" smtClean="0">
                <a:solidFill>
                  <a:schemeClr val="tx1"/>
                </a:solidFill>
                <a:latin typeface="Times New Roman" panose="02020603050405020304" pitchFamily="18" charset="0"/>
                <a:cs typeface="Times New Roman" panose="02020603050405020304" pitchFamily="18" charset="0"/>
              </a:rPr>
              <a:t>TRANSNATIONAL MEETING IN LATVIA</a:t>
            </a:r>
            <a:r>
              <a:rPr lang="lv-LV" sz="4400" b="1" dirty="0" smtClean="0">
                <a:solidFill>
                  <a:schemeClr val="tx1"/>
                </a:solidFill>
                <a:latin typeface="Times New Roman" panose="02020603050405020304" pitchFamily="18" charset="0"/>
                <a:cs typeface="Times New Roman" panose="02020603050405020304" pitchFamily="18" charset="0"/>
              </a:rPr>
              <a:t/>
            </a:r>
            <a:br>
              <a:rPr lang="lv-LV" sz="4400" b="1" dirty="0" smtClean="0">
                <a:solidFill>
                  <a:schemeClr val="tx1"/>
                </a:solidFill>
                <a:latin typeface="Times New Roman" panose="02020603050405020304" pitchFamily="18" charset="0"/>
                <a:cs typeface="Times New Roman" panose="02020603050405020304" pitchFamily="18" charset="0"/>
              </a:rPr>
            </a:br>
            <a:r>
              <a:rPr lang="lv-LV" sz="2000" b="1" dirty="0" smtClean="0">
                <a:solidFill>
                  <a:schemeClr val="tx1"/>
                </a:solidFill>
                <a:latin typeface="Times New Roman" panose="02020603050405020304" pitchFamily="18" charset="0"/>
                <a:cs typeface="Times New Roman" panose="02020603050405020304" pitchFamily="18" charset="0"/>
              </a:rPr>
              <a:t/>
            </a:r>
            <a:br>
              <a:rPr lang="lv-LV" sz="2000" b="1" dirty="0" smtClean="0">
                <a:solidFill>
                  <a:schemeClr val="tx1"/>
                </a:solidFill>
                <a:latin typeface="Times New Roman" panose="02020603050405020304" pitchFamily="18" charset="0"/>
                <a:cs typeface="Times New Roman" panose="02020603050405020304" pitchFamily="18" charset="0"/>
              </a:rPr>
            </a:br>
            <a:r>
              <a:rPr lang="lv-LV" sz="2000" dirty="0">
                <a:solidFill>
                  <a:schemeClr val="tx1"/>
                </a:solidFill>
                <a:effectLst/>
              </a:rPr>
              <a:t>ERASMUS+ KA2  </a:t>
            </a:r>
            <a:r>
              <a:rPr lang="lv-LV" sz="2000" dirty="0" smtClean="0">
                <a:solidFill>
                  <a:schemeClr val="tx1"/>
                </a:solidFill>
                <a:effectLst/>
              </a:rPr>
              <a:t>PROJECT </a:t>
            </a:r>
            <a:r>
              <a:rPr lang="lv-LV" sz="2000" dirty="0">
                <a:solidFill>
                  <a:schemeClr val="tx1"/>
                </a:solidFill>
                <a:effectLst/>
              </a:rPr>
              <a:t>“Information and Educational Materials for Refugees and Immigrants”</a:t>
            </a:r>
            <a:r>
              <a:rPr lang="lv-LV" sz="2000" dirty="0">
                <a:solidFill>
                  <a:schemeClr val="tx1"/>
                </a:solidFill>
                <a:latin typeface="Times New Roman" panose="02020603050405020304" pitchFamily="18" charset="0"/>
                <a:cs typeface="Times New Roman" panose="02020603050405020304" pitchFamily="18" charset="0"/>
              </a:rPr>
              <a:t/>
            </a:r>
            <a:br>
              <a:rPr lang="lv-LV" sz="2000" dirty="0">
                <a:solidFill>
                  <a:schemeClr val="tx1"/>
                </a:solidFill>
                <a:latin typeface="Times New Roman" panose="02020603050405020304" pitchFamily="18" charset="0"/>
                <a:cs typeface="Times New Roman" panose="02020603050405020304" pitchFamily="18" charset="0"/>
              </a:rPr>
            </a:br>
            <a:r>
              <a:rPr lang="lv-LV" sz="2000" dirty="0" smtClean="0">
                <a:solidFill>
                  <a:schemeClr val="tx1"/>
                </a:solidFill>
                <a:latin typeface="Times New Roman" panose="02020603050405020304" pitchFamily="18" charset="0"/>
                <a:cs typeface="Times New Roman" panose="02020603050405020304" pitchFamily="18" charset="0"/>
              </a:rPr>
              <a:t/>
            </a:r>
            <a:br>
              <a:rPr lang="lv-LV" sz="2000" dirty="0" smtClean="0">
                <a:solidFill>
                  <a:schemeClr val="tx1"/>
                </a:solidFill>
                <a:latin typeface="Times New Roman" panose="02020603050405020304" pitchFamily="18" charset="0"/>
                <a:cs typeface="Times New Roman" panose="02020603050405020304" pitchFamily="18" charset="0"/>
              </a:rPr>
            </a:br>
            <a:r>
              <a:rPr lang="lv-LV" sz="2000" dirty="0">
                <a:solidFill>
                  <a:schemeClr val="tx1"/>
                </a:solidFill>
                <a:latin typeface="Times New Roman" panose="02020603050405020304" pitchFamily="18" charset="0"/>
                <a:cs typeface="Times New Roman" panose="02020603050405020304" pitchFamily="18" charset="0"/>
              </a:rPr>
              <a:t/>
            </a:r>
            <a:br>
              <a:rPr lang="lv-LV" sz="2000" dirty="0">
                <a:solidFill>
                  <a:schemeClr val="tx1"/>
                </a:solidFill>
                <a:latin typeface="Times New Roman" panose="02020603050405020304" pitchFamily="18" charset="0"/>
                <a:cs typeface="Times New Roman" panose="02020603050405020304" pitchFamily="18" charset="0"/>
              </a:rPr>
            </a:br>
            <a:r>
              <a:rPr lang="lv-LV" sz="2000" dirty="0" smtClean="0">
                <a:solidFill>
                  <a:schemeClr val="tx1"/>
                </a:solidFill>
                <a:latin typeface="Times New Roman" panose="02020603050405020304" pitchFamily="18" charset="0"/>
                <a:cs typeface="Times New Roman" panose="02020603050405020304" pitchFamily="18" charset="0"/>
              </a:rPr>
              <a:t/>
            </a:r>
            <a:br>
              <a:rPr lang="lv-LV" sz="2000" dirty="0" smtClean="0">
                <a:solidFill>
                  <a:schemeClr val="tx1"/>
                </a:solidFill>
                <a:latin typeface="Times New Roman" panose="02020603050405020304" pitchFamily="18" charset="0"/>
                <a:cs typeface="Times New Roman" panose="02020603050405020304" pitchFamily="18" charset="0"/>
              </a:rPr>
            </a:br>
            <a:r>
              <a:rPr lang="lv-LV" sz="2000" dirty="0" smtClean="0">
                <a:solidFill>
                  <a:schemeClr val="tx1"/>
                </a:solidFill>
                <a:latin typeface="Times New Roman" panose="02020603050405020304" pitchFamily="18" charset="0"/>
                <a:cs typeface="Times New Roman" panose="02020603050405020304" pitchFamily="18" charset="0"/>
              </a:rPr>
              <a:t>06.11.2017</a:t>
            </a:r>
            <a:r>
              <a:rPr lang="lv-LV" sz="2000" dirty="0">
                <a:solidFill>
                  <a:schemeClr val="tx1"/>
                </a:solidFill>
                <a:latin typeface="Times New Roman" panose="02020603050405020304" pitchFamily="18" charset="0"/>
                <a:cs typeface="Times New Roman" panose="02020603050405020304" pitchFamily="18" charset="0"/>
              </a:rPr>
              <a:t/>
            </a:r>
            <a:br>
              <a:rPr lang="lv-LV" sz="2000" dirty="0">
                <a:solidFill>
                  <a:schemeClr val="tx1"/>
                </a:solidFill>
                <a:latin typeface="Times New Roman" panose="02020603050405020304" pitchFamily="18" charset="0"/>
                <a:cs typeface="Times New Roman" panose="02020603050405020304" pitchFamily="18" charset="0"/>
              </a:rPr>
            </a:br>
            <a:endParaRPr lang="lv-LV" sz="2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3560" y="107305"/>
            <a:ext cx="3960440" cy="158417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039" y="332656"/>
            <a:ext cx="2609850" cy="1133475"/>
          </a:xfrm>
          <a:prstGeom prst="rect">
            <a:avLst/>
          </a:prstGeom>
        </p:spPr>
      </p:pic>
    </p:spTree>
    <p:extLst>
      <p:ext uri="{BB962C8B-B14F-4D97-AF65-F5344CB8AC3E}">
        <p14:creationId xmlns:p14="http://schemas.microsoft.com/office/powerpoint/2010/main" val="3931177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solidFill>
                  <a:schemeClr val="tx1"/>
                </a:solidFill>
              </a:rPr>
              <a:t>Results</a:t>
            </a:r>
            <a:r>
              <a:rPr lang="lv-LV" dirty="0" smtClean="0">
                <a:solidFill>
                  <a:schemeClr val="tx1"/>
                </a:solidFill>
              </a:rPr>
              <a:t/>
            </a:r>
            <a:br>
              <a:rPr lang="lv-LV" dirty="0" smtClean="0">
                <a:solidFill>
                  <a:schemeClr val="tx1"/>
                </a:solidFill>
              </a:rPr>
            </a:br>
            <a:endParaRPr lang="lv-LV" dirty="0">
              <a:solidFill>
                <a:schemeClr val="tx1"/>
              </a:solidFill>
            </a:endParaRPr>
          </a:p>
        </p:txBody>
      </p:sp>
      <p:sp>
        <p:nvSpPr>
          <p:cNvPr id="3" name="Content Placeholder 2"/>
          <p:cNvSpPr>
            <a:spLocks noGrp="1"/>
          </p:cNvSpPr>
          <p:nvPr>
            <p:ph sz="quarter" idx="1"/>
          </p:nvPr>
        </p:nvSpPr>
        <p:spPr>
          <a:xfrm>
            <a:off x="395536" y="1124744"/>
            <a:ext cx="8291264" cy="5400600"/>
          </a:xfrm>
        </p:spPr>
        <p:txBody>
          <a:bodyPr>
            <a:normAutofit fontScale="85000" lnSpcReduction="20000"/>
          </a:bodyPr>
          <a:lstStyle/>
          <a:p>
            <a:pPr algn="just"/>
            <a:r>
              <a:rPr lang="en-GB" dirty="0" smtClean="0"/>
              <a:t>The method is easy to use; the necessary output data are easily accessible, the method application does not require additional financial investment, which is essential for Latvian conditions.</a:t>
            </a:r>
            <a:endParaRPr lang="lv-LV" dirty="0" smtClean="0"/>
          </a:p>
          <a:p>
            <a:pPr algn="just"/>
            <a:r>
              <a:rPr lang="en-GB" dirty="0" smtClean="0"/>
              <a:t>Interpretation of the results makes it easy to identify what improvements are needed, because it reveals “weak stages”, allow you setting priorities for action, revealing what measures needed to be planed first so that the work environment is more safe and healthy, because the main aim of the labour safety system is to provide a safe working environment to employees, protecting them from injuries, diseases and accidents.</a:t>
            </a:r>
            <a:endParaRPr lang="lv-LV" dirty="0" smtClean="0"/>
          </a:p>
          <a:p>
            <a:pPr algn="just"/>
            <a:r>
              <a:rPr lang="en-GB" dirty="0" smtClean="0"/>
              <a:t> It should be taken into account that poor health related to professional activity, including diseases caused or aggravated by unfavourable working conditions is a heavy burden on workers, companies and social security systems.</a:t>
            </a:r>
            <a:endParaRPr lang="lv-LV" dirty="0" smtClean="0"/>
          </a:p>
          <a:p>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solidFill>
                  <a:schemeClr val="tx1"/>
                </a:solidFill>
                <a:latin typeface="Times New Roman" pitchFamily="18" charset="0"/>
                <a:cs typeface="Times New Roman" pitchFamily="18" charset="0"/>
              </a:rPr>
              <a:t>Proficiency Assessment of Eligibility for the Job</a:t>
            </a:r>
            <a:r>
              <a:rPr lang="lv-LV" b="1" dirty="0" smtClean="0">
                <a:solidFill>
                  <a:schemeClr val="tx1"/>
                </a:solidFill>
                <a:latin typeface="Times New Roman" pitchFamily="18" charset="0"/>
                <a:cs typeface="Times New Roman" pitchFamily="18" charset="0"/>
              </a:rPr>
              <a:t>.</a:t>
            </a:r>
            <a:br>
              <a:rPr lang="lv-LV" b="1" dirty="0" smtClean="0">
                <a:solidFill>
                  <a:schemeClr val="tx1"/>
                </a:solidFill>
                <a:latin typeface="Times New Roman" pitchFamily="18" charset="0"/>
                <a:cs typeface="Times New Roman" pitchFamily="18" charset="0"/>
              </a:rPr>
            </a:br>
            <a:r>
              <a:rPr lang="lv-LV" b="1" dirty="0">
                <a:latin typeface="Times New Roman" pitchFamily="18" charset="0"/>
                <a:cs typeface="Times New Roman" pitchFamily="18" charset="0"/>
              </a:rPr>
              <a:t>E</a:t>
            </a:r>
            <a:r>
              <a:rPr lang="lv-LV" b="1" dirty="0" smtClean="0">
                <a:latin typeface="Times New Roman" pitchFamily="18" charset="0"/>
                <a:cs typeface="Times New Roman" pitchFamily="18" charset="0"/>
              </a:rPr>
              <a:t>valuation of the method.</a:t>
            </a:r>
            <a:br>
              <a:rPr lang="lv-LV" b="1" dirty="0" smtClean="0">
                <a:latin typeface="Times New Roman" pitchFamily="18" charset="0"/>
                <a:cs typeface="Times New Roman" pitchFamily="18" charset="0"/>
              </a:rPr>
            </a:br>
            <a:r>
              <a:rPr lang="lv-LV" dirty="0" smtClean="0">
                <a:latin typeface="Times New Roman" pitchFamily="18" charset="0"/>
                <a:cs typeface="Times New Roman" pitchFamily="18" charset="0"/>
              </a:rPr>
              <a:t>Summary.</a:t>
            </a:r>
            <a:r>
              <a:rPr lang="lv-LV" b="1" dirty="0" smtClean="0">
                <a:latin typeface="Times New Roman" pitchFamily="18" charset="0"/>
                <a:cs typeface="Times New Roman" pitchFamily="18" charset="0"/>
              </a:rPr>
              <a:t> </a:t>
            </a:r>
            <a:endParaRPr lang="lv-LV" dirty="0"/>
          </a:p>
        </p:txBody>
      </p:sp>
      <p:sp>
        <p:nvSpPr>
          <p:cNvPr id="3" name="Subtitle 2"/>
          <p:cNvSpPr>
            <a:spLocks noGrp="1"/>
          </p:cNvSpPr>
          <p:nvPr>
            <p:ph type="subTitle" idx="1"/>
          </p:nvPr>
        </p:nvSpPr>
        <p:spPr/>
        <p:txBody>
          <a:bodyPr>
            <a:normAutofit/>
          </a:bodyPr>
          <a:lstStyle/>
          <a:p>
            <a:r>
              <a:rPr lang="lv-LV" sz="3200" b="1" dirty="0" smtClean="0">
                <a:solidFill>
                  <a:schemeClr val="tx1"/>
                </a:solidFill>
                <a:latin typeface="Times New Roman" pitchFamily="18" charset="0"/>
                <a:cs typeface="Times New Roman" pitchFamily="18" charset="0"/>
              </a:rPr>
              <a:t>06.11.2017- 10.11.2017</a:t>
            </a:r>
            <a:endParaRPr lang="lv-LV" sz="3200" b="1" dirty="0">
              <a:solidFill>
                <a:schemeClr val="tx1"/>
              </a:solidFill>
              <a:latin typeface="Times New Roman" pitchFamily="18" charset="0"/>
              <a:cs typeface="Times New Roman" pitchFamily="18" charset="0"/>
            </a:endParaRPr>
          </a:p>
        </p:txBody>
      </p:sp>
      <p:pic>
        <p:nvPicPr>
          <p:cNvPr id="4" name="Picture 3" descr="116766logo.jpg"/>
          <p:cNvPicPr>
            <a:picLocks noChangeAspect="1"/>
          </p:cNvPicPr>
          <p:nvPr/>
        </p:nvPicPr>
        <p:blipFill>
          <a:blip r:embed="rId2" cstate="print"/>
          <a:stretch>
            <a:fillRect/>
          </a:stretch>
        </p:blipFill>
        <p:spPr>
          <a:xfrm>
            <a:off x="4572000" y="4437112"/>
            <a:ext cx="4572000" cy="1914128"/>
          </a:xfrm>
          <a:prstGeom prst="rect">
            <a:avLst/>
          </a:prstGeom>
        </p:spPr>
      </p:pic>
      <p:pic>
        <p:nvPicPr>
          <p:cNvPr id="6" name="Picture 5" descr="logo veidlapā.png"/>
          <p:cNvPicPr>
            <a:picLocks noChangeAspect="1"/>
          </p:cNvPicPr>
          <p:nvPr/>
        </p:nvPicPr>
        <p:blipFill>
          <a:blip r:embed="rId3" cstate="print"/>
          <a:stretch>
            <a:fillRect/>
          </a:stretch>
        </p:blipFill>
        <p:spPr>
          <a:xfrm>
            <a:off x="0" y="4365104"/>
            <a:ext cx="4579346" cy="19888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GB" sz="4400" b="1" dirty="0" smtClean="0">
                <a:latin typeface="Times New Roman" pitchFamily="18" charset="0"/>
                <a:cs typeface="Times New Roman" pitchFamily="18" charset="0"/>
              </a:rPr>
              <a:t>1. Professional competence assessment</a:t>
            </a:r>
            <a:r>
              <a:rPr lang="lv-LV" sz="4400" b="1" dirty="0" smtClean="0">
                <a:latin typeface="Times New Roman" pitchFamily="18" charset="0"/>
                <a:cs typeface="Times New Roman" pitchFamily="18" charset="0"/>
              </a:rPr>
              <a:t>;</a:t>
            </a:r>
          </a:p>
          <a:p>
            <a:pPr>
              <a:buNone/>
            </a:pPr>
            <a:r>
              <a:rPr lang="en-GB" sz="4400" b="1" dirty="0" smtClean="0">
                <a:latin typeface="Times New Roman" pitchFamily="18" charset="0"/>
                <a:cs typeface="Times New Roman" pitchFamily="18" charset="0"/>
              </a:rPr>
              <a:t>2. Capacity for labour</a:t>
            </a:r>
            <a:r>
              <a:rPr lang="lv-LV" sz="4400" b="1" dirty="0" smtClean="0">
                <a:latin typeface="Times New Roman" pitchFamily="18" charset="0"/>
                <a:cs typeface="Times New Roman" pitchFamily="18" charset="0"/>
              </a:rPr>
              <a:t>;</a:t>
            </a:r>
          </a:p>
          <a:p>
            <a:pPr>
              <a:buNone/>
            </a:pPr>
            <a:r>
              <a:rPr lang="en-GB" sz="4400" b="1" dirty="0" smtClean="0">
                <a:latin typeface="Times New Roman" pitchFamily="18" charset="0"/>
                <a:cs typeface="Times New Roman" pitchFamily="18" charset="0"/>
              </a:rPr>
              <a:t>3. Evaluation of the impact of the labour safety system organization on the employee. </a:t>
            </a:r>
            <a:endParaRPr lang="lv-LV" sz="4400" b="1" dirty="0" smtClean="0">
              <a:latin typeface="Times New Roman" pitchFamily="18" charset="0"/>
              <a:cs typeface="Times New Roman" pitchFamily="18" charset="0"/>
            </a:endParaRPr>
          </a:p>
          <a:p>
            <a:pPr>
              <a:buNone/>
            </a:pPr>
            <a:endParaRPr lang="lv-L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22114"/>
          </a:xfrm>
        </p:spPr>
        <p:txBody>
          <a:bodyPr>
            <a:normAutofit fontScale="90000"/>
          </a:bodyPr>
          <a:lstStyle/>
          <a:p>
            <a:pPr algn="ctr"/>
            <a:r>
              <a:rPr lang="en-GB" sz="2400" b="1" dirty="0" smtClean="0">
                <a:solidFill>
                  <a:schemeClr val="tx1"/>
                </a:solidFill>
                <a:latin typeface="Times New Roman" pitchFamily="18" charset="0"/>
                <a:cs typeface="Times New Roman" pitchFamily="18" charset="0"/>
              </a:rPr>
              <a:t>1. Professional competence assessment</a:t>
            </a:r>
            <a:r>
              <a:rPr lang="lv-LV" sz="2400" b="1" dirty="0" smtClean="0">
                <a:solidFill>
                  <a:schemeClr val="tx1"/>
                </a:solidFill>
                <a:latin typeface="Times New Roman" pitchFamily="18" charset="0"/>
                <a:cs typeface="Times New Roman" pitchFamily="18" charset="0"/>
              </a:rPr>
              <a:t>.</a:t>
            </a:r>
            <a:br>
              <a:rPr lang="lv-LV" sz="2400" b="1" dirty="0" smtClean="0">
                <a:solidFill>
                  <a:schemeClr val="tx1"/>
                </a:solidFill>
                <a:latin typeface="Times New Roman" pitchFamily="18" charset="0"/>
                <a:cs typeface="Times New Roman" pitchFamily="18" charset="0"/>
              </a:rPr>
            </a:br>
            <a:r>
              <a:rPr lang="lv-LV" sz="2400" b="1" dirty="0" smtClean="0">
                <a:solidFill>
                  <a:schemeClr val="tx1"/>
                </a:solidFill>
                <a:latin typeface="Times New Roman" pitchFamily="18" charset="0"/>
                <a:cs typeface="Times New Roman" pitchFamily="18" charset="0"/>
              </a:rPr>
              <a:t>Scores</a:t>
            </a:r>
            <a:br>
              <a:rPr lang="lv-LV" sz="2400" b="1" dirty="0" smtClean="0">
                <a:solidFill>
                  <a:schemeClr val="tx1"/>
                </a:solidFill>
                <a:latin typeface="Times New Roman" pitchFamily="18" charset="0"/>
                <a:cs typeface="Times New Roman" pitchFamily="18" charset="0"/>
              </a:rPr>
            </a:br>
            <a:endParaRPr lang="lv-LV" sz="2400" b="1" dirty="0">
              <a:solidFill>
                <a:schemeClr val="tx1"/>
              </a:solidFill>
            </a:endParaRPr>
          </a:p>
        </p:txBody>
      </p:sp>
      <p:sp>
        <p:nvSpPr>
          <p:cNvPr id="3" name="Content Placeholder 2"/>
          <p:cNvSpPr>
            <a:spLocks noGrp="1"/>
          </p:cNvSpPr>
          <p:nvPr>
            <p:ph sz="quarter" idx="1"/>
          </p:nvPr>
        </p:nvSpPr>
        <p:spPr>
          <a:xfrm>
            <a:off x="914400" y="836712"/>
            <a:ext cx="7772400" cy="5183088"/>
          </a:xfrm>
        </p:spPr>
        <p:txBody>
          <a:bodyPr>
            <a:normAutofit/>
          </a:bodyPr>
          <a:lstStyle/>
          <a:p>
            <a:r>
              <a:rPr lang="lv-LV" dirty="0" smtClean="0"/>
              <a:t>Maximal score of component “professional competence” is </a:t>
            </a:r>
            <a:r>
              <a:rPr lang="lv-LV" b="1" u="sng" dirty="0" smtClean="0"/>
              <a:t>3 points, minimum – 0.025 points.</a:t>
            </a:r>
          </a:p>
          <a:p>
            <a:r>
              <a:rPr lang="en-US" dirty="0" smtClean="0"/>
              <a:t>Professional competence can be evaluated as:</a:t>
            </a:r>
          </a:p>
          <a:p>
            <a:r>
              <a:rPr lang="en-US" b="1" u="sng" dirty="0" smtClean="0"/>
              <a:t>High</a:t>
            </a:r>
            <a:r>
              <a:rPr lang="lv-LV" b="1" u="sng" dirty="0" smtClean="0"/>
              <a:t> - </a:t>
            </a:r>
            <a:r>
              <a:rPr lang="en-US" b="1" u="sng" dirty="0" smtClean="0"/>
              <a:t>if it shows at least 1.91 points</a:t>
            </a:r>
            <a:r>
              <a:rPr lang="lv-LV" b="1" u="sng" dirty="0" smtClean="0"/>
              <a:t>;</a:t>
            </a:r>
          </a:p>
          <a:p>
            <a:r>
              <a:rPr lang="lv-LV" b="1" u="sng" dirty="0" smtClean="0"/>
              <a:t>S</a:t>
            </a:r>
            <a:r>
              <a:rPr lang="en-US" b="1" u="sng" dirty="0" err="1" smtClean="0"/>
              <a:t>ufficient</a:t>
            </a:r>
            <a:r>
              <a:rPr lang="lv-LV" b="1" u="sng" dirty="0" smtClean="0"/>
              <a:t> - </a:t>
            </a:r>
            <a:r>
              <a:rPr lang="en-US" b="1" u="sng" dirty="0" smtClean="0"/>
              <a:t> if </a:t>
            </a:r>
            <a:r>
              <a:rPr lang="lv-LV" b="1" u="sng" dirty="0" smtClean="0"/>
              <a:t>it shows </a:t>
            </a:r>
            <a:r>
              <a:rPr lang="en-US" b="1" u="sng" dirty="0" smtClean="0"/>
              <a:t>at least 0.91 points</a:t>
            </a:r>
            <a:r>
              <a:rPr lang="lv-LV" b="1" u="sng" dirty="0" smtClean="0"/>
              <a:t>;</a:t>
            </a:r>
          </a:p>
          <a:p>
            <a:r>
              <a:rPr lang="lv-LV" b="1" u="sng" dirty="0" smtClean="0"/>
              <a:t>Insufficient – if it shows less than 0.91 points.</a:t>
            </a:r>
          </a:p>
          <a:p>
            <a:endParaRPr lang="lv-LV" b="1" u="sng" dirty="0" smtClean="0"/>
          </a:p>
          <a:p>
            <a:pPr>
              <a:buNone/>
            </a:pPr>
            <a:endParaRPr lang="lv-LV" b="1" u="sng" dirty="0" smtClean="0"/>
          </a:p>
          <a:p>
            <a:pPr>
              <a:buNone/>
            </a:pPr>
            <a:endParaRPr lang="lv-LV" b="1" u="sng" dirty="0" smtClean="0"/>
          </a:p>
          <a:p>
            <a:endParaRPr lang="lv-LV" b="1" u="sng" dirty="0"/>
          </a:p>
        </p:txBody>
      </p:sp>
      <p:pic>
        <p:nvPicPr>
          <p:cNvPr id="6" name="Content Placeholder 3" descr="prof comp"/>
          <p:cNvPicPr>
            <a:picLocks/>
          </p:cNvPicPr>
          <p:nvPr/>
        </p:nvPicPr>
        <p:blipFill>
          <a:blip r:embed="rId2" cstate="print"/>
          <a:srcRect/>
          <a:stretch>
            <a:fillRect/>
          </a:stretch>
        </p:blipFill>
        <p:spPr bwMode="auto">
          <a:xfrm>
            <a:off x="0" y="5445224"/>
            <a:ext cx="9144000" cy="165618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274638"/>
            <a:ext cx="7772400" cy="561975"/>
          </a:xfrm>
        </p:spPr>
        <p:txBody>
          <a:bodyPr>
            <a:normAutofit fontScale="90000"/>
          </a:bodyPr>
          <a:lstStyle/>
          <a:p>
            <a:pPr algn="ctr"/>
            <a:r>
              <a:rPr lang="en-GB" b="1" dirty="0" smtClean="0">
                <a:solidFill>
                  <a:schemeClr val="tx1"/>
                </a:solidFill>
                <a:latin typeface="Times New Roman" pitchFamily="18" charset="0"/>
                <a:cs typeface="Times New Roman" pitchFamily="18" charset="0"/>
              </a:rPr>
              <a:t>2. Capacity for labour</a:t>
            </a:r>
            <a:endParaRPr lang="lv-LV" b="1" dirty="0">
              <a:solidFill>
                <a:schemeClr val="tx1"/>
              </a:solidFill>
            </a:endParaRPr>
          </a:p>
        </p:txBody>
      </p:sp>
      <p:sp>
        <p:nvSpPr>
          <p:cNvPr id="3" name="Content Placeholder 2"/>
          <p:cNvSpPr>
            <a:spLocks noGrp="1"/>
          </p:cNvSpPr>
          <p:nvPr>
            <p:ph sz="quarter" idx="4294967295"/>
          </p:nvPr>
        </p:nvSpPr>
        <p:spPr>
          <a:xfrm>
            <a:off x="0" y="836613"/>
            <a:ext cx="8713788" cy="5761037"/>
          </a:xfrm>
        </p:spPr>
        <p:txBody>
          <a:bodyPr/>
          <a:lstStyle/>
          <a:p>
            <a:pPr>
              <a:buNone/>
            </a:pPr>
            <a:r>
              <a:rPr lang="lv-LV" u="sng" dirty="0" smtClean="0">
                <a:hlinkClick r:id="rId2"/>
              </a:rPr>
              <a:t>http://www.arbeitsfaehigkeit.uni-wuppertal.de/</a:t>
            </a:r>
            <a:r>
              <a:rPr lang="lv-LV" u="sng" dirty="0" smtClean="0"/>
              <a:t> </a:t>
            </a:r>
          </a:p>
          <a:p>
            <a:pPr>
              <a:buNone/>
            </a:pPr>
            <a:endParaRPr lang="lv-LV" dirty="0"/>
          </a:p>
        </p:txBody>
      </p:sp>
      <p:pic>
        <p:nvPicPr>
          <p:cNvPr id="4" name="Picture 3" descr="23.png"/>
          <p:cNvPicPr>
            <a:picLocks noChangeAspect="1"/>
          </p:cNvPicPr>
          <p:nvPr/>
        </p:nvPicPr>
        <p:blipFill>
          <a:blip r:embed="rId3" cstate="print"/>
          <a:stretch>
            <a:fillRect/>
          </a:stretch>
        </p:blipFill>
        <p:spPr>
          <a:xfrm>
            <a:off x="1763688" y="1268760"/>
            <a:ext cx="5904655" cy="53244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0"/>
            <a:ext cx="7772400" cy="764704"/>
          </a:xfrm>
        </p:spPr>
        <p:txBody>
          <a:bodyPr/>
          <a:lstStyle/>
          <a:p>
            <a:r>
              <a:rPr lang="en-GB" b="1" dirty="0" smtClean="0">
                <a:solidFill>
                  <a:schemeClr val="tx1"/>
                </a:solidFill>
                <a:latin typeface="Times New Roman" pitchFamily="18" charset="0"/>
                <a:cs typeface="Times New Roman" pitchFamily="18" charset="0"/>
              </a:rPr>
              <a:t>2. Capacity for labour</a:t>
            </a:r>
            <a:r>
              <a:rPr lang="lv-LV" b="1" dirty="0" smtClean="0">
                <a:solidFill>
                  <a:schemeClr val="tx1"/>
                </a:solidFill>
                <a:latin typeface="Times New Roman" pitchFamily="18" charset="0"/>
                <a:cs typeface="Times New Roman" pitchFamily="18" charset="0"/>
              </a:rPr>
              <a:t> Scores</a:t>
            </a:r>
            <a:endParaRPr lang="lv-LV" dirty="0"/>
          </a:p>
        </p:txBody>
      </p:sp>
      <p:graphicFrame>
        <p:nvGraphicFramePr>
          <p:cNvPr id="5" name="Table 4"/>
          <p:cNvGraphicFramePr>
            <a:graphicFrameLocks noGrp="1"/>
          </p:cNvGraphicFramePr>
          <p:nvPr/>
        </p:nvGraphicFramePr>
        <p:xfrm>
          <a:off x="467543" y="980728"/>
          <a:ext cx="8424936" cy="3600401"/>
        </p:xfrm>
        <a:graphic>
          <a:graphicData uri="http://schemas.openxmlformats.org/drawingml/2006/table">
            <a:tbl>
              <a:tblPr firstRow="1" bandRow="1">
                <a:tableStyleId>{0505E3EF-67EA-436B-97B2-0124C06EBD24}</a:tableStyleId>
              </a:tblPr>
              <a:tblGrid>
                <a:gridCol w="2808312"/>
                <a:gridCol w="2808312"/>
                <a:gridCol w="2808312"/>
              </a:tblGrid>
              <a:tr h="1085289">
                <a:tc>
                  <a:txBody>
                    <a:bodyPr/>
                    <a:lstStyle/>
                    <a:p>
                      <a:pPr algn="ctr"/>
                      <a:r>
                        <a:rPr lang="lv-LV" b="1" dirty="0" smtClean="0">
                          <a:latin typeface="Times New Roman" pitchFamily="18" charset="0"/>
                          <a:cs typeface="Times New Roman" pitchFamily="18" charset="0"/>
                        </a:rPr>
                        <a:t>WAI</a:t>
                      </a:r>
                      <a:r>
                        <a:rPr lang="lv-LV" b="1" baseline="0" dirty="0" smtClean="0">
                          <a:latin typeface="Times New Roman" pitchFamily="18" charset="0"/>
                          <a:cs typeface="Times New Roman" pitchFamily="18" charset="0"/>
                        </a:rPr>
                        <a:t> </a:t>
                      </a:r>
                      <a:r>
                        <a:rPr lang="lv-LV" b="1" dirty="0" smtClean="0">
                          <a:latin typeface="Times New Roman" pitchFamily="18" charset="0"/>
                          <a:cs typeface="Times New Roman" pitchFamily="18" charset="0"/>
                        </a:rPr>
                        <a:t>points</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Work ability</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Points,</a:t>
                      </a:r>
                      <a:r>
                        <a:rPr lang="lv-LV" b="1" baseline="0" dirty="0" smtClean="0">
                          <a:latin typeface="Times New Roman" pitchFamily="18" charset="0"/>
                          <a:cs typeface="Times New Roman" pitchFamily="18" charset="0"/>
                        </a:rPr>
                        <a:t> aligned to fit The Method</a:t>
                      </a:r>
                      <a:endParaRPr lang="lv-LV" b="1" dirty="0">
                        <a:latin typeface="Times New Roman" pitchFamily="18" charset="0"/>
                        <a:cs typeface="Times New Roman" pitchFamily="18" charset="0"/>
                      </a:endParaRPr>
                    </a:p>
                  </a:txBody>
                  <a:tcPr/>
                </a:tc>
              </a:tr>
              <a:tr h="628778">
                <a:tc>
                  <a:txBody>
                    <a:bodyPr/>
                    <a:lstStyle/>
                    <a:p>
                      <a:pPr algn="ctr"/>
                      <a:r>
                        <a:rPr lang="lv-LV" b="1" dirty="0" smtClean="0">
                          <a:latin typeface="Times New Roman" pitchFamily="18" charset="0"/>
                          <a:cs typeface="Times New Roman" pitchFamily="18" charset="0"/>
                        </a:rPr>
                        <a:t>7 -27</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Low</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0</a:t>
                      </a:r>
                      <a:endParaRPr lang="lv-LV" b="1" dirty="0">
                        <a:latin typeface="Times New Roman" pitchFamily="18" charset="0"/>
                        <a:cs typeface="Times New Roman" pitchFamily="18" charset="0"/>
                      </a:endParaRPr>
                    </a:p>
                  </a:txBody>
                  <a:tcPr/>
                </a:tc>
              </a:tr>
              <a:tr h="628778">
                <a:tc>
                  <a:txBody>
                    <a:bodyPr/>
                    <a:lstStyle/>
                    <a:p>
                      <a:pPr algn="ctr"/>
                      <a:r>
                        <a:rPr lang="lv-LV" b="1" dirty="0" smtClean="0">
                          <a:latin typeface="Times New Roman" pitchFamily="18" charset="0"/>
                          <a:cs typeface="Times New Roman" pitchFamily="18" charset="0"/>
                        </a:rPr>
                        <a:t>28 - 36</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Moderate</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0.5</a:t>
                      </a:r>
                      <a:endParaRPr lang="lv-LV" b="1" dirty="0">
                        <a:latin typeface="Times New Roman" pitchFamily="18" charset="0"/>
                        <a:cs typeface="Times New Roman" pitchFamily="18" charset="0"/>
                      </a:endParaRPr>
                    </a:p>
                  </a:txBody>
                  <a:tcPr/>
                </a:tc>
              </a:tr>
              <a:tr h="628778">
                <a:tc>
                  <a:txBody>
                    <a:bodyPr/>
                    <a:lstStyle/>
                    <a:p>
                      <a:pPr algn="ctr"/>
                      <a:r>
                        <a:rPr lang="lv-LV" b="1" dirty="0" smtClean="0">
                          <a:latin typeface="Times New Roman" pitchFamily="18" charset="0"/>
                          <a:cs typeface="Times New Roman" pitchFamily="18" charset="0"/>
                        </a:rPr>
                        <a:t>37 - 43</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Good</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2</a:t>
                      </a:r>
                      <a:endParaRPr lang="lv-LV" b="1" dirty="0">
                        <a:latin typeface="Times New Roman" pitchFamily="18" charset="0"/>
                        <a:cs typeface="Times New Roman" pitchFamily="18" charset="0"/>
                      </a:endParaRPr>
                    </a:p>
                  </a:txBody>
                  <a:tcPr/>
                </a:tc>
              </a:tr>
              <a:tr h="628778">
                <a:tc>
                  <a:txBody>
                    <a:bodyPr/>
                    <a:lstStyle/>
                    <a:p>
                      <a:pPr algn="ctr"/>
                      <a:r>
                        <a:rPr lang="lv-LV" b="1" dirty="0" smtClean="0">
                          <a:latin typeface="Times New Roman" pitchFamily="18" charset="0"/>
                          <a:cs typeface="Times New Roman" pitchFamily="18" charset="0"/>
                        </a:rPr>
                        <a:t>44 - 49</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Excellent</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3</a:t>
                      </a:r>
                      <a:endParaRPr lang="lv-LV"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87424"/>
            <a:ext cx="7772400" cy="1858218"/>
          </a:xfrm>
        </p:spPr>
        <p:txBody>
          <a:bodyPr>
            <a:normAutofit/>
          </a:bodyPr>
          <a:lstStyle/>
          <a:p>
            <a:pPr algn="ctr"/>
            <a:r>
              <a:rPr lang="lv-LV" sz="2800" b="1" dirty="0" smtClean="0">
                <a:solidFill>
                  <a:schemeClr val="tx1"/>
                </a:solidFill>
                <a:latin typeface="Times New Roman" pitchFamily="18" charset="0"/>
                <a:cs typeface="Times New Roman" pitchFamily="18" charset="0"/>
              </a:rPr>
              <a:t>3. Evaluation of the impact of the environmental studies on the knowledge level about possible workplace and place of residence</a:t>
            </a:r>
            <a:endParaRPr lang="lv-LV" sz="2800" dirty="0">
              <a:latin typeface="Times New Roman" pitchFamily="18" charset="0"/>
              <a:cs typeface="Times New Roman" pitchFamily="18" charset="0"/>
            </a:endParaRPr>
          </a:p>
        </p:txBody>
      </p:sp>
      <p:pic>
        <p:nvPicPr>
          <p:cNvPr id="4" name="Content Placeholder 3" descr="osr"/>
          <p:cNvPicPr>
            <a:picLocks noGrp="1"/>
          </p:cNvPicPr>
          <p:nvPr>
            <p:ph sz="quarter" idx="1"/>
          </p:nvPr>
        </p:nvPicPr>
        <p:blipFill>
          <a:blip r:embed="rId2" cstate="print"/>
          <a:srcRect/>
          <a:stretch>
            <a:fillRect/>
          </a:stretch>
        </p:blipFill>
        <p:spPr bwMode="auto">
          <a:xfrm>
            <a:off x="1763688" y="1484784"/>
            <a:ext cx="6192688" cy="1508621"/>
          </a:xfrm>
          <a:prstGeom prst="rect">
            <a:avLst/>
          </a:prstGeom>
          <a:noFill/>
          <a:ln w="9525">
            <a:noFill/>
            <a:miter lim="800000"/>
            <a:headEnd/>
            <a:tailEnd/>
          </a:ln>
        </p:spPr>
      </p:pic>
      <p:sp>
        <p:nvSpPr>
          <p:cNvPr id="5" name="Rectangle 4"/>
          <p:cNvSpPr/>
          <p:nvPr/>
        </p:nvSpPr>
        <p:spPr>
          <a:xfrm>
            <a:off x="755576" y="2852936"/>
            <a:ext cx="7992888" cy="3046988"/>
          </a:xfrm>
          <a:prstGeom prst="rect">
            <a:avLst/>
          </a:prstGeom>
        </p:spPr>
        <p:txBody>
          <a:bodyPr wrap="square">
            <a:spAutoFit/>
          </a:bodyPr>
          <a:lstStyle/>
          <a:p>
            <a:pPr algn="just">
              <a:buFont typeface="Arial" pitchFamily="34" charset="0"/>
              <a:buChar char="•"/>
            </a:pPr>
            <a:r>
              <a:rPr lang="en-GB" sz="2400" dirty="0" smtClean="0">
                <a:latin typeface="Times New Roman" pitchFamily="18" charset="0"/>
                <a:cs typeface="Times New Roman" pitchFamily="18" charset="0"/>
              </a:rPr>
              <a:t>Points with the index </a:t>
            </a:r>
            <a:r>
              <a:rPr lang="en-GB" sz="2400" b="1" u="sng" dirty="0" smtClean="0">
                <a:latin typeface="Times New Roman" pitchFamily="18" charset="0"/>
                <a:cs typeface="Times New Roman" pitchFamily="18" charset="0"/>
              </a:rPr>
              <a:t>„O”</a:t>
            </a:r>
            <a:r>
              <a:rPr lang="en-GB" sz="2400" dirty="0" smtClean="0">
                <a:latin typeface="Times New Roman" pitchFamily="18" charset="0"/>
                <a:cs typeface="Times New Roman" pitchFamily="18" charset="0"/>
              </a:rPr>
              <a:t> – refer to the </a:t>
            </a:r>
            <a:r>
              <a:rPr lang="en-GB" sz="2400" u="sng" dirty="0" smtClean="0">
                <a:latin typeface="Times New Roman" pitchFamily="18" charset="0"/>
                <a:cs typeface="Times New Roman" pitchFamily="18" charset="0"/>
              </a:rPr>
              <a:t>minimum</a:t>
            </a:r>
            <a:r>
              <a:rPr lang="en-GB" sz="2400" dirty="0" smtClean="0">
                <a:latin typeface="Times New Roman" pitchFamily="18" charset="0"/>
                <a:cs typeface="Times New Roman" pitchFamily="18" charset="0"/>
              </a:rPr>
              <a:t> </a:t>
            </a:r>
            <a:r>
              <a:rPr lang="lv-LV" sz="2400" dirty="0" smtClean="0">
                <a:latin typeface="Times New Roman" pitchFamily="18" charset="0"/>
                <a:cs typeface="Times New Roman" pitchFamily="18" charset="0"/>
              </a:rPr>
              <a:t>knowledge about </a:t>
            </a:r>
            <a:r>
              <a:rPr lang="en-US" sz="2400" dirty="0" smtClean="0">
                <a:latin typeface="Times New Roman" pitchFamily="18" charset="0"/>
                <a:cs typeface="Times New Roman" pitchFamily="18" charset="0"/>
              </a:rPr>
              <a:t>information on tourism objects, events and routes in </a:t>
            </a:r>
            <a:r>
              <a:rPr lang="en-US" sz="2400" dirty="0" err="1" smtClean="0">
                <a:latin typeface="Times New Roman" pitchFamily="18" charset="0"/>
                <a:cs typeface="Times New Roman" pitchFamily="18" charset="0"/>
              </a:rPr>
              <a:t>Latgale</a:t>
            </a:r>
            <a:r>
              <a:rPr lang="lv-LV" sz="2400" dirty="0" smtClean="0">
                <a:latin typeface="Times New Roman" pitchFamily="18" charset="0"/>
                <a:cs typeface="Times New Roman" pitchFamily="18" charset="0"/>
              </a:rPr>
              <a:t> </a:t>
            </a:r>
          </a:p>
          <a:p>
            <a:pPr algn="just">
              <a:buFont typeface="Arial" pitchFamily="34" charset="0"/>
              <a:buChar char="•"/>
            </a:pPr>
            <a:r>
              <a:rPr lang="en-GB" sz="2400" dirty="0" smtClean="0">
                <a:latin typeface="Times New Roman" pitchFamily="18" charset="0"/>
                <a:cs typeface="Times New Roman" pitchFamily="18" charset="0"/>
              </a:rPr>
              <a:t>Points with the index </a:t>
            </a:r>
            <a:r>
              <a:rPr lang="en-GB" sz="2400" b="1" u="sng" dirty="0" smtClean="0">
                <a:latin typeface="Times New Roman" pitchFamily="18" charset="0"/>
                <a:cs typeface="Times New Roman" pitchFamily="18" charset="0"/>
              </a:rPr>
              <a:t>„S”</a:t>
            </a:r>
            <a:r>
              <a:rPr lang="en-GB" sz="2400" dirty="0" smtClean="0">
                <a:latin typeface="Times New Roman" pitchFamily="18" charset="0"/>
                <a:cs typeface="Times New Roman" pitchFamily="18" charset="0"/>
              </a:rPr>
              <a:t>  - refer to the </a:t>
            </a:r>
            <a:r>
              <a:rPr lang="en-GB" sz="2400" u="sng" dirty="0" smtClean="0">
                <a:latin typeface="Times New Roman" pitchFamily="18" charset="0"/>
                <a:cs typeface="Times New Roman" pitchFamily="18" charset="0"/>
              </a:rPr>
              <a:t>most important</a:t>
            </a:r>
            <a:r>
              <a:rPr lang="en-GB" sz="2400" dirty="0" smtClean="0">
                <a:latin typeface="Times New Roman" pitchFamily="18" charset="0"/>
                <a:cs typeface="Times New Roman" pitchFamily="18" charset="0"/>
              </a:rPr>
              <a:t> </a:t>
            </a:r>
            <a:r>
              <a:rPr lang="lv-LV" sz="2400" dirty="0" smtClean="0">
                <a:latin typeface="Times New Roman" pitchFamily="18" charset="0"/>
                <a:cs typeface="Times New Roman" pitchFamily="18" charset="0"/>
              </a:rPr>
              <a:t> Latgale and Livani cultural heritage</a:t>
            </a:r>
          </a:p>
          <a:p>
            <a:pPr algn="just">
              <a:buFont typeface="Arial" pitchFamily="34" charset="0"/>
              <a:buChar char="•"/>
            </a:pPr>
            <a:r>
              <a:rPr lang="en-GB" sz="2400" dirty="0" smtClean="0">
                <a:latin typeface="Times New Roman" pitchFamily="18" charset="0"/>
                <a:cs typeface="Times New Roman" pitchFamily="18" charset="0"/>
              </a:rPr>
              <a:t>Points with the index </a:t>
            </a:r>
            <a:r>
              <a:rPr lang="en-GB" sz="2400" b="1" u="sng" dirty="0" smtClean="0">
                <a:latin typeface="Times New Roman" pitchFamily="18" charset="0"/>
                <a:cs typeface="Times New Roman" pitchFamily="18" charset="0"/>
              </a:rPr>
              <a:t>„R”</a:t>
            </a:r>
            <a:r>
              <a:rPr lang="en-GB" sz="2400" dirty="0" smtClean="0">
                <a:latin typeface="Times New Roman" pitchFamily="18" charset="0"/>
                <a:cs typeface="Times New Roman" pitchFamily="18" charset="0"/>
              </a:rPr>
              <a:t> – refer to the requirement of </a:t>
            </a:r>
            <a:r>
              <a:rPr lang="en-GB" sz="2400" u="sng" dirty="0" smtClean="0">
                <a:latin typeface="Times New Roman" pitchFamily="18" charset="0"/>
                <a:cs typeface="Times New Roman" pitchFamily="18" charset="0"/>
              </a:rPr>
              <a:t>advisory</a:t>
            </a:r>
            <a:r>
              <a:rPr lang="en-GB" sz="2400" dirty="0" smtClean="0">
                <a:latin typeface="Times New Roman" pitchFamily="18" charset="0"/>
                <a:cs typeface="Times New Roman" pitchFamily="18" charset="0"/>
              </a:rPr>
              <a:t> nature, the so-called “good practice” </a:t>
            </a:r>
            <a:r>
              <a:rPr lang="lv-LV" sz="2400" dirty="0" smtClean="0">
                <a:latin typeface="Times New Roman" pitchFamily="18" charset="0"/>
                <a:cs typeface="Times New Roman" pitchFamily="18" charset="0"/>
              </a:rPr>
              <a:t>, workshops, </a:t>
            </a:r>
            <a:r>
              <a:rPr lang="en-US" sz="2400" dirty="0" smtClean="0">
                <a:latin typeface="Times New Roman" pitchFamily="18" charset="0"/>
                <a:cs typeface="Times New Roman" pitchFamily="18" charset="0"/>
              </a:rPr>
              <a:t>skill</a:t>
            </a:r>
            <a:r>
              <a:rPr lang="lv-LV" sz="2400"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in a </a:t>
            </a:r>
            <a:r>
              <a:rPr lang="lv-LV" sz="2400" dirty="0" smtClean="0">
                <a:latin typeface="Times New Roman" pitchFamily="18" charset="0"/>
                <a:cs typeface="Times New Roman" pitchFamily="18" charset="0"/>
              </a:rPr>
              <a:t>tipical Latgalian</a:t>
            </a:r>
            <a:r>
              <a:rPr lang="en-US" sz="2400" dirty="0" smtClean="0">
                <a:latin typeface="Times New Roman" pitchFamily="18" charset="0"/>
                <a:cs typeface="Times New Roman" pitchFamily="18" charset="0"/>
              </a:rPr>
              <a:t> craft</a:t>
            </a:r>
            <a:r>
              <a:rPr lang="lv-LV" sz="2400" dirty="0" smtClean="0">
                <a:latin typeface="Times New Roman" pitchFamily="18" charset="0"/>
                <a:cs typeface="Times New Roman" pitchFamily="18" charset="0"/>
              </a:rPr>
              <a:t>s</a:t>
            </a:r>
            <a:r>
              <a:rPr lang="en-GB" sz="2400" dirty="0" smtClean="0">
                <a:latin typeface="Times New Roman" pitchFamily="18" charset="0"/>
                <a:cs typeface="Times New Roman" pitchFamily="18" charset="0"/>
              </a:rPr>
              <a:t>.</a:t>
            </a:r>
            <a:endParaRPr lang="lv-LV" sz="2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04664"/>
            <a:ext cx="7772400" cy="1512168"/>
          </a:xfrm>
        </p:spPr>
        <p:txBody>
          <a:bodyPr>
            <a:noAutofit/>
          </a:bodyPr>
          <a:lstStyle/>
          <a:p>
            <a:pPr algn="ctr"/>
            <a:r>
              <a:rPr lang="en-GB" sz="2400" b="1" dirty="0" smtClean="0">
                <a:solidFill>
                  <a:schemeClr val="tx1"/>
                </a:solidFill>
                <a:latin typeface="Times New Roman" pitchFamily="18" charset="0"/>
                <a:cs typeface="Times New Roman" pitchFamily="18" charset="0"/>
              </a:rPr>
              <a:t>3. </a:t>
            </a:r>
            <a:r>
              <a:rPr lang="lv-LV" sz="2400" b="1" dirty="0" smtClean="0">
                <a:solidFill>
                  <a:schemeClr val="tx1"/>
                </a:solidFill>
                <a:latin typeface="Times New Roman" pitchFamily="18" charset="0"/>
                <a:cs typeface="Times New Roman" pitchFamily="18" charset="0"/>
              </a:rPr>
              <a:t>Evaluation of the impact of the environmental studies on the knowledge level about possible workplace and place of residence</a:t>
            </a:r>
            <a:r>
              <a:rPr lang="lv-LV" sz="2400" b="1" dirty="0" smtClean="0">
                <a:solidFill>
                  <a:schemeClr val="tx1"/>
                </a:solidFill>
              </a:rPr>
              <a:t/>
            </a:r>
            <a:br>
              <a:rPr lang="lv-LV" sz="2400" b="1" dirty="0" smtClean="0">
                <a:solidFill>
                  <a:schemeClr val="tx1"/>
                </a:solidFill>
              </a:rPr>
            </a:br>
            <a:r>
              <a:rPr lang="lv-LV" sz="2400" b="1" dirty="0" smtClean="0">
                <a:solidFill>
                  <a:schemeClr val="tx1"/>
                </a:solidFill>
                <a:latin typeface="Times New Roman" pitchFamily="18" charset="0"/>
                <a:cs typeface="Times New Roman" pitchFamily="18" charset="0"/>
              </a:rPr>
              <a:t>Scores.</a:t>
            </a:r>
            <a:br>
              <a:rPr lang="lv-LV" sz="2400" b="1" dirty="0" smtClean="0">
                <a:solidFill>
                  <a:schemeClr val="tx1"/>
                </a:solidFill>
                <a:latin typeface="Times New Roman" pitchFamily="18" charset="0"/>
                <a:cs typeface="Times New Roman" pitchFamily="18" charset="0"/>
              </a:rPr>
            </a:br>
            <a:endParaRPr lang="lv-LV" sz="2400" b="1" dirty="0">
              <a:solidFill>
                <a:schemeClr val="tx1"/>
              </a:solidFill>
            </a:endParaRPr>
          </a:p>
        </p:txBody>
      </p:sp>
      <p:sp>
        <p:nvSpPr>
          <p:cNvPr id="3" name="Content Placeholder 2"/>
          <p:cNvSpPr>
            <a:spLocks noGrp="1"/>
          </p:cNvSpPr>
          <p:nvPr>
            <p:ph sz="quarter" idx="1"/>
          </p:nvPr>
        </p:nvSpPr>
        <p:spPr>
          <a:xfrm>
            <a:off x="251520" y="1700808"/>
            <a:ext cx="8640960" cy="4896544"/>
          </a:xfrm>
        </p:spPr>
        <p:txBody>
          <a:bodyPr/>
          <a:lstStyle/>
          <a:p>
            <a:pPr>
              <a:buNone/>
            </a:pPr>
            <a:r>
              <a:rPr lang="lv-LV" dirty="0" smtClean="0"/>
              <a:t>Explanation of results:</a:t>
            </a:r>
          </a:p>
          <a:p>
            <a:pPr>
              <a:buNone/>
            </a:pPr>
            <a:endParaRPr lang="lv-LV" dirty="0" smtClean="0"/>
          </a:p>
          <a:p>
            <a:pPr>
              <a:buNone/>
            </a:pPr>
            <a:r>
              <a:rPr lang="en-GB" sz="1800" b="1" dirty="0" smtClean="0">
                <a:latin typeface="Times New Roman" pitchFamily="18" charset="0"/>
                <a:cs typeface="Times New Roman" pitchFamily="18" charset="0"/>
              </a:rPr>
              <a:t>Evaluation </a:t>
            </a:r>
            <a:r>
              <a:rPr lang="lv-LV" sz="1800" b="1" dirty="0" smtClean="0">
                <a:latin typeface="Times New Roman" pitchFamily="18" charset="0"/>
                <a:cs typeface="Times New Roman" pitchFamily="18" charset="0"/>
              </a:rPr>
              <a:t>of the impact of the environmental studies on the knowledge level about possible workplace and place of residence is:</a:t>
            </a:r>
          </a:p>
          <a:p>
            <a:pPr>
              <a:buNone/>
            </a:pPr>
            <a:endParaRPr lang="lv-LV" sz="1800" b="1" dirty="0" smtClean="0">
              <a:latin typeface="Times New Roman" pitchFamily="18" charset="0"/>
              <a:cs typeface="Times New Roman" pitchFamily="18" charset="0"/>
            </a:endParaRPr>
          </a:p>
          <a:p>
            <a:pPr lvl="0"/>
            <a:r>
              <a:rPr lang="lv-LV" dirty="0" smtClean="0"/>
              <a:t>Optimal, if OSR index is more than 83%, that gives 2.5 points;</a:t>
            </a:r>
          </a:p>
          <a:p>
            <a:pPr lvl="0"/>
            <a:r>
              <a:rPr lang="lv-LV" dirty="0" smtClean="0"/>
              <a:t>Acceptable, if OSR index is between 66% - 82%, that gives 2 points;</a:t>
            </a:r>
          </a:p>
          <a:p>
            <a:pPr lvl="0"/>
            <a:r>
              <a:rPr lang="lv-LV" dirty="0" smtClean="0"/>
              <a:t>Unacceptable, is OSR index is less than 66%, that gives 0 points.</a:t>
            </a:r>
          </a:p>
          <a:p>
            <a:pPr lvl="0">
              <a:buNone/>
            </a:pPr>
            <a:endParaRPr lang="lv-LV" dirty="0" smtClean="0"/>
          </a:p>
          <a:p>
            <a:pPr>
              <a:buNone/>
            </a:pPr>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7772400" cy="792088"/>
          </a:xfrm>
        </p:spPr>
        <p:txBody>
          <a:bodyPr>
            <a:noAutofit/>
          </a:bodyPr>
          <a:lstStyle/>
          <a:p>
            <a:pPr algn="ctr"/>
            <a:r>
              <a:rPr lang="en-GB" sz="2400" b="1" dirty="0" smtClean="0">
                <a:solidFill>
                  <a:schemeClr val="tx1"/>
                </a:solidFill>
                <a:latin typeface="Times New Roman" pitchFamily="18" charset="0"/>
                <a:cs typeface="Times New Roman" pitchFamily="18" charset="0"/>
              </a:rPr>
              <a:t>Proficiency Assessment of Eligibility for the Job </a:t>
            </a:r>
            <a:r>
              <a:rPr lang="lv-LV" sz="2400" b="1" dirty="0" smtClean="0">
                <a:solidFill>
                  <a:schemeClr val="tx1"/>
                </a:solidFill>
                <a:latin typeface="Times New Roman" pitchFamily="18" charset="0"/>
                <a:cs typeface="Times New Roman" pitchFamily="18" charset="0"/>
              </a:rPr>
              <a:t>. Total score</a:t>
            </a:r>
            <a:endParaRPr lang="lv-LV" sz="24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467544" y="836713"/>
          <a:ext cx="8496300" cy="6181073"/>
        </p:xfrm>
        <a:graphic>
          <a:graphicData uri="http://schemas.openxmlformats.org/drawingml/2006/table">
            <a:tbl>
              <a:tblPr firstRow="1" bandRow="1">
                <a:tableStyleId>{5C22544A-7EE6-4342-B048-85BDC9FD1C3A}</a:tableStyleId>
              </a:tblPr>
              <a:tblGrid>
                <a:gridCol w="2016224"/>
                <a:gridCol w="2088232"/>
                <a:gridCol w="4391844"/>
              </a:tblGrid>
              <a:tr h="772272">
                <a:tc>
                  <a:txBody>
                    <a:bodyPr/>
                    <a:lstStyle/>
                    <a:p>
                      <a:pPr algn="ctr"/>
                      <a:r>
                        <a:rPr lang="lv-LV" sz="2000" b="1" dirty="0" smtClean="0">
                          <a:solidFill>
                            <a:schemeClr val="tx1"/>
                          </a:solidFill>
                          <a:latin typeface="Times New Roman" pitchFamily="18" charset="0"/>
                          <a:cs typeface="Times New Roman" pitchFamily="18" charset="0"/>
                        </a:rPr>
                        <a:t>Total score</a:t>
                      </a:r>
                      <a:endParaRPr lang="lv-LV" sz="2000" b="1" dirty="0">
                        <a:solidFill>
                          <a:schemeClr val="tx1"/>
                        </a:solidFill>
                        <a:latin typeface="Times New Roman" pitchFamily="18" charset="0"/>
                        <a:cs typeface="Times New Roman" pitchFamily="18" charset="0"/>
                      </a:endParaRPr>
                    </a:p>
                  </a:txBody>
                  <a:tcPr/>
                </a:tc>
                <a:tc>
                  <a:txBody>
                    <a:bodyPr/>
                    <a:lstStyle/>
                    <a:p>
                      <a:pPr algn="ctr"/>
                      <a:r>
                        <a:rPr lang="lv-LV" sz="2000" b="1" dirty="0" smtClean="0">
                          <a:solidFill>
                            <a:schemeClr val="tx1"/>
                          </a:solidFill>
                          <a:latin typeface="Times New Roman" pitchFamily="18" charset="0"/>
                          <a:cs typeface="Times New Roman" pitchFamily="18" charset="0"/>
                        </a:rPr>
                        <a:t>Proficiency Assessment</a:t>
                      </a:r>
                      <a:endParaRPr lang="lv-LV" sz="2000" b="1" dirty="0">
                        <a:solidFill>
                          <a:schemeClr val="tx1"/>
                        </a:solidFill>
                        <a:latin typeface="Times New Roman" pitchFamily="18" charset="0"/>
                        <a:cs typeface="Times New Roman" pitchFamily="18" charset="0"/>
                      </a:endParaRPr>
                    </a:p>
                  </a:txBody>
                  <a:tcPr/>
                </a:tc>
                <a:tc>
                  <a:txBody>
                    <a:bodyPr/>
                    <a:lstStyle/>
                    <a:p>
                      <a:pPr algn="ctr"/>
                      <a:r>
                        <a:rPr lang="lv-LV" sz="2000" b="1" dirty="0" smtClean="0">
                          <a:solidFill>
                            <a:schemeClr val="tx1"/>
                          </a:solidFill>
                          <a:latin typeface="Times New Roman" pitchFamily="18" charset="0"/>
                          <a:cs typeface="Times New Roman" pitchFamily="18" charset="0"/>
                        </a:rPr>
                        <a:t>Explanation</a:t>
                      </a:r>
                      <a:endParaRPr lang="lv-LV" sz="2000" b="1" dirty="0">
                        <a:solidFill>
                          <a:schemeClr val="tx1"/>
                        </a:solidFill>
                        <a:latin typeface="Times New Roman" pitchFamily="18" charset="0"/>
                        <a:cs typeface="Times New Roman" pitchFamily="18" charset="0"/>
                      </a:endParaRPr>
                    </a:p>
                  </a:txBody>
                  <a:tcPr/>
                </a:tc>
              </a:tr>
              <a:tr h="1146328">
                <a:tc>
                  <a:txBody>
                    <a:bodyPr/>
                    <a:lstStyle/>
                    <a:p>
                      <a:pPr algn="ctr"/>
                      <a:r>
                        <a:rPr lang="lv-LV" b="1" dirty="0" smtClean="0">
                          <a:latin typeface="Times New Roman" pitchFamily="18" charset="0"/>
                          <a:cs typeface="Times New Roman" pitchFamily="18" charset="0"/>
                        </a:rPr>
                        <a:t>8 – 8.5</a:t>
                      </a:r>
                      <a:endParaRPr lang="lv-LV" b="1" dirty="0">
                        <a:latin typeface="Times New Roman" pitchFamily="18" charset="0"/>
                        <a:cs typeface="Times New Roman" pitchFamily="18" charset="0"/>
                      </a:endParaRPr>
                    </a:p>
                  </a:txBody>
                  <a:tcPr/>
                </a:tc>
                <a:tc>
                  <a:txBody>
                    <a:bodyPr/>
                    <a:lstStyle/>
                    <a:p>
                      <a:pPr algn="ctr"/>
                      <a:r>
                        <a:rPr lang="lv-LV" b="1" dirty="0" smtClean="0">
                          <a:latin typeface="Times New Roman" pitchFamily="18" charset="0"/>
                          <a:cs typeface="Times New Roman" pitchFamily="18" charset="0"/>
                        </a:rPr>
                        <a:t>Excellent</a:t>
                      </a:r>
                      <a:endParaRPr lang="lv-LV" b="1" dirty="0">
                        <a:latin typeface="Times New Roman" pitchFamily="18" charset="0"/>
                        <a:cs typeface="Times New Roman" pitchFamily="18" charset="0"/>
                      </a:endParaRPr>
                    </a:p>
                  </a:txBody>
                  <a:tcPr/>
                </a:tc>
                <a:tc>
                  <a:txBody>
                    <a:bodyPr/>
                    <a:lstStyle/>
                    <a:p>
                      <a:r>
                        <a:rPr lang="en-US" dirty="0" smtClean="0"/>
                        <a:t> </a:t>
                      </a:r>
                      <a:r>
                        <a:rPr lang="lv-LV" dirty="0" smtClean="0"/>
                        <a:t>R</a:t>
                      </a:r>
                      <a:r>
                        <a:rPr lang="en-US" dirty="0" err="1" smtClean="0"/>
                        <a:t>isk</a:t>
                      </a:r>
                      <a:r>
                        <a:rPr lang="en-US" dirty="0" smtClean="0"/>
                        <a:t> reduction measures are </a:t>
                      </a:r>
                      <a:r>
                        <a:rPr lang="lv-LV" dirty="0" smtClean="0"/>
                        <a:t> not </a:t>
                      </a:r>
                      <a:r>
                        <a:rPr lang="en-US" dirty="0" smtClean="0"/>
                        <a:t>necessary</a:t>
                      </a:r>
                      <a:r>
                        <a:rPr lang="lv-LV" dirty="0" smtClean="0"/>
                        <a:t>, </a:t>
                      </a:r>
                      <a:r>
                        <a:rPr lang="en-US" dirty="0" smtClean="0"/>
                        <a:t>man has found himself both in the professional field as well as </a:t>
                      </a:r>
                      <a:r>
                        <a:rPr lang="lv-LV" dirty="0" smtClean="0"/>
                        <a:t>in </a:t>
                      </a:r>
                      <a:r>
                        <a:rPr lang="en-US" dirty="0" smtClean="0"/>
                        <a:t>the specific workplace</a:t>
                      </a:r>
                      <a:endParaRPr lang="lv-LV" dirty="0"/>
                    </a:p>
                  </a:txBody>
                  <a:tcPr/>
                </a:tc>
              </a:tr>
              <a:tr h="1146328">
                <a:tc>
                  <a:txBody>
                    <a:bodyPr/>
                    <a:lstStyle/>
                    <a:p>
                      <a:pPr algn="ctr"/>
                      <a:r>
                        <a:rPr kumimoji="0" lang="lv-LV" sz="1800" b="1" kern="1200" dirty="0" smtClean="0">
                          <a:solidFill>
                            <a:schemeClr val="dk1"/>
                          </a:solidFill>
                          <a:latin typeface="Times New Roman" pitchFamily="18" charset="0"/>
                          <a:ea typeface="+mn-ea"/>
                          <a:cs typeface="Times New Roman" pitchFamily="18" charset="0"/>
                        </a:rPr>
                        <a:t>6.41 – 7.9</a:t>
                      </a:r>
                      <a:endParaRPr lang="lv-LV" b="1" dirty="0">
                        <a:latin typeface="Times New Roman" pitchFamily="18" charset="0"/>
                        <a:cs typeface="Times New Roman" pitchFamily="18" charset="0"/>
                      </a:endParaRPr>
                    </a:p>
                  </a:txBody>
                  <a:tcPr/>
                </a:tc>
                <a:tc>
                  <a:txBody>
                    <a:bodyPr/>
                    <a:lstStyle/>
                    <a:p>
                      <a:pPr algn="ctr"/>
                      <a:r>
                        <a:rPr lang="lv-LV" b="1" dirty="0" smtClean="0">
                          <a:solidFill>
                            <a:schemeClr val="tx1"/>
                          </a:solidFill>
                          <a:latin typeface="Times New Roman" pitchFamily="18" charset="0"/>
                          <a:cs typeface="Times New Roman" pitchFamily="18" charset="0"/>
                        </a:rPr>
                        <a:t>High</a:t>
                      </a:r>
                      <a:endParaRPr lang="lv-LV" b="1" dirty="0">
                        <a:solidFill>
                          <a:schemeClr val="tx1"/>
                        </a:solidFill>
                        <a:latin typeface="Times New Roman" pitchFamily="18" charset="0"/>
                        <a:cs typeface="Times New Roman" pitchFamily="18" charset="0"/>
                      </a:endParaRPr>
                    </a:p>
                  </a:txBody>
                  <a:tcPr/>
                </a:tc>
                <a:tc>
                  <a:txBody>
                    <a:bodyPr/>
                    <a:lstStyle/>
                    <a:p>
                      <a:r>
                        <a:rPr kumimoji="0" lang="lv-LV" kern="1200" dirty="0" smtClean="0">
                          <a:solidFill>
                            <a:schemeClr val="dk1"/>
                          </a:solidFill>
                          <a:latin typeface="+mn-lt"/>
                          <a:ea typeface="+mn-ea"/>
                          <a:cs typeface="+mn-cs"/>
                        </a:rPr>
                        <a:t>R</a:t>
                      </a:r>
                      <a:r>
                        <a:rPr kumimoji="0" lang="en-US" kern="1200" dirty="0" err="1" smtClean="0">
                          <a:solidFill>
                            <a:schemeClr val="dk1"/>
                          </a:solidFill>
                          <a:latin typeface="+mn-lt"/>
                          <a:ea typeface="+mn-ea"/>
                          <a:cs typeface="+mn-cs"/>
                        </a:rPr>
                        <a:t>isk</a:t>
                      </a:r>
                      <a:r>
                        <a:rPr kumimoji="0" lang="en-US" kern="1200" dirty="0" smtClean="0">
                          <a:solidFill>
                            <a:schemeClr val="dk1"/>
                          </a:solidFill>
                          <a:latin typeface="+mn-lt"/>
                          <a:ea typeface="+mn-ea"/>
                          <a:cs typeface="+mn-cs"/>
                        </a:rPr>
                        <a:t> reduction measures are </a:t>
                      </a:r>
                      <a:r>
                        <a:rPr kumimoji="0" lang="lv-LV" kern="1200" dirty="0" smtClean="0">
                          <a:solidFill>
                            <a:schemeClr val="dk1"/>
                          </a:solidFill>
                          <a:latin typeface="+mn-lt"/>
                          <a:ea typeface="+mn-ea"/>
                          <a:cs typeface="+mn-cs"/>
                        </a:rPr>
                        <a:t> not </a:t>
                      </a:r>
                      <a:r>
                        <a:rPr kumimoji="0" lang="en-US" kern="1200" dirty="0" smtClean="0">
                          <a:solidFill>
                            <a:schemeClr val="dk1"/>
                          </a:solidFill>
                          <a:latin typeface="+mn-lt"/>
                          <a:ea typeface="+mn-ea"/>
                          <a:cs typeface="+mn-cs"/>
                        </a:rPr>
                        <a:t>necessary</a:t>
                      </a:r>
                      <a:r>
                        <a:rPr kumimoji="0" lang="lv-LV" kern="1200" dirty="0" smtClean="0">
                          <a:solidFill>
                            <a:schemeClr val="dk1"/>
                          </a:solidFill>
                          <a:latin typeface="+mn-lt"/>
                          <a:ea typeface="+mn-ea"/>
                          <a:cs typeface="+mn-cs"/>
                        </a:rPr>
                        <a:t>, professional level is high, but it is necessary</a:t>
                      </a:r>
                      <a:r>
                        <a:rPr kumimoji="0" lang="lv-LV" kern="1200" baseline="0" dirty="0" smtClean="0">
                          <a:solidFill>
                            <a:schemeClr val="dk1"/>
                          </a:solidFill>
                          <a:latin typeface="+mn-lt"/>
                          <a:ea typeface="+mn-ea"/>
                          <a:cs typeface="+mn-cs"/>
                        </a:rPr>
                        <a:t> to control external factors that may affect the person</a:t>
                      </a:r>
                      <a:endParaRPr lang="lv-LV" dirty="0"/>
                    </a:p>
                  </a:txBody>
                  <a:tcPr/>
                </a:tc>
              </a:tr>
              <a:tr h="881791">
                <a:tc>
                  <a:txBody>
                    <a:bodyPr/>
                    <a:lstStyle/>
                    <a:p>
                      <a:pPr algn="ctr"/>
                      <a:r>
                        <a:rPr kumimoji="0" lang="lv-LV" sz="1800" b="1" kern="1200" dirty="0" smtClean="0">
                          <a:solidFill>
                            <a:schemeClr val="dk1"/>
                          </a:solidFill>
                          <a:latin typeface="Times New Roman" pitchFamily="18" charset="0"/>
                          <a:ea typeface="+mn-ea"/>
                          <a:cs typeface="Times New Roman" pitchFamily="18" charset="0"/>
                        </a:rPr>
                        <a:t>3.5 - 6.4</a:t>
                      </a:r>
                      <a:endParaRPr lang="lv-LV" b="1" dirty="0">
                        <a:latin typeface="Times New Roman" pitchFamily="18" charset="0"/>
                        <a:cs typeface="Times New Roman" pitchFamily="18" charset="0"/>
                      </a:endParaRPr>
                    </a:p>
                  </a:txBody>
                  <a:tcPr/>
                </a:tc>
                <a:tc>
                  <a:txBody>
                    <a:bodyPr/>
                    <a:lstStyle/>
                    <a:p>
                      <a:pPr algn="ctr"/>
                      <a:r>
                        <a:rPr lang="lv-LV" b="1" dirty="0" smtClean="0">
                          <a:solidFill>
                            <a:schemeClr val="tx1"/>
                          </a:solidFill>
                          <a:latin typeface="Times New Roman" pitchFamily="18" charset="0"/>
                          <a:cs typeface="Times New Roman" pitchFamily="18" charset="0"/>
                        </a:rPr>
                        <a:t>Medium</a:t>
                      </a:r>
                      <a:endParaRPr lang="lv-LV" b="1" dirty="0">
                        <a:solidFill>
                          <a:schemeClr val="tx1"/>
                        </a:solidFill>
                        <a:latin typeface="Times New Roman" pitchFamily="18" charset="0"/>
                        <a:cs typeface="Times New Roman" pitchFamily="18" charset="0"/>
                      </a:endParaRPr>
                    </a:p>
                  </a:txBody>
                  <a:tcPr/>
                </a:tc>
                <a:tc>
                  <a:txBody>
                    <a:bodyPr/>
                    <a:lstStyle/>
                    <a:p>
                      <a:r>
                        <a:rPr lang="lv-LV" dirty="0" smtClean="0"/>
                        <a:t>Risk</a:t>
                      </a:r>
                      <a:r>
                        <a:rPr lang="lv-LV" baseline="0" dirty="0" smtClean="0"/>
                        <a:t> reduction measures  are necessary according to the weak parts of the formula used </a:t>
                      </a:r>
                      <a:endParaRPr lang="lv-LV" dirty="0"/>
                    </a:p>
                  </a:txBody>
                  <a:tcPr/>
                </a:tc>
              </a:tr>
              <a:tr h="1146328">
                <a:tc>
                  <a:txBody>
                    <a:bodyPr/>
                    <a:lstStyle/>
                    <a:p>
                      <a:pPr algn="ctr"/>
                      <a:r>
                        <a:rPr kumimoji="0" lang="lv-LV" sz="1800" b="1" kern="1200" dirty="0" smtClean="0">
                          <a:solidFill>
                            <a:schemeClr val="dk1"/>
                          </a:solidFill>
                          <a:latin typeface="Times New Roman" pitchFamily="18" charset="0"/>
                          <a:ea typeface="+mn-ea"/>
                          <a:cs typeface="Times New Roman" pitchFamily="18" charset="0"/>
                        </a:rPr>
                        <a:t>0.91 - 3.4</a:t>
                      </a:r>
                      <a:endParaRPr lang="lv-LV" b="1" dirty="0">
                        <a:latin typeface="Times New Roman" pitchFamily="18" charset="0"/>
                        <a:cs typeface="Times New Roman" pitchFamily="18" charset="0"/>
                      </a:endParaRPr>
                    </a:p>
                  </a:txBody>
                  <a:tcPr/>
                </a:tc>
                <a:tc>
                  <a:txBody>
                    <a:bodyPr/>
                    <a:lstStyle/>
                    <a:p>
                      <a:pPr algn="ctr"/>
                      <a:r>
                        <a:rPr lang="lv-LV" b="1" dirty="0" smtClean="0">
                          <a:solidFill>
                            <a:schemeClr val="tx1"/>
                          </a:solidFill>
                          <a:latin typeface="Times New Roman" pitchFamily="18" charset="0"/>
                          <a:cs typeface="Times New Roman" pitchFamily="18" charset="0"/>
                        </a:rPr>
                        <a:t>Low</a:t>
                      </a:r>
                      <a:endParaRPr lang="lv-LV" b="1" dirty="0">
                        <a:solidFill>
                          <a:schemeClr val="tx1"/>
                        </a:solidFill>
                        <a:latin typeface="Times New Roman" pitchFamily="18" charset="0"/>
                        <a:cs typeface="Times New Roman" pitchFamily="18" charset="0"/>
                      </a:endParaRPr>
                    </a:p>
                  </a:txBody>
                  <a:tcPr/>
                </a:tc>
                <a:tc>
                  <a:txBody>
                    <a:bodyPr/>
                    <a:lstStyle/>
                    <a:p>
                      <a:r>
                        <a:rPr lang="lv-LV" dirty="0" smtClean="0"/>
                        <a:t>With a score like this, changes</a:t>
                      </a:r>
                      <a:r>
                        <a:rPr lang="lv-LV" baseline="0" dirty="0" smtClean="0"/>
                        <a:t> are required, it is dangerous to continue to do what the analyzed person is doing.</a:t>
                      </a:r>
                      <a:endParaRPr lang="lv-LV" dirty="0"/>
                    </a:p>
                  </a:txBody>
                  <a:tcPr/>
                </a:tc>
              </a:tr>
              <a:tr h="928241">
                <a:tc>
                  <a:txBody>
                    <a:bodyPr/>
                    <a:lstStyle/>
                    <a:p>
                      <a:pPr algn="ctr"/>
                      <a:r>
                        <a:rPr kumimoji="0" lang="lv-LV" sz="1800" b="1" kern="1200" dirty="0" smtClean="0">
                          <a:solidFill>
                            <a:schemeClr val="dk1"/>
                          </a:solidFill>
                          <a:latin typeface="Times New Roman" pitchFamily="18" charset="0"/>
                          <a:ea typeface="+mn-ea"/>
                          <a:cs typeface="Times New Roman" pitchFamily="18" charset="0"/>
                        </a:rPr>
                        <a:t>0 - 0.9</a:t>
                      </a:r>
                      <a:endParaRPr lang="lv-LV" b="1" dirty="0">
                        <a:latin typeface="Times New Roman" pitchFamily="18" charset="0"/>
                        <a:cs typeface="Times New Roman" pitchFamily="18" charset="0"/>
                      </a:endParaRPr>
                    </a:p>
                  </a:txBody>
                  <a:tcPr/>
                </a:tc>
                <a:tc>
                  <a:txBody>
                    <a:bodyPr/>
                    <a:lstStyle/>
                    <a:p>
                      <a:pPr algn="ctr"/>
                      <a:r>
                        <a:rPr kumimoji="0" lang="lv-LV" b="1" i="0" kern="1200" dirty="0" smtClean="0">
                          <a:solidFill>
                            <a:schemeClr val="tx1"/>
                          </a:solidFill>
                          <a:latin typeface="Times New Roman" pitchFamily="18" charset="0"/>
                          <a:ea typeface="+mn-ea"/>
                          <a:cs typeface="Times New Roman" pitchFamily="18" charset="0"/>
                        </a:rPr>
                        <a:t>Insufficient</a:t>
                      </a:r>
                      <a:endParaRPr lang="lv-LV" b="1" dirty="0">
                        <a:solidFill>
                          <a:schemeClr val="tx1"/>
                        </a:solidFill>
                        <a:latin typeface="Times New Roman" pitchFamily="18" charset="0"/>
                        <a:cs typeface="Times New Roman" pitchFamily="18" charset="0"/>
                      </a:endParaRPr>
                    </a:p>
                  </a:txBody>
                  <a:tcPr/>
                </a:tc>
                <a:tc>
                  <a:txBody>
                    <a:bodyPr/>
                    <a:lstStyle/>
                    <a:p>
                      <a:r>
                        <a:rPr lang="lv-LV" dirty="0" smtClean="0"/>
                        <a:t>Person is unprepared, person must stop doing</a:t>
                      </a:r>
                      <a:r>
                        <a:rPr lang="lv-LV" baseline="0" dirty="0" smtClean="0"/>
                        <a:t> his job </a:t>
                      </a:r>
                      <a:r>
                        <a:rPr lang="lv-LV" dirty="0" smtClean="0"/>
                        <a:t>immediately</a:t>
                      </a:r>
                      <a:r>
                        <a:rPr lang="lv-LV" baseline="0" dirty="0" smtClean="0"/>
                        <a:t> .</a:t>
                      </a:r>
                      <a:r>
                        <a:rPr lang="lv-LV" dirty="0" smtClean="0"/>
                        <a:t/>
                      </a:r>
                      <a:br>
                        <a:rPr lang="lv-LV" dirty="0" smtClean="0"/>
                      </a:br>
                      <a:endParaRPr lang="lv-LV"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TotalTime>
  <Words>620</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TRANSNATIONAL MEETING IN LATVIA  ERASMUS+ KA2  PROJECT “Information and Educational Materials for Refugees and Immigrants”    06.11.2017 </vt:lpstr>
      <vt:lpstr>Proficiency Assessment of Eligibility for the Job. Evaluation of the method. Summary. </vt:lpstr>
      <vt:lpstr>PowerPoint Presentation</vt:lpstr>
      <vt:lpstr>1. Professional competence assessment. Scores </vt:lpstr>
      <vt:lpstr>2. Capacity for labour</vt:lpstr>
      <vt:lpstr>2. Capacity for labour Scores</vt:lpstr>
      <vt:lpstr>3. Evaluation of the impact of the environmental studies on the knowledge level about possible workplace and place of residence</vt:lpstr>
      <vt:lpstr>3. Evaluation of the impact of the environmental studies on the knowledge level about possible workplace and place of residence Scores. </vt:lpstr>
      <vt:lpstr>Proficiency Assessment of Eligibility for the Job . Total score</vt:lpstr>
      <vt:lpstr>Results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Proficiency Assessment of Eligibility for the Job. Evaluation of the method. Summary.</dc:title>
  <dc:creator>User</dc:creator>
  <cp:lastModifiedBy>Eva</cp:lastModifiedBy>
  <cp:revision>6</cp:revision>
  <dcterms:created xsi:type="dcterms:W3CDTF">2016-11-15T10:23:47Z</dcterms:created>
  <dcterms:modified xsi:type="dcterms:W3CDTF">2017-11-03T14:00:17Z</dcterms:modified>
</cp:coreProperties>
</file>