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B78973-6A60-45EF-993D-68AA84486CDC}" type="datetimeFigureOut">
              <a:rPr lang="lv-LV" smtClean="0"/>
              <a:pPr/>
              <a:t>2017.11.03.</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FC58B3-B76F-452A-8091-B7A58FF32363}"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2D8280F7-A578-4199-9765-C88579F31BE7}" type="slidenum">
              <a:rPr lang="ru-RU" sz="1200" smtClean="0"/>
              <a:pPr eaLnBrk="1" hangingPunct="1"/>
              <a:t>3</a:t>
            </a:fld>
            <a:endParaRPr lang="ru-RU" sz="1200"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67588" name="Rectangle 3"/>
          <p:cNvSpPr>
            <a:spLocks noGrp="1" noChangeArrowheads="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fld id="{700E9927-9A6F-4448-A886-343268704257}" type="slidenum">
              <a:rPr lang="ru-RU" sz="1200" smtClean="0"/>
              <a:pPr eaLnBrk="1" hangingPunct="1"/>
              <a:t>7</a:t>
            </a:fld>
            <a:endParaRPr lang="ru-RU" sz="1200" smtClean="0"/>
          </a:p>
        </p:txBody>
      </p:sp>
      <p:sp>
        <p:nvSpPr>
          <p:cNvPr id="70659"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endParaRPr lang="en-US"/>
          </a:p>
        </p:txBody>
      </p:sp>
      <p:sp>
        <p:nvSpPr>
          <p:cNvPr id="70660" name="Rectangle 2"/>
          <p:cNvSpPr txBox="1">
            <a:spLocks noGrp="1" noChangeArrowheads="1"/>
          </p:cNvSpPr>
          <p:nvPr>
            <p:ph type="body"/>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1ECBE-2E0A-4EB3-BD74-0DDEC336A3E2}" type="datetimeFigureOut">
              <a:rPr lang="lv-LV" smtClean="0"/>
              <a:pPr/>
              <a:t>2017.11.03.</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8B1ADF0-31DC-46EB-ABF2-C5C621A4C48D}"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1ECBE-2E0A-4EB3-BD74-0DDEC336A3E2}" type="datetimeFigureOut">
              <a:rPr lang="lv-LV" smtClean="0"/>
              <a:pPr/>
              <a:t>2017.11.03.</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B1ADF0-31DC-46EB-ABF2-C5C621A4C48D}"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fnserviss.lv/prece/ugunsdrosiba/ugunsdzesibas-aparati/udens-putu-ugunsdzesibas-aparati/" TargetMode="External"/><Relationship Id="rId2" Type="http://schemas.openxmlformats.org/officeDocument/2006/relationships/hyperlink" Target="http://fnserviss.lv/prece/ugunsdrosiba/ugunsdzesibas-aparati/pulvera-ugunsdzesibas-aparat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492896"/>
            <a:ext cx="7772400" cy="2880320"/>
          </a:xfrm>
        </p:spPr>
        <p:txBody>
          <a:bodyPr>
            <a:normAutofit fontScale="90000"/>
          </a:bodyPr>
          <a:lstStyle/>
          <a:p>
            <a:pPr marL="182880" indent="0" algn="ctr">
              <a:buNone/>
            </a:pPr>
            <a:r>
              <a:rPr lang="en-US" sz="4400" b="1" dirty="0">
                <a:solidFill>
                  <a:schemeClr val="tx1"/>
                </a:solidFill>
                <a:latin typeface="Times New Roman" panose="02020603050405020304" pitchFamily="18" charset="0"/>
                <a:cs typeface="Times New Roman" panose="02020603050405020304" pitchFamily="18" charset="0"/>
              </a:rPr>
              <a:t>Learning Centre </a:t>
            </a:r>
            <a:r>
              <a:rPr lang="lv-LV" sz="4400" b="1" dirty="0" smtClean="0">
                <a:solidFill>
                  <a:schemeClr val="tx1"/>
                </a:solidFill>
                <a:latin typeface="Times New Roman" panose="02020603050405020304" pitchFamily="18" charset="0"/>
                <a:cs typeface="Times New Roman" panose="02020603050405020304" pitchFamily="18" charset="0"/>
              </a:rPr>
              <a:t/>
            </a:r>
            <a:br>
              <a:rPr lang="lv-LV" sz="4400" b="1" dirty="0" smtClean="0">
                <a:solidFill>
                  <a:schemeClr val="tx1"/>
                </a:solidFill>
                <a:latin typeface="Times New Roman" panose="02020603050405020304" pitchFamily="18" charset="0"/>
                <a:cs typeface="Times New Roman" panose="02020603050405020304" pitchFamily="18" charset="0"/>
              </a:rPr>
            </a:br>
            <a:r>
              <a:rPr lang="en-US" sz="4400" b="1" dirty="0" smtClean="0">
                <a:solidFill>
                  <a:schemeClr val="tx1"/>
                </a:solidFill>
                <a:latin typeface="Times New Roman" panose="02020603050405020304" pitchFamily="18" charset="0"/>
                <a:cs typeface="Times New Roman" panose="02020603050405020304" pitchFamily="18" charset="0"/>
              </a:rPr>
              <a:t>“EVA-93”</a:t>
            </a:r>
            <a:r>
              <a:rPr lang="lv-LV" sz="4400" b="1" dirty="0" smtClean="0">
                <a:solidFill>
                  <a:schemeClr val="tx1"/>
                </a:solidFill>
                <a:latin typeface="Times New Roman" panose="02020603050405020304" pitchFamily="18" charset="0"/>
                <a:cs typeface="Times New Roman" panose="02020603050405020304" pitchFamily="18" charset="0"/>
              </a:rPr>
              <a:t/>
            </a:r>
            <a:br>
              <a:rPr lang="lv-LV" sz="4400" b="1" dirty="0" smtClean="0">
                <a:solidFill>
                  <a:schemeClr val="tx1"/>
                </a:solidFill>
                <a:latin typeface="Times New Roman" panose="02020603050405020304" pitchFamily="18" charset="0"/>
                <a:cs typeface="Times New Roman" panose="02020603050405020304" pitchFamily="18" charset="0"/>
              </a:rPr>
            </a:br>
            <a:r>
              <a:rPr lang="lv-LV" sz="2000" b="1" dirty="0" smtClean="0">
                <a:solidFill>
                  <a:schemeClr val="tx1"/>
                </a:solidFill>
                <a:latin typeface="Times New Roman" panose="02020603050405020304" pitchFamily="18" charset="0"/>
                <a:cs typeface="Times New Roman" panose="02020603050405020304" pitchFamily="18" charset="0"/>
              </a:rPr>
              <a:t/>
            </a:r>
            <a:br>
              <a:rPr lang="lv-LV" sz="2000" b="1" dirty="0" smtClean="0">
                <a:solidFill>
                  <a:schemeClr val="tx1"/>
                </a:solidFill>
                <a:latin typeface="Times New Roman" panose="02020603050405020304" pitchFamily="18" charset="0"/>
                <a:cs typeface="Times New Roman" panose="02020603050405020304" pitchFamily="18" charset="0"/>
              </a:rPr>
            </a:br>
            <a:r>
              <a:rPr lang="lv-LV" sz="2000" dirty="0">
                <a:solidFill>
                  <a:schemeClr val="tx1"/>
                </a:solidFill>
                <a:effectLst/>
              </a:rPr>
              <a:t>ERASMUS+ KA2  </a:t>
            </a:r>
            <a:r>
              <a:rPr lang="lv-LV" sz="2000" dirty="0" smtClean="0">
                <a:solidFill>
                  <a:schemeClr val="tx1"/>
                </a:solidFill>
                <a:effectLst/>
              </a:rPr>
              <a:t>PROJECT </a:t>
            </a:r>
            <a:r>
              <a:rPr lang="lv-LV" sz="2000" dirty="0">
                <a:solidFill>
                  <a:schemeClr val="tx1"/>
                </a:solidFill>
                <a:effectLst/>
              </a:rPr>
              <a:t>“Information and Educational Materials for Refugees and Immigrants”</a:t>
            </a:r>
            <a:r>
              <a:rPr lang="lv-LV" sz="2000" dirty="0">
                <a:solidFill>
                  <a:schemeClr val="tx1"/>
                </a:solidFill>
                <a:latin typeface="Times New Roman" panose="02020603050405020304" pitchFamily="18" charset="0"/>
                <a:cs typeface="Times New Roman" panose="02020603050405020304" pitchFamily="18" charset="0"/>
              </a:rPr>
              <a:t/>
            </a:r>
            <a:br>
              <a:rPr lang="lv-LV" sz="2000" dirty="0">
                <a:solidFill>
                  <a:schemeClr val="tx1"/>
                </a:solidFill>
                <a:latin typeface="Times New Roman" panose="02020603050405020304" pitchFamily="18" charset="0"/>
                <a:cs typeface="Times New Roman" panose="02020603050405020304" pitchFamily="18" charset="0"/>
              </a:rPr>
            </a:br>
            <a:r>
              <a:rPr lang="lv-LV" sz="2000" dirty="0" smtClean="0">
                <a:solidFill>
                  <a:schemeClr val="tx1"/>
                </a:solidFill>
                <a:latin typeface="Times New Roman" panose="02020603050405020304" pitchFamily="18" charset="0"/>
                <a:cs typeface="Times New Roman" panose="02020603050405020304" pitchFamily="18" charset="0"/>
              </a:rPr>
              <a:t/>
            </a:r>
            <a:br>
              <a:rPr lang="lv-LV" sz="2000" dirty="0" smtClean="0">
                <a:solidFill>
                  <a:schemeClr val="tx1"/>
                </a:solidFill>
                <a:latin typeface="Times New Roman" panose="02020603050405020304" pitchFamily="18" charset="0"/>
                <a:cs typeface="Times New Roman" panose="02020603050405020304" pitchFamily="18" charset="0"/>
              </a:rPr>
            </a:br>
            <a:r>
              <a:rPr lang="lv-LV" sz="2000" dirty="0">
                <a:solidFill>
                  <a:schemeClr val="tx1"/>
                </a:solidFill>
                <a:latin typeface="Times New Roman" panose="02020603050405020304" pitchFamily="18" charset="0"/>
                <a:cs typeface="Times New Roman" panose="02020603050405020304" pitchFamily="18" charset="0"/>
              </a:rPr>
              <a:t/>
            </a:r>
            <a:br>
              <a:rPr lang="lv-LV" sz="2000" dirty="0">
                <a:solidFill>
                  <a:schemeClr val="tx1"/>
                </a:solidFill>
                <a:latin typeface="Times New Roman" panose="02020603050405020304" pitchFamily="18" charset="0"/>
                <a:cs typeface="Times New Roman" panose="02020603050405020304" pitchFamily="18" charset="0"/>
              </a:rPr>
            </a:br>
            <a:r>
              <a:rPr lang="lv-LV" sz="2000" dirty="0" smtClean="0">
                <a:solidFill>
                  <a:schemeClr val="tx1"/>
                </a:solidFill>
                <a:latin typeface="Times New Roman" panose="02020603050405020304" pitchFamily="18" charset="0"/>
                <a:cs typeface="Times New Roman" panose="02020603050405020304" pitchFamily="18" charset="0"/>
              </a:rPr>
              <a:t/>
            </a:r>
            <a:br>
              <a:rPr lang="lv-LV" sz="2000" dirty="0" smtClean="0">
                <a:solidFill>
                  <a:schemeClr val="tx1"/>
                </a:solidFill>
                <a:latin typeface="Times New Roman" panose="02020603050405020304" pitchFamily="18" charset="0"/>
                <a:cs typeface="Times New Roman" panose="02020603050405020304" pitchFamily="18" charset="0"/>
              </a:rPr>
            </a:br>
            <a:r>
              <a:rPr lang="lv-LV" sz="2000" dirty="0" smtClean="0">
                <a:solidFill>
                  <a:schemeClr val="tx1"/>
                </a:solidFill>
                <a:latin typeface="Times New Roman" panose="02020603050405020304" pitchFamily="18" charset="0"/>
                <a:cs typeface="Times New Roman" panose="02020603050405020304" pitchFamily="18" charset="0"/>
              </a:rPr>
              <a:t>06.11.2017</a:t>
            </a:r>
            <a:r>
              <a:rPr lang="lv-LV" sz="2000" dirty="0">
                <a:solidFill>
                  <a:schemeClr val="tx1"/>
                </a:solidFill>
                <a:latin typeface="Times New Roman" panose="02020603050405020304" pitchFamily="18" charset="0"/>
                <a:cs typeface="Times New Roman" panose="02020603050405020304" pitchFamily="18" charset="0"/>
              </a:rPr>
              <a:t/>
            </a:r>
            <a:br>
              <a:rPr lang="lv-LV" sz="2000" dirty="0">
                <a:solidFill>
                  <a:schemeClr val="tx1"/>
                </a:solidFill>
                <a:latin typeface="Times New Roman" panose="02020603050405020304" pitchFamily="18" charset="0"/>
                <a:cs typeface="Times New Roman" panose="02020603050405020304" pitchFamily="18" charset="0"/>
              </a:rPr>
            </a:br>
            <a:endParaRPr lang="lv-LV" sz="2000"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004048" y="323725"/>
            <a:ext cx="3960440" cy="1584176"/>
          </a:xfrm>
          <a:prstGeom prst="rect">
            <a:avLst/>
          </a:prstGeom>
        </p:spPr>
      </p:pic>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36039" y="332656"/>
            <a:ext cx="2609850" cy="1133475"/>
          </a:xfrm>
          <a:prstGeom prst="rect">
            <a:avLst/>
          </a:prstGeom>
        </p:spPr>
      </p:pic>
    </p:spTree>
    <p:extLst>
      <p:ext uri="{BB962C8B-B14F-4D97-AF65-F5344CB8AC3E}">
        <p14:creationId xmlns="" xmlns:p14="http://schemas.microsoft.com/office/powerpoint/2010/main" val="253921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u="sng" dirty="0" smtClean="0">
                <a:solidFill>
                  <a:srgbClr val="FF0000"/>
                </a:solidFill>
                <a:latin typeface="Times New Roman" pitchFamily="18" charset="0"/>
                <a:cs typeface="Times New Roman" pitchFamily="18" charset="0"/>
              </a:rPr>
              <a:t>Proficiency Assessment of Eligibility for the Job</a:t>
            </a:r>
            <a:endParaRPr lang="lv-LV" i="1" u="sng" dirty="0">
              <a:solidFill>
                <a:srgbClr val="FF0000"/>
              </a:solidFill>
            </a:endParaRPr>
          </a:p>
        </p:txBody>
      </p:sp>
      <p:sp>
        <p:nvSpPr>
          <p:cNvPr id="3" name="Content Placeholder 2"/>
          <p:cNvSpPr>
            <a:spLocks noGrp="1"/>
          </p:cNvSpPr>
          <p:nvPr>
            <p:ph idx="1"/>
          </p:nvPr>
        </p:nvSpPr>
        <p:spPr/>
        <p:txBody>
          <a:bodyPr/>
          <a:lstStyle/>
          <a:p>
            <a:pPr algn="ctr">
              <a:buNone/>
            </a:pPr>
            <a:r>
              <a:rPr lang="en-US" dirty="0"/>
              <a:t>Project activity -  teaching methodology competence </a:t>
            </a:r>
            <a:r>
              <a:rPr lang="en-US" dirty="0" smtClean="0"/>
              <a:t>development</a:t>
            </a:r>
            <a:r>
              <a:rPr lang="lv-LV" dirty="0" smtClean="0"/>
              <a:t>:</a:t>
            </a:r>
            <a:endParaRPr lang="lv-LV" b="1" dirty="0" smtClean="0">
              <a:latin typeface="Times New Roman" pitchFamily="18" charset="0"/>
              <a:cs typeface="Times New Roman" pitchFamily="18" charset="0"/>
            </a:endParaRPr>
          </a:p>
          <a:p>
            <a:pPr algn="ctr">
              <a:buNone/>
            </a:pPr>
            <a:endParaRPr lang="lv-LV" b="1" dirty="0">
              <a:latin typeface="Times New Roman" pitchFamily="18" charset="0"/>
              <a:cs typeface="Times New Roman" pitchFamily="18" charset="0"/>
            </a:endParaRPr>
          </a:p>
          <a:p>
            <a:pPr algn="ctr">
              <a:buNone/>
            </a:pPr>
            <a:r>
              <a:rPr lang="en-GB" sz="4800" b="1" u="sng" dirty="0" smtClean="0">
                <a:latin typeface="Times New Roman" pitchFamily="18" charset="0"/>
                <a:cs typeface="Times New Roman" pitchFamily="18" charset="0"/>
              </a:rPr>
              <a:t>1. Professional competence assessment</a:t>
            </a:r>
            <a:endParaRPr lang="lv-LV" sz="4800" b="1" u="sng" dirty="0" smtClean="0">
              <a:latin typeface="Times New Roman" pitchFamily="18" charset="0"/>
              <a:cs typeface="Times New Roman" pitchFamily="18" charset="0"/>
            </a:endParaRPr>
          </a:p>
          <a:p>
            <a:pPr algn="ctr">
              <a:buNone/>
            </a:pPr>
            <a:r>
              <a:rPr lang="en-GB" dirty="0"/>
              <a:t>Safety regulation related theoretical lesson</a:t>
            </a:r>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715962"/>
          </a:xfrm>
        </p:spPr>
        <p:txBody>
          <a:bodyPr>
            <a:normAutofit fontScale="90000"/>
          </a:bodyPr>
          <a:lstStyle/>
          <a:p>
            <a:pPr algn="ctr" eaLnBrk="1" hangingPunct="1"/>
            <a:r>
              <a:rPr lang="lv-LV" b="1" dirty="0" smtClean="0">
                <a:solidFill>
                  <a:schemeClr val="tx1"/>
                </a:solidFill>
              </a:rPr>
              <a:t>Ugunsdzēsības aparāti</a:t>
            </a:r>
            <a:endParaRPr lang="ru-RU" b="1" dirty="0" smtClean="0">
              <a:solidFill>
                <a:schemeClr val="tx1"/>
              </a:solidFill>
            </a:endParaRPr>
          </a:p>
        </p:txBody>
      </p:sp>
      <p:sp>
        <p:nvSpPr>
          <p:cNvPr id="16387" name="Rectangle 3"/>
          <p:cNvSpPr>
            <a:spLocks noGrp="1" noChangeArrowheads="1"/>
          </p:cNvSpPr>
          <p:nvPr>
            <p:ph idx="1"/>
          </p:nvPr>
        </p:nvSpPr>
        <p:spPr>
          <a:xfrm>
            <a:off x="301625" y="1066800"/>
            <a:ext cx="8504238" cy="5032375"/>
          </a:xfrm>
        </p:spPr>
        <p:txBody>
          <a:bodyPr>
            <a:normAutofit fontScale="92500"/>
          </a:bodyPr>
          <a:lstStyle/>
          <a:p>
            <a:pPr marL="0" indent="0" algn="just" eaLnBrk="1" hangingPunct="1">
              <a:buFont typeface="Wingdings 2" pitchFamily="18" charset="2"/>
              <a:buNone/>
            </a:pPr>
            <a:r>
              <a:rPr lang="lv-LV" b="1" dirty="0" smtClean="0">
                <a:effectLst>
                  <a:outerShdw blurRad="38100" dist="38100" dir="2700000" algn="tl">
                    <a:srgbClr val="000000">
                      <a:alpha val="43137"/>
                    </a:srgbClr>
                  </a:outerShdw>
                </a:effectLst>
              </a:rPr>
              <a:t>	Ugunsdzēsības aparāts </a:t>
            </a:r>
            <a:r>
              <a:rPr lang="lv-LV" dirty="0" smtClean="0"/>
              <a:t>- pārnēsājama, aprīkota ar pārvietošanas mehānismu vai stacionāra ierīce ar ugunsdzēsīgu vielu un aprīkojumu tās ievadīšanai degšanas zonā ugunsgrēka dzēšanai tā sākumstadijā.</a:t>
            </a:r>
          </a:p>
          <a:p>
            <a:pPr marL="0" indent="0" algn="just" eaLnBrk="1" hangingPunct="1">
              <a:buFont typeface="Wingdings 2" pitchFamily="18" charset="2"/>
              <a:buNone/>
            </a:pPr>
            <a:r>
              <a:rPr lang="lv-LV" dirty="0" smtClean="0"/>
              <a:t>	Ugunsdzēsības līdzekļiem, kas ir pirmais līdzeklis cīņā ar uguni, jābūt labā kārtībā un personālam jābūt apmācītam ar to rīkoties. Šiem līdzekļiem jābūt redzamiem un aizsniedzamiem, tuvu vietai, kur pastāv vislielākā ugunsgrēka izcelšanās iespēja, pēc iespējas tuvāk evakuācijas izejām.</a:t>
            </a:r>
            <a:endParaRPr lang="ru-RU" dirty="0" smtClean="0"/>
          </a:p>
        </p:txBody>
      </p:sp>
      <p:sp>
        <p:nvSpPr>
          <p:cNvPr id="16388" name="Footer Placeholder 1"/>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sz="1200" smtClean="0">
                <a:solidFill>
                  <a:srgbClr val="FFFFFF"/>
                </a:solidFill>
              </a:rPr>
              <a:t>Mācību centra "EVA 93" materiāli</a:t>
            </a:r>
            <a:endParaRPr lang="ru-RU" sz="1200" smtClean="0">
              <a:solidFill>
                <a:srgbClr val="FFFFFF"/>
              </a:solidFill>
            </a:endParaRPr>
          </a:p>
        </p:txBody>
      </p:sp>
    </p:spTree>
    <p:extLst>
      <p:ext uri="{BB962C8B-B14F-4D97-AF65-F5344CB8AC3E}">
        <p14:creationId xmlns="" xmlns:p14="http://schemas.microsoft.com/office/powerpoint/2010/main" val="59152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lv-LV" dirty="0" smtClean="0">
                <a:solidFill>
                  <a:schemeClr val="tx1"/>
                </a:solidFill>
              </a:rPr>
              <a:t>Ugunsdzēsības aparāti</a:t>
            </a:r>
            <a:endParaRPr lang="en-US" dirty="0" smtClean="0">
              <a:solidFill>
                <a:schemeClr val="tx1"/>
              </a:solidFill>
            </a:endParaRPr>
          </a:p>
        </p:txBody>
      </p:sp>
      <p:sp>
        <p:nvSpPr>
          <p:cNvPr id="3" name="Content Placeholder 2"/>
          <p:cNvSpPr>
            <a:spLocks noGrp="1"/>
          </p:cNvSpPr>
          <p:nvPr>
            <p:ph idx="1"/>
          </p:nvPr>
        </p:nvSpPr>
        <p:spPr>
          <a:xfrm>
            <a:off x="301625" y="1527175"/>
            <a:ext cx="8504238" cy="4572000"/>
          </a:xfrm>
        </p:spPr>
        <p:txBody>
          <a:bodyPr/>
          <a:lstStyle/>
          <a:p>
            <a:pPr marL="0" indent="0" eaLnBrk="1" hangingPunct="1">
              <a:lnSpc>
                <a:spcPct val="90000"/>
              </a:lnSpc>
              <a:buFont typeface="Wingdings 2" pitchFamily="18" charset="2"/>
              <a:buNone/>
              <a:defRPr/>
            </a:pPr>
            <a:r>
              <a:rPr lang="lv-LV" sz="2400" dirty="0" smtClean="0"/>
              <a:t>Uz ugunsdzēšamā aparāta korpusa jābūt marķējumam valsts valodā, kurā norādīts:</a:t>
            </a:r>
          </a:p>
          <a:p>
            <a:pPr eaLnBrk="1" hangingPunct="1">
              <a:lnSpc>
                <a:spcPct val="90000"/>
              </a:lnSpc>
              <a:defRPr/>
            </a:pPr>
            <a:r>
              <a:rPr lang="lv-LV" sz="2400" dirty="0" smtClean="0"/>
              <a:t> ugunsdzēšamā aparāta tips un ražotājs;</a:t>
            </a:r>
          </a:p>
          <a:p>
            <a:pPr eaLnBrk="1" hangingPunct="1">
              <a:lnSpc>
                <a:spcPct val="90000"/>
              </a:lnSpc>
              <a:defRPr/>
            </a:pPr>
            <a:r>
              <a:rPr lang="lv-LV" sz="2400" dirty="0" smtClean="0"/>
              <a:t>pildījuma (ugunsdzēsīgās vielas) veids un daudzums;</a:t>
            </a:r>
          </a:p>
          <a:p>
            <a:pPr eaLnBrk="1" hangingPunct="1">
              <a:lnSpc>
                <a:spcPct val="90000"/>
              </a:lnSpc>
              <a:defRPr/>
            </a:pPr>
            <a:r>
              <a:rPr lang="lv-LV" sz="2400" dirty="0" smtClean="0"/>
              <a:t>kādas ugunsgrēka klases dzēšanai tas paredzēts;</a:t>
            </a:r>
          </a:p>
          <a:p>
            <a:pPr eaLnBrk="1" hangingPunct="1">
              <a:lnSpc>
                <a:spcPct val="90000"/>
              </a:lnSpc>
              <a:defRPr/>
            </a:pPr>
            <a:r>
              <a:rPr lang="lv-LV" sz="2400" dirty="0" smtClean="0"/>
              <a:t>iedarbināšanas kārtības paskaidrojums un piktogramma;</a:t>
            </a:r>
          </a:p>
          <a:p>
            <a:pPr eaLnBrk="1" hangingPunct="1">
              <a:lnSpc>
                <a:spcPct val="90000"/>
              </a:lnSpc>
              <a:defRPr/>
            </a:pPr>
            <a:r>
              <a:rPr lang="lv-LV" sz="2400" dirty="0" smtClean="0"/>
              <a:t>ekspluatācijas nosacījumi;</a:t>
            </a:r>
          </a:p>
          <a:p>
            <a:pPr eaLnBrk="1" hangingPunct="1">
              <a:lnSpc>
                <a:spcPct val="90000"/>
              </a:lnSpc>
              <a:defRPr/>
            </a:pPr>
            <a:r>
              <a:rPr lang="lv-LV" sz="2400" dirty="0" smtClean="0"/>
              <a:t>derīguma termiņš;</a:t>
            </a:r>
          </a:p>
          <a:p>
            <a:pPr eaLnBrk="1" hangingPunct="1">
              <a:lnSpc>
                <a:spcPct val="90000"/>
              </a:lnSpc>
              <a:defRPr/>
            </a:pPr>
            <a:r>
              <a:rPr lang="lv-LV" sz="2400" dirty="0" smtClean="0"/>
              <a:t>Tehnisko apkopi apliecinoša uzlīme</a:t>
            </a:r>
          </a:p>
          <a:p>
            <a:pPr eaLnBrk="1" hangingPunct="1">
              <a:lnSpc>
                <a:spcPct val="90000"/>
              </a:lnSpc>
              <a:defRPr/>
            </a:pPr>
            <a:r>
              <a:rPr lang="lv-LV" dirty="0" smtClean="0"/>
              <a:t>Aparāta apskati apliecinoša uzlīme</a:t>
            </a:r>
            <a:endParaRPr lang="ru-RU" sz="2400" dirty="0" smtClean="0"/>
          </a:p>
          <a:p>
            <a:pPr marL="0" indent="0" eaLnBrk="1" hangingPunct="1">
              <a:buFont typeface="Wingdings 2" pitchFamily="18" charset="2"/>
              <a:buNone/>
              <a:defRPr/>
            </a:pPr>
            <a:endParaRPr lang="en-US" dirty="0"/>
          </a:p>
        </p:txBody>
      </p:sp>
      <p:sp>
        <p:nvSpPr>
          <p:cNvPr id="18436" name="Footer Placeholder 3"/>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en-US" sz="1200" smtClean="0">
                <a:solidFill>
                  <a:srgbClr val="FFFFFF"/>
                </a:solidFill>
              </a:rPr>
              <a:t>Mācību centra "EVA 93" materiāli</a:t>
            </a:r>
            <a:endParaRPr lang="ru-RU" sz="1200" smtClean="0">
              <a:solidFill>
                <a:srgbClr val="FFFFFF"/>
              </a:solidFill>
            </a:endParaRPr>
          </a:p>
        </p:txBody>
      </p:sp>
    </p:spTree>
    <p:extLst>
      <p:ext uri="{BB962C8B-B14F-4D97-AF65-F5344CB8AC3E}">
        <p14:creationId xmlns="" xmlns:p14="http://schemas.microsoft.com/office/powerpoint/2010/main" val="3553734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357459" y="303328"/>
            <a:ext cx="6655324" cy="614363"/>
          </a:xfrm>
        </p:spPr>
        <p:txBody>
          <a:bodyPr>
            <a:normAutofit fontScale="90000"/>
          </a:bodyPr>
          <a:lstStyle/>
          <a:p>
            <a:pPr algn="ctr"/>
            <a:r>
              <a:rPr lang="lv-LV" sz="3600" b="1" dirty="0">
                <a:solidFill>
                  <a:srgbClr val="9E0000"/>
                </a:solidFill>
                <a:latin typeface="Arial" panose="020B0604020202020204" pitchFamily="34" charset="0"/>
              </a:rPr>
              <a:t>Ugunsdzēsības līdzekļi</a:t>
            </a:r>
          </a:p>
        </p:txBody>
      </p:sp>
      <p:sp>
        <p:nvSpPr>
          <p:cNvPr id="3" name="Satura vietturis 2"/>
          <p:cNvSpPr>
            <a:spLocks noGrp="1"/>
          </p:cNvSpPr>
          <p:nvPr>
            <p:ph idx="1"/>
          </p:nvPr>
        </p:nvSpPr>
        <p:spPr>
          <a:xfrm>
            <a:off x="628650" y="1329179"/>
            <a:ext cx="7886700" cy="4847784"/>
          </a:xfrm>
        </p:spPr>
        <p:txBody>
          <a:bodyPr>
            <a:normAutofit/>
          </a:bodyPr>
          <a:lstStyle/>
          <a:p>
            <a:pPr algn="just"/>
            <a:r>
              <a:rPr lang="lv-LV" sz="2400" dirty="0"/>
              <a:t>Ja ugunsdzēsības aparāta tehniskā stāvokļa vizuālās apskates (novērtējuma) gaitā konstatēts ugunsdzēsības aparāta bojājums, ugunsdzēsības aparātam nodrošina tehnisko apkopi</a:t>
            </a:r>
            <a:r>
              <a:rPr lang="lv-LV" sz="2400" dirty="0" smtClean="0"/>
              <a:t>.</a:t>
            </a:r>
          </a:p>
          <a:p>
            <a:r>
              <a:rPr lang="lv-LV" sz="2400" dirty="0"/>
              <a:t>Par ugunsdzēsības aparāta bojājumu tiek uzskatīts:</a:t>
            </a:r>
          </a:p>
          <a:p>
            <a:pPr lvl="1"/>
            <a:r>
              <a:rPr lang="lv-LV" sz="2000" dirty="0"/>
              <a:t>korozija vai mehānisks bojājums uz aparāta korpusa vai tā daļām;</a:t>
            </a:r>
          </a:p>
          <a:p>
            <a:pPr lvl="1"/>
            <a:r>
              <a:rPr lang="lv-LV" sz="2000" dirty="0"/>
              <a:t>šļūtenes, sprauslas, taures vai iedarbināšanas mehānisma bojājums;</a:t>
            </a:r>
          </a:p>
          <a:p>
            <a:pPr lvl="1"/>
            <a:r>
              <a:rPr lang="lv-LV" sz="2000" dirty="0"/>
              <a:t>neatbilstošs spiediena rādījums spiediena indikācijas ierīcē vai ugunsdzēsīgās vielas (svara) trūkums ugunsdzēsības aparātā;</a:t>
            </a:r>
          </a:p>
          <a:p>
            <a:pPr lvl="1"/>
            <a:r>
              <a:rPr lang="lv-LV" sz="2000" dirty="0"/>
              <a:t>marķējuma vai lietošanas instrukcijas nesalasāmība vai to trūkums;</a:t>
            </a:r>
          </a:p>
          <a:p>
            <a:pPr lvl="1"/>
            <a:r>
              <a:rPr lang="lv-LV" sz="2000" dirty="0"/>
              <a:t>ražotāja noteiktās pazīmes, kas norāda uz ekspluatācijai nederīgu ugunsdzēsības aparātu.</a:t>
            </a:r>
          </a:p>
          <a:p>
            <a:pPr marL="0" indent="0">
              <a:buNone/>
            </a:pPr>
            <a:endParaRPr lang="lv-LV" sz="2400" dirty="0">
              <a:solidFill>
                <a:srgbClr val="FF0000"/>
              </a:solidFill>
            </a:endParaRPr>
          </a:p>
        </p:txBody>
      </p:sp>
      <p:sp>
        <p:nvSpPr>
          <p:cNvPr id="4" name="Slaida numura vietturis 3"/>
          <p:cNvSpPr>
            <a:spLocks noGrp="1"/>
          </p:cNvSpPr>
          <p:nvPr>
            <p:ph type="sldNum" sz="quarter" idx="12"/>
          </p:nvPr>
        </p:nvSpPr>
        <p:spPr/>
        <p:txBody>
          <a:bodyPr/>
          <a:lstStyle/>
          <a:p>
            <a:pPr>
              <a:defRPr/>
            </a:pPr>
            <a:fld id="{EF7EEDE8-2624-49CA-BA18-71103250FB53}" type="slidenum">
              <a:rPr lang="lv-LV" smtClean="0"/>
              <a:pPr>
                <a:defRPr/>
              </a:pPr>
              <a:t>5</a:t>
            </a:fld>
            <a:endParaRPr lang="lv-LV"/>
          </a:p>
        </p:txBody>
      </p:sp>
    </p:spTree>
    <p:extLst>
      <p:ext uri="{BB962C8B-B14F-4D97-AF65-F5344CB8AC3E}">
        <p14:creationId xmlns="" xmlns:p14="http://schemas.microsoft.com/office/powerpoint/2010/main" val="14453227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3200"/>
            <a:ext cx="6515100" cy="1487489"/>
          </a:xfrm>
        </p:spPr>
        <p:txBody>
          <a:bodyPr>
            <a:normAutofit fontScale="90000"/>
          </a:bodyPr>
          <a:lstStyle/>
          <a:p>
            <a:pPr algn="ctr" eaLnBrk="1" hangingPunct="1"/>
            <a:r>
              <a:rPr lang="lv-LV" sz="3200" b="1" dirty="0">
                <a:solidFill>
                  <a:srgbClr val="9E0000"/>
                </a:solidFill>
                <a:latin typeface="Arial" panose="020B0604020202020204" pitchFamily="34" charset="0"/>
              </a:rPr>
              <a:t>Ugunsdzēsības aparātu skaita noteikšana, atkarībā no to </a:t>
            </a:r>
            <a:r>
              <a:rPr lang="lv-LV" sz="3200" b="1" dirty="0" err="1" smtClean="0">
                <a:solidFill>
                  <a:srgbClr val="9E0000"/>
                </a:solidFill>
                <a:latin typeface="Arial" panose="020B0604020202020204" pitchFamily="34" charset="0"/>
              </a:rPr>
              <a:t>dzēstspējas</a:t>
            </a:r>
            <a:endParaRPr lang="en-US" sz="3200" b="1" dirty="0">
              <a:solidFill>
                <a:srgbClr val="9E0000"/>
              </a:solidFill>
              <a:latin typeface="Arial" panose="020B0604020202020204" pitchFamily="34" charset="0"/>
            </a:endParaRPr>
          </a:p>
        </p:txBody>
      </p:sp>
      <p:sp>
        <p:nvSpPr>
          <p:cNvPr id="3" name="Content Placeholder 2"/>
          <p:cNvSpPr>
            <a:spLocks noGrp="1"/>
          </p:cNvSpPr>
          <p:nvPr>
            <p:ph idx="1"/>
          </p:nvPr>
        </p:nvSpPr>
        <p:spPr>
          <a:xfrm>
            <a:off x="431800" y="1765300"/>
            <a:ext cx="8509000" cy="4584700"/>
          </a:xfrm>
        </p:spPr>
        <p:txBody>
          <a:bodyPr>
            <a:normAutofit fontScale="92500"/>
          </a:bodyPr>
          <a:lstStyle/>
          <a:p>
            <a:r>
              <a:rPr lang="lv-LV" sz="2800" dirty="0"/>
              <a:t>Ja objektā un teritorijā var izcelties ugunsgrēks, kas attiecināms uz dažādām ugunsgrēka klasēm, ugunsdzēsības aparātus izvēlas tādus, lai tie atbilstu katrai no šīm klasēm</a:t>
            </a:r>
            <a:r>
              <a:rPr lang="lv-LV" sz="2800" dirty="0" smtClean="0"/>
              <a:t>.</a:t>
            </a:r>
          </a:p>
          <a:p>
            <a:pPr lvl="1"/>
            <a:r>
              <a:rPr lang="lv-LV" sz="2500" dirty="0" smtClean="0"/>
              <a:t>A </a:t>
            </a:r>
            <a:r>
              <a:rPr lang="lv-LV" sz="2500" dirty="0"/>
              <a:t>klase – ugunsgrēki, kuros deg cieti, parasti organiskas izcelsmes materiāli, un sadegot veidojas kvēlojošas ogles;</a:t>
            </a:r>
            <a:endParaRPr lang="en-US" sz="2500" dirty="0"/>
          </a:p>
          <a:p>
            <a:pPr lvl="1"/>
            <a:r>
              <a:rPr lang="lv-LV" sz="2500" dirty="0"/>
              <a:t>B klase – ugunsgrēki, kuros deg šķidrumi vai kūstoši cieti materiāli;</a:t>
            </a:r>
            <a:endParaRPr lang="en-US" sz="2500" dirty="0"/>
          </a:p>
          <a:p>
            <a:pPr lvl="1"/>
            <a:r>
              <a:rPr lang="lv-LV" sz="2500" dirty="0"/>
              <a:t>C klase – ugunsgrēki, kuros deg gāzes;</a:t>
            </a:r>
            <a:endParaRPr lang="en-US" sz="2500" dirty="0"/>
          </a:p>
          <a:p>
            <a:pPr lvl="1"/>
            <a:r>
              <a:rPr lang="lv-LV" sz="2500" dirty="0"/>
              <a:t>D klase – ugunsgrēki, kuros deg metāli;</a:t>
            </a:r>
            <a:endParaRPr lang="en-US" sz="2500" dirty="0"/>
          </a:p>
          <a:p>
            <a:pPr lvl="1"/>
            <a:r>
              <a:rPr lang="lv-LV" sz="2500" dirty="0"/>
              <a:t>F klase – ugunsgrēki, kuros deg pārtikas pagatavošanas ierīcēs izmantojamās augu vai dzīvnieku eļļas un tauki.</a:t>
            </a:r>
            <a:endParaRPr lang="en-US" sz="2500" dirty="0"/>
          </a:p>
          <a:p>
            <a:endParaRPr lang="lv-LV" sz="2800" dirty="0" smtClean="0"/>
          </a:p>
          <a:p>
            <a:endParaRPr lang="en-US" sz="2800" dirty="0"/>
          </a:p>
        </p:txBody>
      </p:sp>
      <p:sp>
        <p:nvSpPr>
          <p:cNvPr id="4" name="Slide Number Placeholder 3"/>
          <p:cNvSpPr>
            <a:spLocks noGrp="1"/>
          </p:cNvSpPr>
          <p:nvPr>
            <p:ph type="sldNum" sz="quarter" idx="12"/>
          </p:nvPr>
        </p:nvSpPr>
        <p:spPr/>
        <p:txBody>
          <a:bodyPr/>
          <a:lstStyle/>
          <a:p>
            <a:pPr>
              <a:defRPr/>
            </a:pPr>
            <a:fld id="{EF7EEDE8-2624-49CA-BA18-71103250FB53}" type="slidenum">
              <a:rPr lang="lv-LV" smtClean="0">
                <a:solidFill>
                  <a:prstClr val="black">
                    <a:tint val="75000"/>
                  </a:prstClr>
                </a:solidFill>
              </a:rPr>
              <a:pPr>
                <a:defRPr/>
              </a:pPr>
              <a:t>6</a:t>
            </a:fld>
            <a:endParaRPr lang="lv-LV">
              <a:solidFill>
                <a:prstClr val="black">
                  <a:tint val="75000"/>
                </a:prstClr>
              </a:solidFill>
            </a:endParaRPr>
          </a:p>
        </p:txBody>
      </p:sp>
    </p:spTree>
    <p:extLst>
      <p:ext uri="{BB962C8B-B14F-4D97-AF65-F5344CB8AC3E}">
        <p14:creationId xmlns="" xmlns:p14="http://schemas.microsoft.com/office/powerpoint/2010/main" val="18983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0" y="304801"/>
            <a:ext cx="8943975" cy="838199"/>
          </a:xfrm>
        </p:spPr>
        <p:txBody>
          <a:bodyPr>
            <a:normAutofit fontScale="90000"/>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ru-RU" sz="3200" u="sng" dirty="0">
                <a:solidFill>
                  <a:schemeClr val="tx1"/>
                </a:solidFill>
                <a:latin typeface="Times New Roman" panose="02020603050405020304" pitchFamily="18" charset="0"/>
                <a:cs typeface="Times New Roman" panose="02020603050405020304" pitchFamily="18" charset="0"/>
              </a:rPr>
              <a:t>Ugunsdzēsības </a:t>
            </a:r>
            <a:r>
              <a:rPr lang="ru-RU" sz="3200" u="sng" dirty="0" smtClean="0">
                <a:solidFill>
                  <a:schemeClr val="tx1"/>
                </a:solidFill>
                <a:latin typeface="Times New Roman" panose="02020603050405020304" pitchFamily="18" charset="0"/>
                <a:cs typeface="Times New Roman" panose="02020603050405020304" pitchFamily="18" charset="0"/>
              </a:rPr>
              <a:t>aparātu</a:t>
            </a:r>
            <a:r>
              <a:rPr lang="lv-LV" sz="3200" u="sng" dirty="0" smtClean="0">
                <a:solidFill>
                  <a:schemeClr val="tx1"/>
                </a:solidFill>
                <a:latin typeface="Times New Roman" panose="02020603050405020304" pitchFamily="18" charset="0"/>
                <a:cs typeface="Times New Roman" panose="02020603050405020304" pitchFamily="18" charset="0"/>
              </a:rPr>
              <a:t> </a:t>
            </a:r>
            <a:r>
              <a:rPr lang="ru-RU" sz="3200" u="sng" dirty="0" smtClean="0">
                <a:solidFill>
                  <a:schemeClr val="tx1"/>
                </a:solidFill>
                <a:latin typeface="Times New Roman" panose="02020603050405020304" pitchFamily="18" charset="0"/>
                <a:cs typeface="Times New Roman" panose="02020603050405020304" pitchFamily="18" charset="0"/>
              </a:rPr>
              <a:t>drošas </a:t>
            </a:r>
            <a:r>
              <a:rPr lang="ru-RU" sz="3200" u="sng" dirty="0">
                <a:solidFill>
                  <a:schemeClr val="tx1"/>
                </a:solidFill>
                <a:latin typeface="Times New Roman" panose="02020603050405020304" pitchFamily="18" charset="0"/>
                <a:cs typeface="Times New Roman" panose="02020603050405020304" pitchFamily="18" charset="0"/>
              </a:rPr>
              <a:t>pielietošanas pamatprincipi</a:t>
            </a:r>
          </a:p>
        </p:txBody>
      </p:sp>
      <p:sp>
        <p:nvSpPr>
          <p:cNvPr id="26628" name="Rectangle 2"/>
          <p:cNvSpPr>
            <a:spLocks noGrp="1" noChangeArrowheads="1"/>
          </p:cNvSpPr>
          <p:nvPr>
            <p:ph idx="1"/>
          </p:nvPr>
        </p:nvSpPr>
        <p:spPr>
          <a:xfrm>
            <a:off x="609600" y="1371600"/>
            <a:ext cx="8134350" cy="4587875"/>
          </a:xfrm>
        </p:spPr>
        <p:txBody>
          <a:bodyPr/>
          <a:lstStyle/>
          <a:p>
            <a:pPr marL="341313" indent="-341313" algn="just">
              <a:lnSpc>
                <a:spcPct val="90000"/>
              </a:lnSpc>
              <a:spcBef>
                <a:spcPts val="700"/>
              </a:spcBef>
              <a:buClr>
                <a:srgbClr val="3333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dirty="0" smtClean="0"/>
              <a:t>Dzēšot elektroietaisēs zem sprieguma ar ogļskābās gāzes vai pulvera aparātiem – minimālajam attālumam no ugunsdzēsīgās vielas izplūdes uzgaļa līdz elektroietaisei jābūt </a:t>
            </a:r>
            <a:r>
              <a:rPr lang="ru-RU" sz="2800" u="sng" dirty="0" smtClean="0"/>
              <a:t>ne mazāk kā 1m</a:t>
            </a:r>
            <a:r>
              <a:rPr lang="ru-RU" sz="2800" dirty="0" smtClean="0"/>
              <a:t>.</a:t>
            </a:r>
          </a:p>
          <a:p>
            <a:pPr marL="341313" indent="-341313" algn="just">
              <a:lnSpc>
                <a:spcPct val="90000"/>
              </a:lnSpc>
              <a:spcBef>
                <a:spcPts val="700"/>
              </a:spcBef>
              <a:buClr>
                <a:srgbClr val="3333CC"/>
              </a:buClr>
              <a:buSzPct val="60000"/>
              <a:buFont typeface="Wingdings" pitchFamily="2"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ru-RU" sz="2800" dirty="0" smtClean="0"/>
              <a:t>Dzēšot ar ogļskābās gāzes ugunsdzēsības aparātiem, jāievēro piesardzība, lai izvairītos no roku apsaldēšanas, jo </a:t>
            </a:r>
            <a:r>
              <a:rPr lang="lv-LV" sz="2800" dirty="0" smtClean="0"/>
              <a:t>gāzes</a:t>
            </a:r>
            <a:r>
              <a:rPr lang="ru-RU" sz="2800" dirty="0" smtClean="0"/>
              <a:t> izplūdes laikā padeves mehānisma metāliskās daļas atdziest līdz -60-70*C.</a:t>
            </a:r>
          </a:p>
        </p:txBody>
      </p:sp>
      <p:sp>
        <p:nvSpPr>
          <p:cNvPr id="26627" name="Footer Placeholder 1"/>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lvl1pPr eaLnBrk="0" hangingPunct="0">
              <a:defRPr sz="4000">
                <a:solidFill>
                  <a:schemeClr val="tx1"/>
                </a:solidFill>
                <a:latin typeface="Arial" charset="0"/>
              </a:defRPr>
            </a:lvl1pPr>
            <a:lvl2pPr marL="742950" indent="-285750" eaLnBrk="0" hangingPunct="0">
              <a:defRPr sz="4000">
                <a:solidFill>
                  <a:schemeClr val="tx1"/>
                </a:solidFill>
                <a:latin typeface="Arial" charset="0"/>
              </a:defRPr>
            </a:lvl2pPr>
            <a:lvl3pPr marL="1143000" indent="-228600" eaLnBrk="0" hangingPunct="0">
              <a:defRPr sz="4000">
                <a:solidFill>
                  <a:schemeClr val="tx1"/>
                </a:solidFill>
                <a:latin typeface="Arial" charset="0"/>
              </a:defRPr>
            </a:lvl3pPr>
            <a:lvl4pPr marL="1600200" indent="-228600" eaLnBrk="0" hangingPunct="0">
              <a:defRPr sz="4000">
                <a:solidFill>
                  <a:schemeClr val="tx1"/>
                </a:solidFill>
                <a:latin typeface="Arial" charset="0"/>
              </a:defRPr>
            </a:lvl4pPr>
            <a:lvl5pPr marL="2057400" indent="-228600" eaLnBrk="0" hangingPunct="0">
              <a:defRPr sz="4000">
                <a:solidFill>
                  <a:schemeClr val="tx1"/>
                </a:solidFill>
                <a:latin typeface="Arial" charset="0"/>
              </a:defRPr>
            </a:lvl5pPr>
            <a:lvl6pPr marL="2514600" indent="-228600" eaLnBrk="0" fontAlgn="base" hangingPunct="0">
              <a:spcBef>
                <a:spcPct val="0"/>
              </a:spcBef>
              <a:spcAft>
                <a:spcPct val="0"/>
              </a:spcAft>
              <a:defRPr sz="4000">
                <a:solidFill>
                  <a:schemeClr val="tx1"/>
                </a:solidFill>
                <a:latin typeface="Arial" charset="0"/>
              </a:defRPr>
            </a:lvl6pPr>
            <a:lvl7pPr marL="2971800" indent="-228600" eaLnBrk="0" fontAlgn="base" hangingPunct="0">
              <a:spcBef>
                <a:spcPct val="0"/>
              </a:spcBef>
              <a:spcAft>
                <a:spcPct val="0"/>
              </a:spcAft>
              <a:defRPr sz="4000">
                <a:solidFill>
                  <a:schemeClr val="tx1"/>
                </a:solidFill>
                <a:latin typeface="Arial" charset="0"/>
              </a:defRPr>
            </a:lvl7pPr>
            <a:lvl8pPr marL="3429000" indent="-228600" eaLnBrk="0" fontAlgn="base" hangingPunct="0">
              <a:spcBef>
                <a:spcPct val="0"/>
              </a:spcBef>
              <a:spcAft>
                <a:spcPct val="0"/>
              </a:spcAft>
              <a:defRPr sz="4000">
                <a:solidFill>
                  <a:schemeClr val="tx1"/>
                </a:solidFill>
                <a:latin typeface="Arial" charset="0"/>
              </a:defRPr>
            </a:lvl8pPr>
            <a:lvl9pPr marL="3886200" indent="-228600" eaLnBrk="0" fontAlgn="base" hangingPunct="0">
              <a:spcBef>
                <a:spcPct val="0"/>
              </a:spcBef>
              <a:spcAft>
                <a:spcPct val="0"/>
              </a:spcAft>
              <a:defRPr sz="4000">
                <a:solidFill>
                  <a:schemeClr val="tx1"/>
                </a:solidFill>
                <a:latin typeface="Arial" charset="0"/>
              </a:defRPr>
            </a:lvl9pPr>
          </a:lstStyle>
          <a:p>
            <a:pPr eaLnBrk="1" hangingPunct="1"/>
            <a:r>
              <a:rPr lang="it-IT" sz="1200" smtClean="0">
                <a:solidFill>
                  <a:srgbClr val="FFFFFF"/>
                </a:solidFill>
              </a:rPr>
              <a:t>Mācību centra SIA "Eva 93" materiāls</a:t>
            </a:r>
            <a:endParaRPr lang="en-US" sz="1200" smtClean="0">
              <a:solidFill>
                <a:srgbClr val="FFFFFF"/>
              </a:solidFill>
            </a:endParaRPr>
          </a:p>
        </p:txBody>
      </p:sp>
      <p:pic>
        <p:nvPicPr>
          <p:cNvPr id="26629"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153400" y="6019800"/>
            <a:ext cx="762000" cy="682625"/>
          </a:xfrm>
          <a:prstGeom prst="rect">
            <a:avLst/>
          </a:prstGeom>
          <a:noFill/>
          <a:ln>
            <a:noFill/>
          </a:ln>
          <a:effectLst/>
          <a:extLst>
            <a:ext uri="{909E8E84-426E-40DD-AFC4-6F175D3DCCD1}">
              <a14:hiddenFill xmlns="" xmlns:a14="http://schemas.microsoft.com/office/drawing/2010/main">
                <a:blipFill dpi="0" rotWithShape="0">
                  <a:blip/>
                  <a:srcRect/>
                  <a:stretch>
                    <a:fillRect/>
                  </a:stretch>
                </a:blip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
        <p:nvSpPr>
          <p:cNvPr id="26630" name="Line 4"/>
          <p:cNvSpPr>
            <a:spLocks noChangeShapeType="1"/>
          </p:cNvSpPr>
          <p:nvPr/>
        </p:nvSpPr>
        <p:spPr bwMode="auto">
          <a:xfrm>
            <a:off x="609600" y="5867400"/>
            <a:ext cx="8229600" cy="1588"/>
          </a:xfrm>
          <a:prstGeom prst="line">
            <a:avLst/>
          </a:prstGeom>
          <a:noFill/>
          <a:ln w="38160">
            <a:solidFill>
              <a:srgbClr val="000000"/>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a:lstStyle/>
          <a:p>
            <a:endParaRPr lang="en-US"/>
          </a:p>
        </p:txBody>
      </p:sp>
    </p:spTree>
    <p:extLst>
      <p:ext uri="{BB962C8B-B14F-4D97-AF65-F5344CB8AC3E}">
        <p14:creationId xmlns="" xmlns:p14="http://schemas.microsoft.com/office/powerpoint/2010/main" val="16986445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lv-LV" dirty="0"/>
              <a:t>Ogļskābās gāzes aparāti</a:t>
            </a:r>
            <a:br>
              <a:rPr lang="lv-LV" dirty="0"/>
            </a:br>
            <a:endParaRPr lang="lv-LV" dirty="0"/>
          </a:p>
        </p:txBody>
      </p:sp>
      <p:sp>
        <p:nvSpPr>
          <p:cNvPr id="3" name="Content Placeholder 2"/>
          <p:cNvSpPr>
            <a:spLocks noGrp="1"/>
          </p:cNvSpPr>
          <p:nvPr>
            <p:ph idx="1"/>
          </p:nvPr>
        </p:nvSpPr>
        <p:spPr>
          <a:xfrm>
            <a:off x="251520" y="836712"/>
            <a:ext cx="8892480" cy="5760640"/>
          </a:xfrm>
        </p:spPr>
        <p:txBody>
          <a:bodyPr>
            <a:normAutofit fontScale="77500" lnSpcReduction="20000"/>
          </a:bodyPr>
          <a:lstStyle/>
          <a:p>
            <a:pPr algn="just">
              <a:buNone/>
            </a:pPr>
            <a:r>
              <a:rPr lang="lv-LV" dirty="0"/>
              <a:t>Pielietojums: Paredzēts dažādu viegli uzliesmojošu un degt spējīgu šķidrumu (benzīns, eļļa, spirti, tauki u.c.) un elektroietaišu zem sprieguma, līdz 1000 V, dzēšanai. </a:t>
            </a:r>
            <a:endParaRPr lang="lv-LV" dirty="0" smtClean="0"/>
          </a:p>
          <a:p>
            <a:pPr algn="just">
              <a:buNone/>
            </a:pPr>
            <a:r>
              <a:rPr lang="lv-LV" dirty="0"/>
              <a:t>Plusi – dzēšanas viela ir oglekļa dioksīds (CO2), kas nerada piesārņojumu un saglabā tīru vidi, īpaši piemērots elektroiekārtu dzēšanai, kā arī var dzēst degošus šķidrumus (dīzeļdegviela, benzīns) un degošas gāzes.</a:t>
            </a:r>
          </a:p>
          <a:p>
            <a:pPr algn="just">
              <a:buNone/>
            </a:pPr>
            <a:r>
              <a:rPr lang="lv-LV" dirty="0"/>
              <a:t>– Nav piemērots A klases ugunsgrēku dzēšanai (cieti materiāli, kuri degšanas rezultātā rada kvēlojošas ogles, piemēram koks), tādēļ telpās nevar būt tikai oglekļa dioksīda (CO2) ugunsdzēsības aparāts, bet tam papildus telpās jāizvieto </a:t>
            </a:r>
            <a:r>
              <a:rPr lang="lv-LV" dirty="0">
                <a:hlinkClick r:id="rId2"/>
              </a:rPr>
              <a:t>pulvera</a:t>
            </a:r>
            <a:r>
              <a:rPr lang="lv-LV" dirty="0"/>
              <a:t> vai</a:t>
            </a:r>
            <a:r>
              <a:rPr lang="lv-LV" dirty="0">
                <a:hlinkClick r:id="rId3"/>
              </a:rPr>
              <a:t> putu ugunsdzēsības aparāts</a:t>
            </a:r>
            <a:r>
              <a:rPr lang="lv-LV" dirty="0"/>
              <a:t>. Oglekļa dioksīda (CO2) ugunsdzēsības aparāti ir smagāki par pulvera un putu ugunsdzēsības aparātiem ar identisku pildījuma daudzumu. Dzēšot ar šo aparāta veidu jābūt uzmanīgiem, lai negūtu apsaldējumus, jo dzēšanas laikā ogļskābā gāze (CO2) atdziest līdz mīnus 60°C.</a:t>
            </a:r>
          </a:p>
          <a:p>
            <a:pPr algn="just">
              <a:buNone/>
            </a:pPr>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lv-LV" dirty="0" smtClean="0"/>
              <a:t>Pulvera ugunsdzēsības aparāti</a:t>
            </a:r>
            <a:endParaRPr lang="lv-LV" dirty="0"/>
          </a:p>
        </p:txBody>
      </p:sp>
      <p:sp>
        <p:nvSpPr>
          <p:cNvPr id="3" name="Content Placeholder 2"/>
          <p:cNvSpPr>
            <a:spLocks noGrp="1"/>
          </p:cNvSpPr>
          <p:nvPr>
            <p:ph idx="1"/>
          </p:nvPr>
        </p:nvSpPr>
        <p:spPr>
          <a:xfrm>
            <a:off x="0" y="980728"/>
            <a:ext cx="8964488" cy="5688632"/>
          </a:xfrm>
        </p:spPr>
        <p:txBody>
          <a:bodyPr>
            <a:normAutofit fontScale="85000" lnSpcReduction="10000"/>
          </a:bodyPr>
          <a:lstStyle/>
          <a:p>
            <a:pPr algn="just"/>
            <a:r>
              <a:rPr lang="lv-LV" dirty="0"/>
              <a:t>Pulvera ugunsdzēsības </a:t>
            </a:r>
            <a:r>
              <a:rPr lang="lv-LV" dirty="0" smtClean="0"/>
              <a:t>aparāti paredzēti </a:t>
            </a:r>
            <a:r>
              <a:rPr lang="lv-LV" dirty="0"/>
              <a:t>organiskas izcelsmes cietu vielu (koka, papīra, tekstila u.c.), dažādu viegli uzliesmojošu un degt spējīgu šķidrumu (benzīns, eļļa, tauki, spirti u.c.), gāzu un elektroiekārtu zem sprieguma līdz 1000 V dzēšanai ar ABC tipa pulveri to aizdegšanās sākuma stadijā</a:t>
            </a:r>
            <a:r>
              <a:rPr lang="lv-LV" dirty="0" smtClean="0"/>
              <a:t>.</a:t>
            </a:r>
          </a:p>
          <a:p>
            <a:pPr algn="just"/>
            <a:r>
              <a:rPr lang="lv-LV" dirty="0"/>
              <a:t>Objektā aparāti jāizvieto pārskatāmās un viegli pieejamās vietās, tiešā ugunsnedrošās vietas tuvumā. Aparāti paredzēti stiprināšanai pie sienas, izmantojot piekari, vertikālā stāvoklī, augstumā, kas nodrošina ērtu noņemšanu. Aparātus var izvietot arī uz grīdas, skapjos, nišās u.c. </a:t>
            </a:r>
            <a:endParaRPr lang="lv-LV" dirty="0" smtClean="0"/>
          </a:p>
          <a:p>
            <a:pPr algn="just"/>
            <a:r>
              <a:rPr lang="lv-LV" dirty="0"/>
              <a:t>Mīnuss – dzēšanas viela ir pulveris, kas, dzēšot, iekļūst vissīkākajās plaisās, šķirbās un būtībā var sabojāt dzēšamo objektu un arī lietas, kas atrodas līdzās degošajam objektam.</a:t>
            </a:r>
          </a:p>
          <a:p>
            <a:pPr algn="just"/>
            <a:endParaRPr lang="lv-LV" dirty="0"/>
          </a:p>
          <a:p>
            <a:pPr>
              <a:buNone/>
            </a:pPr>
            <a:endParaRPr lang="lv-LV"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609</Words>
  <Application>Microsoft Office PowerPoint</Application>
  <PresentationFormat>On-screen Show (4:3)</PresentationFormat>
  <Paragraphs>52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Learning Centre  “EVA-93”  ERASMUS+ KA2  PROJECT “Information and Educational Materials for Refugees and Immigrants”    06.11.2017 </vt:lpstr>
      <vt:lpstr>Proficiency Assessment of Eligibility for the Job</vt:lpstr>
      <vt:lpstr>Ugunsdzēsības aparāti</vt:lpstr>
      <vt:lpstr>Ugunsdzēsības aparāti</vt:lpstr>
      <vt:lpstr>Ugunsdzēsības līdzekļi</vt:lpstr>
      <vt:lpstr>Ugunsdzēsības aparātu skaita noteikšana, atkarībā no to dzēstspējas</vt:lpstr>
      <vt:lpstr>Ugunsdzēsības aparātu drošas pielietošanas pamatprincipi</vt:lpstr>
      <vt:lpstr>Ogļskābās gāzes aparāti </vt:lpstr>
      <vt:lpstr>Pulvera ugunsdzēsības aparāti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Centre  “EVA-93”  ERASMUS+ KA2  PROJECT “Information and Educational Materials for Refugees and Immigrants”    06.11.2017 </dc:title>
  <dc:creator>User</dc:creator>
  <cp:lastModifiedBy>User</cp:lastModifiedBy>
  <cp:revision>2</cp:revision>
  <dcterms:created xsi:type="dcterms:W3CDTF">2017-11-03T09:16:43Z</dcterms:created>
  <dcterms:modified xsi:type="dcterms:W3CDTF">2017-11-03T11:03:30Z</dcterms:modified>
</cp:coreProperties>
</file>