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9" r:id="rId3"/>
    <p:sldId id="325" r:id="rId4"/>
    <p:sldId id="326" r:id="rId5"/>
    <p:sldId id="293" r:id="rId6"/>
    <p:sldId id="327" r:id="rId7"/>
    <p:sldId id="333" r:id="rId8"/>
    <p:sldId id="334" r:id="rId9"/>
    <p:sldId id="335" r:id="rId10"/>
    <p:sldId id="336" r:id="rId11"/>
    <p:sldId id="337" r:id="rId12"/>
    <p:sldId id="338" r:id="rId13"/>
    <p:sldId id="295" r:id="rId14"/>
    <p:sldId id="316" r:id="rId15"/>
    <p:sldId id="307" r:id="rId16"/>
    <p:sldId id="306" r:id="rId17"/>
    <p:sldId id="339" r:id="rId18"/>
    <p:sldId id="340" r:id="rId19"/>
    <p:sldId id="341" r:id="rId20"/>
    <p:sldId id="328" r:id="rId21"/>
    <p:sldId id="329" r:id="rId22"/>
    <p:sldId id="330" r:id="rId23"/>
    <p:sldId id="331" r:id="rId24"/>
    <p:sldId id="332" r:id="rId25"/>
    <p:sldId id="320" r:id="rId26"/>
    <p:sldId id="311" r:id="rId27"/>
    <p:sldId id="322" r:id="rId28"/>
    <p:sldId id="323" r:id="rId29"/>
    <p:sldId id="300" r:id="rId30"/>
    <p:sldId id="299" r:id="rId31"/>
    <p:sldId id="298" r:id="rId32"/>
    <p:sldId id="301" r:id="rId33"/>
    <p:sldId id="324" r:id="rId34"/>
    <p:sldId id="296" r:id="rId3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uario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8" autoAdjust="0"/>
    <p:restoredTop sz="86429" autoAdjust="0"/>
  </p:normalViewPr>
  <p:slideViewPr>
    <p:cSldViewPr>
      <p:cViewPr varScale="1">
        <p:scale>
          <a:sx n="64" d="100"/>
          <a:sy n="64" d="100"/>
        </p:scale>
        <p:origin x="9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20880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147FC-261B-49F7-815A-32C10F6E0ACC}" type="datetimeFigureOut">
              <a:rPr lang="es-ES" smtClean="0"/>
              <a:pPr/>
              <a:t>26/05/2017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B0370-C77F-414F-9317-4FFFB1D744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737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B0370-C77F-414F-9317-4FFFB1D74485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2899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6636-FF27-4E44-B8D1-FB00231294AB}" type="datetimeFigureOut">
              <a:rPr lang="es-ES" smtClean="0"/>
              <a:pPr/>
              <a:t>26/05/2017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DF52-3DE7-4335-B26C-26485672D98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6636-FF27-4E44-B8D1-FB00231294AB}" type="datetimeFigureOut">
              <a:rPr lang="es-ES" smtClean="0"/>
              <a:pPr/>
              <a:t>26/05/2017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DF52-3DE7-4335-B26C-26485672D98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6636-FF27-4E44-B8D1-FB00231294AB}" type="datetimeFigureOut">
              <a:rPr lang="es-ES" smtClean="0"/>
              <a:pPr/>
              <a:t>26/05/2017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DF52-3DE7-4335-B26C-26485672D98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6636-FF27-4E44-B8D1-FB00231294AB}" type="datetimeFigureOut">
              <a:rPr lang="es-ES" smtClean="0"/>
              <a:pPr/>
              <a:t>26/05/2017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DF52-3DE7-4335-B26C-26485672D98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6636-FF27-4E44-B8D1-FB00231294AB}" type="datetimeFigureOut">
              <a:rPr lang="es-ES" smtClean="0"/>
              <a:pPr/>
              <a:t>26/05/2017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DF52-3DE7-4335-B26C-26485672D98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6636-FF27-4E44-B8D1-FB00231294AB}" type="datetimeFigureOut">
              <a:rPr lang="es-ES" smtClean="0"/>
              <a:pPr/>
              <a:t>26/05/2017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DF52-3DE7-4335-B26C-26485672D98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6636-FF27-4E44-B8D1-FB00231294AB}" type="datetimeFigureOut">
              <a:rPr lang="es-ES" smtClean="0"/>
              <a:pPr/>
              <a:t>26/05/2017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DF52-3DE7-4335-B26C-26485672D98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6636-FF27-4E44-B8D1-FB00231294AB}" type="datetimeFigureOut">
              <a:rPr lang="es-ES" smtClean="0"/>
              <a:pPr/>
              <a:t>26/05/2017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DF52-3DE7-4335-B26C-26485672D98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6636-FF27-4E44-B8D1-FB00231294AB}" type="datetimeFigureOut">
              <a:rPr lang="es-ES" smtClean="0"/>
              <a:pPr/>
              <a:t>26/05/2017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DF52-3DE7-4335-B26C-26485672D98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6636-FF27-4E44-B8D1-FB00231294AB}" type="datetimeFigureOut">
              <a:rPr lang="es-ES" smtClean="0"/>
              <a:pPr/>
              <a:t>26/05/2017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DF52-3DE7-4335-B26C-26485672D98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6636-FF27-4E44-B8D1-FB00231294AB}" type="datetimeFigureOut">
              <a:rPr lang="es-ES" smtClean="0"/>
              <a:pPr/>
              <a:t>26/05/2017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DF52-3DE7-4335-B26C-26485672D98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36636-FF27-4E44-B8D1-FB00231294AB}" type="datetimeFigureOut">
              <a:rPr lang="es-ES" smtClean="0"/>
              <a:pPr/>
              <a:t>26/05/2017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1DF52-3DE7-4335-B26C-26485672D98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s://www.facebook.com/IEMRI/" TargetMode="External"/><Relationship Id="rId7" Type="http://schemas.openxmlformats.org/officeDocument/2006/relationships/image" Target="../media/image1.jpeg"/><Relationship Id="rId2" Type="http://schemas.openxmlformats.org/officeDocument/2006/relationships/hyperlink" Target="http://erasmusplusabril.blogspot.com.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nspace.etwinning.net/32660" TargetMode="External"/><Relationship Id="rId5" Type="http://schemas.openxmlformats.org/officeDocument/2006/relationships/hyperlink" Target="http://www.eva93.lv/erasmus-plus" TargetMode="External"/><Relationship Id="rId4" Type="http://schemas.openxmlformats.org/officeDocument/2006/relationships/hyperlink" Target="https://infomaterialska2.wordpress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.jpeg"/><Relationship Id="rId9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928694" cy="6286543"/>
          </a:xfr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txBody>
          <a:bodyPr vert="vert270">
            <a:normAutofit/>
          </a:bodyPr>
          <a:lstStyle/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DIFUSIÓN ERASMUS + 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19672" y="3140968"/>
            <a:ext cx="7056784" cy="3288428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endParaRPr lang="es-ES" b="1" dirty="0" smtClean="0">
              <a:solidFill>
                <a:srgbClr val="C00000"/>
              </a:solidFill>
            </a:endParaRPr>
          </a:p>
          <a:p>
            <a:r>
              <a:rPr lang="es-ES" sz="4500" b="1" dirty="0" smtClean="0">
                <a:solidFill>
                  <a:schemeClr val="accent1">
                    <a:lumMod val="50000"/>
                  </a:schemeClr>
                </a:solidFill>
              </a:rPr>
              <a:t>“Enriqueciendo vidas, cambiando mentes”</a:t>
            </a:r>
          </a:p>
          <a:p>
            <a:endParaRPr lang="es-E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4500" b="1" dirty="0" smtClean="0">
                <a:solidFill>
                  <a:schemeClr val="accent1">
                    <a:lumMod val="75000"/>
                  </a:schemeClr>
                </a:solidFill>
              </a:rPr>
              <a:t>CPR BADAJOZ</a:t>
            </a:r>
          </a:p>
          <a:p>
            <a:r>
              <a:rPr lang="es-ES" sz="4500" b="1" dirty="0" smtClean="0">
                <a:solidFill>
                  <a:schemeClr val="accent1">
                    <a:lumMod val="75000"/>
                  </a:schemeClr>
                </a:solidFill>
              </a:rPr>
              <a:t>JORNADA DE DIFUSIÓN PROGRAMAS ERASMUS+ 30 AÑOS DE HISTORIA</a:t>
            </a:r>
            <a:endParaRPr lang="es-ES" sz="45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3600" b="1" dirty="0" smtClean="0">
              <a:solidFill>
                <a:schemeClr val="bg1"/>
              </a:solidFill>
            </a:endParaRPr>
          </a:p>
          <a:p>
            <a:r>
              <a:rPr lang="es-ES" sz="3600" b="1" dirty="0" smtClean="0">
                <a:solidFill>
                  <a:schemeClr val="accent1">
                    <a:lumMod val="50000"/>
                  </a:schemeClr>
                </a:solidFill>
              </a:rPr>
              <a:t>KA219/201 Asociaciones Estratégicas</a:t>
            </a:r>
          </a:p>
          <a:p>
            <a:endParaRPr lang="es-ES" sz="3600" b="1" dirty="0" smtClean="0">
              <a:solidFill>
                <a:schemeClr val="bg1"/>
              </a:solidFill>
            </a:endParaRPr>
          </a:p>
        </p:txBody>
      </p:sp>
      <p:pic>
        <p:nvPicPr>
          <p:cNvPr id="5" name="4 Imagen" descr="https://europeaconvencida.files.wordpress.com/2015/04/eu-flag-erasmus-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83"/>
            <a:ext cx="2071670" cy="64291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" name="Picture" descr="C:\Users\usuario\Desktop\30-aniversario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19672" y="404664"/>
            <a:ext cx="705678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uario\Documents\Erasmus + 2014\Logo\unna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5916" y="5962656"/>
            <a:ext cx="1468084" cy="89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74638"/>
            <a:ext cx="901904" cy="6226196"/>
          </a:xfr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txBody>
          <a:bodyPr vert="vert270">
            <a:normAutofit/>
          </a:bodyPr>
          <a:lstStyle/>
          <a:p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DIFUSIÓN ERASMUS + </a:t>
            </a:r>
            <a:endParaRPr lang="es-ES" sz="3200" dirty="0">
              <a:solidFill>
                <a:schemeClr val="bg1"/>
              </a:solidFill>
            </a:endParaRPr>
          </a:p>
        </p:txBody>
      </p:sp>
      <p:pic>
        <p:nvPicPr>
          <p:cNvPr id="5" name="4 Imagen" descr="https://europeaconvencida.files.wordpress.com/2015/04/eu-flag-erasmus-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1886650" cy="53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" descr="C:\Users\usuario\Desktop\30-aniversario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23928" y="260648"/>
            <a:ext cx="4680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1403648" y="1556792"/>
            <a:ext cx="7416824" cy="5040560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s-ES" sz="2800" b="1" dirty="0" smtClean="0">
                <a:solidFill>
                  <a:schemeClr val="tx2">
                    <a:lumMod val="50000"/>
                  </a:schemeClr>
                </a:solidFill>
              </a:rPr>
              <a:t>Objetivos:</a:t>
            </a:r>
            <a:endParaRPr lang="es-ES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Poner en relevancia la importancia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del sector primario y de los recursos naturales en la creación de actividades de agroturismo y 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su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comparación del estilo de vida y 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tradiciones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locales con los medios tecnológicos modernos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Mejorar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la competencia lingüística en inglés como vehículo necesario para que nuestros alumnos puedan acceder a mercados laborarles europeos emergentes en el sector agro-turístico. </a:t>
            </a:r>
            <a:endParaRPr lang="es-E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Hacer conscientes a los alumnos en entornos rurales de que el sector primario, con la cualificación adecuada, ofrece unas posibilidades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laborales de futuro en el sector 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agro-turístico capaz de integrarse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con los nuevos modelos empresariales del siglo 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XXI.</a:t>
            </a:r>
            <a:endParaRPr lang="es-ES" sz="20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es-E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74638"/>
            <a:ext cx="901904" cy="6226196"/>
          </a:xfr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txBody>
          <a:bodyPr vert="vert270">
            <a:normAutofit/>
          </a:bodyPr>
          <a:lstStyle/>
          <a:p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DIFUSIÓN ERASMUS + </a:t>
            </a:r>
            <a:endParaRPr lang="es-ES" sz="3200" dirty="0">
              <a:solidFill>
                <a:schemeClr val="bg1"/>
              </a:solidFill>
            </a:endParaRPr>
          </a:p>
        </p:txBody>
      </p:sp>
      <p:pic>
        <p:nvPicPr>
          <p:cNvPr id="5" name="4 Imagen" descr="https://europeaconvencida.files.wordpress.com/2015/04/eu-flag-erasmus-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1886650" cy="53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" descr="C:\Users\usuario\Desktop\30-aniversario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23928" y="260648"/>
            <a:ext cx="4680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1403648" y="1556792"/>
            <a:ext cx="7416824" cy="5040560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2400" dirty="0" smtClean="0"/>
              <a:t> </a:t>
            </a:r>
            <a:r>
              <a:rPr lang="es-ES" sz="2400" dirty="0" smtClean="0">
                <a:solidFill>
                  <a:srgbClr val="FF0000"/>
                </a:solidFill>
              </a:rPr>
              <a:t> 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</a:rPr>
              <a:t>R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</a:rPr>
              <a:t>esultados: </a:t>
            </a:r>
          </a:p>
          <a:p>
            <a:pPr algn="just"/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</a:rPr>
              <a:t>Informe 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</a:rPr>
              <a:t>sobre la proyección de futuro de las técnicas agro-ganaderas en el siglo que 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</a:rPr>
              <a:t>comienza.</a:t>
            </a:r>
          </a:p>
          <a:p>
            <a:pPr algn="just"/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</a:rPr>
              <a:t>Manual 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</a:rPr>
              <a:t>pedagógico comparando la realidad agro-ganadera actual con sus medios tecnológicos de producción con la 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</a:rPr>
              <a:t>tradicional.</a:t>
            </a:r>
          </a:p>
          <a:p>
            <a:pPr algn="just"/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</a:rPr>
              <a:t>Análisis de la 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</a:rPr>
              <a:t>necesidad de la formación específica necesaria para acceder al mercado laboral agro-turístico como medida de prevención del abandono escolar temprano (AET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</a:rPr>
              <a:t>).</a:t>
            </a:r>
          </a:p>
          <a:p>
            <a:pPr algn="just"/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</a:rPr>
              <a:t>Base de datos de fotografías rurales que 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</a:rPr>
              <a:t>recojan os momentos principales del año 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</a:rPr>
              <a:t>agro-ganadero.</a:t>
            </a:r>
          </a:p>
          <a:p>
            <a:pPr marL="0" indent="0" algn="ctr">
              <a:buNone/>
            </a:pPr>
            <a:endParaRPr lang="es-ES" sz="22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74638"/>
            <a:ext cx="901904" cy="6226196"/>
          </a:xfr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txBody>
          <a:bodyPr vert="vert270">
            <a:normAutofit/>
          </a:bodyPr>
          <a:lstStyle/>
          <a:p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DIFUSIÓN ERASMUS + </a:t>
            </a:r>
            <a:endParaRPr lang="es-ES" sz="3200" dirty="0">
              <a:solidFill>
                <a:schemeClr val="bg1"/>
              </a:solidFill>
            </a:endParaRPr>
          </a:p>
        </p:txBody>
      </p:sp>
      <p:pic>
        <p:nvPicPr>
          <p:cNvPr id="5" name="4 Imagen" descr="https://europeaconvencida.files.wordpress.com/2015/04/eu-flag-erasmus-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1886650" cy="53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" descr="C:\Users\usuario\Desktop\30-aniversario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23928" y="260648"/>
            <a:ext cx="4680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1403648" y="1556792"/>
            <a:ext cx="7416824" cy="5040560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2800" dirty="0" smtClean="0">
                <a:solidFill>
                  <a:schemeClr val="tx2">
                    <a:lumMod val="50000"/>
                  </a:schemeClr>
                </a:solidFill>
              </a:rPr>
              <a:t>Difusión:</a:t>
            </a:r>
          </a:p>
          <a:p>
            <a:pPr algn="just"/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Blog internacional del proyecto, blogs nacionales, grupo GOAL de Facebook, página de Facebook del colegio, Web, ...</a:t>
            </a:r>
          </a:p>
          <a:p>
            <a:pPr marL="0" indent="0" algn="ctr">
              <a:buNone/>
            </a:pPr>
            <a:r>
              <a:rPr lang="es-ES" sz="2200" dirty="0" smtClean="0">
                <a:solidFill>
                  <a:srgbClr val="FF0000"/>
                </a:solidFill>
              </a:rPr>
              <a:t>Fotos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74638"/>
            <a:ext cx="901904" cy="6226196"/>
          </a:xfr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txBody>
          <a:bodyPr vert="vert270">
            <a:normAutofit/>
          </a:bodyPr>
          <a:lstStyle/>
          <a:p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DIFUSIÓN ERASMUS + 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556792"/>
            <a:ext cx="7416824" cy="4944042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GB" sz="4800" dirty="0" smtClean="0">
                <a:solidFill>
                  <a:schemeClr val="accent1">
                    <a:lumMod val="75000"/>
                  </a:schemeClr>
                </a:solidFill>
              </a:rPr>
              <a:t>KA204 “Information and Educational Materials for Refugees and Immigrants”</a:t>
            </a:r>
          </a:p>
          <a:p>
            <a:pPr algn="ctr">
              <a:buNone/>
            </a:pPr>
            <a:endParaRPr lang="es-ES" sz="6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s-ES" sz="6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s-ES" sz="4000" dirty="0" smtClean="0">
                <a:solidFill>
                  <a:schemeClr val="tx2">
                    <a:lumMod val="75000"/>
                  </a:schemeClr>
                </a:solidFill>
              </a:rPr>
              <a:t>2017/2018 </a:t>
            </a:r>
          </a:p>
          <a:p>
            <a:pPr algn="ctr">
              <a:buNone/>
            </a:pPr>
            <a:endParaRPr lang="en-GB" sz="57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es-ES" sz="4400" b="1" dirty="0" smtClean="0"/>
          </a:p>
          <a:p>
            <a:pPr algn="ctr">
              <a:buNone/>
            </a:pPr>
            <a:endParaRPr lang="es-E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4 Imagen" descr="https://europeaconvencida.files.wordpress.com/2015/04/eu-flag-erasmus-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1886650" cy="53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" descr="C:\Users\usuario\Desktop\30-aniversario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23928" y="260648"/>
            <a:ext cx="4680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89" y="3789040"/>
            <a:ext cx="3057952" cy="1662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74638"/>
            <a:ext cx="901904" cy="6226196"/>
          </a:xfr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txBody>
          <a:bodyPr vert="vert270">
            <a:normAutofit/>
          </a:bodyPr>
          <a:lstStyle/>
          <a:p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DIFUSIÓN ERASMUS + 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443927"/>
            <a:ext cx="7416824" cy="5040560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fontAlgn="base">
              <a:buNone/>
            </a:pPr>
            <a:r>
              <a:rPr lang="es-ES" sz="4800" b="1" dirty="0" smtClean="0">
                <a:solidFill>
                  <a:schemeClr val="accent1">
                    <a:lumMod val="75000"/>
                  </a:schemeClr>
                </a:solidFill>
              </a:rPr>
              <a:t>Coordinador</a:t>
            </a:r>
            <a:r>
              <a:rPr lang="es-ES" sz="48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fontAlgn="base">
              <a:buNone/>
            </a:pPr>
            <a:r>
              <a:rPr lang="es-ES" sz="4800" dirty="0" smtClean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s-ES" sz="3500" dirty="0" smtClean="0">
                <a:solidFill>
                  <a:schemeClr val="accent1">
                    <a:lumMod val="75000"/>
                  </a:schemeClr>
                </a:solidFill>
              </a:rPr>
              <a:t>CEPA </a:t>
            </a:r>
            <a:r>
              <a:rPr lang="es-ES" sz="3500" dirty="0" smtClean="0">
                <a:solidFill>
                  <a:schemeClr val="accent1">
                    <a:lumMod val="75000"/>
                  </a:schemeClr>
                </a:solidFill>
              </a:rPr>
              <a:t>“Abril” de Badajoz</a:t>
            </a:r>
          </a:p>
          <a:p>
            <a:pPr fontAlgn="base">
              <a:buNone/>
            </a:pPr>
            <a:r>
              <a:rPr lang="es-ES" sz="4800" b="1" dirty="0" smtClean="0">
                <a:solidFill>
                  <a:schemeClr val="accent1">
                    <a:lumMod val="75000"/>
                  </a:schemeClr>
                </a:solidFill>
              </a:rPr>
              <a:t>Socios: </a:t>
            </a:r>
            <a:endParaRPr lang="es-ES" sz="4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fontAlgn="base">
              <a:buNone/>
            </a:pPr>
            <a:r>
              <a:rPr lang="es-ES" sz="4400" dirty="0" smtClean="0">
                <a:solidFill>
                  <a:schemeClr val="accent1">
                    <a:lumMod val="75000"/>
                  </a:schemeClr>
                </a:solidFill>
              </a:rPr>
              <a:t>           </a:t>
            </a:r>
            <a:r>
              <a:rPr lang="es-ES" sz="3500" dirty="0" smtClean="0">
                <a:solidFill>
                  <a:schemeClr val="accent1">
                    <a:lumMod val="75000"/>
                  </a:schemeClr>
                </a:solidFill>
              </a:rPr>
              <a:t>CPIA </a:t>
            </a:r>
            <a:r>
              <a:rPr lang="es-ES" sz="3500" dirty="0" smtClean="0">
                <a:solidFill>
                  <a:schemeClr val="accent1">
                    <a:lumMod val="75000"/>
                  </a:schemeClr>
                </a:solidFill>
              </a:rPr>
              <a:t>1 Brescia</a:t>
            </a:r>
            <a:r>
              <a:rPr lang="es-ES" sz="35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s-ES" sz="3500" dirty="0" smtClean="0">
                <a:solidFill>
                  <a:schemeClr val="accent1">
                    <a:lumMod val="75000"/>
                  </a:schemeClr>
                </a:solidFill>
              </a:rPr>
              <a:t>(Italia)</a:t>
            </a:r>
          </a:p>
          <a:p>
            <a:pPr marL="0" indent="0" fontAlgn="base">
              <a:buNone/>
            </a:pPr>
            <a:r>
              <a:rPr lang="es-ES" sz="4400" dirty="0" smtClean="0">
                <a:solidFill>
                  <a:schemeClr val="accent1">
                    <a:lumMod val="75000"/>
                  </a:schemeClr>
                </a:solidFill>
              </a:rPr>
              <a:t>           </a:t>
            </a:r>
            <a:r>
              <a:rPr lang="es-ES" sz="3500" dirty="0" err="1" smtClean="0">
                <a:solidFill>
                  <a:schemeClr val="accent1">
                    <a:lumMod val="75000"/>
                  </a:schemeClr>
                </a:solidFill>
              </a:rPr>
              <a:t>Vilnius</a:t>
            </a:r>
            <a:r>
              <a:rPr lang="es-ES" sz="35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3500" dirty="0" err="1" smtClean="0">
                <a:solidFill>
                  <a:schemeClr val="accent1">
                    <a:lumMod val="75000"/>
                  </a:schemeClr>
                </a:solidFill>
              </a:rPr>
              <a:t>Adult</a:t>
            </a:r>
            <a:r>
              <a:rPr lang="es-ES" sz="35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3500" dirty="0" err="1" smtClean="0">
                <a:solidFill>
                  <a:schemeClr val="accent1">
                    <a:lumMod val="75000"/>
                  </a:schemeClr>
                </a:solidFill>
              </a:rPr>
              <a:t>Education</a:t>
            </a:r>
            <a:r>
              <a:rPr lang="es-ES" sz="35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3500" dirty="0" smtClean="0">
                <a:solidFill>
                  <a:schemeClr val="accent1">
                    <a:lumMod val="75000"/>
                  </a:schemeClr>
                </a:solidFill>
              </a:rPr>
              <a:t>Centre          	   (</a:t>
            </a:r>
            <a:r>
              <a:rPr lang="es-ES" sz="3500" dirty="0" smtClean="0">
                <a:solidFill>
                  <a:schemeClr val="accent1">
                    <a:lumMod val="75000"/>
                  </a:schemeClr>
                </a:solidFill>
              </a:rPr>
              <a:t>Lituania)</a:t>
            </a:r>
          </a:p>
          <a:p>
            <a:pPr marL="0" indent="0" fontAlgn="base">
              <a:buNone/>
            </a:pPr>
            <a:r>
              <a:rPr lang="es-ES" sz="4400" dirty="0" smtClean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es-ES" sz="3500" dirty="0" err="1" smtClean="0">
                <a:solidFill>
                  <a:schemeClr val="accent1">
                    <a:lumMod val="75000"/>
                  </a:schemeClr>
                </a:solidFill>
              </a:rPr>
              <a:t>Mācību</a:t>
            </a:r>
            <a:r>
              <a:rPr lang="es-ES" sz="35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3500" dirty="0" err="1" smtClean="0">
                <a:solidFill>
                  <a:schemeClr val="accent1">
                    <a:lumMod val="75000"/>
                  </a:schemeClr>
                </a:solidFill>
              </a:rPr>
              <a:t>Centrs</a:t>
            </a:r>
            <a:r>
              <a:rPr lang="es-ES" sz="3500" dirty="0" smtClean="0">
                <a:solidFill>
                  <a:schemeClr val="accent1">
                    <a:lumMod val="75000"/>
                  </a:schemeClr>
                </a:solidFill>
              </a:rPr>
              <a:t> "EVA-93</a:t>
            </a:r>
            <a:r>
              <a:rPr lang="es-ES" sz="3500" dirty="0" smtClean="0">
                <a:solidFill>
                  <a:schemeClr val="accent1">
                    <a:lumMod val="75000"/>
                  </a:schemeClr>
                </a:solidFill>
              </a:rPr>
              <a:t>",  			   (</a:t>
            </a:r>
            <a:r>
              <a:rPr lang="es-ES" sz="3500" dirty="0" smtClean="0">
                <a:solidFill>
                  <a:schemeClr val="accent1">
                    <a:lumMod val="75000"/>
                  </a:schemeClr>
                </a:solidFill>
              </a:rPr>
              <a:t>Letonia)</a:t>
            </a:r>
          </a:p>
          <a:p>
            <a:pPr algn="ctr">
              <a:buNone/>
            </a:pPr>
            <a:endParaRPr lang="es-ES" sz="4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4 Imagen" descr="https://europeaconvencida.files.wordpress.com/2015/04/eu-flag-erasmus-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1886650" cy="53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" descr="C:\Users\usuario\Desktop\30-aniversario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23928" y="260648"/>
            <a:ext cx="4680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33" y="3402767"/>
            <a:ext cx="849543" cy="50471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2294" y="2165276"/>
            <a:ext cx="858810" cy="48308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33" y="4201283"/>
            <a:ext cx="849543" cy="55668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33" y="5137720"/>
            <a:ext cx="919074" cy="483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74638"/>
            <a:ext cx="901904" cy="6226196"/>
          </a:xfr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txBody>
          <a:bodyPr vert="vert270">
            <a:normAutofit/>
          </a:bodyPr>
          <a:lstStyle/>
          <a:p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DIFUSIÓN ERASMUS + 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556792"/>
            <a:ext cx="7416824" cy="4944042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fontAlgn="base">
              <a:buNone/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Objetivos:</a:t>
            </a: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base">
              <a:buFont typeface="Wingdings" pitchFamily="2" charset="2"/>
              <a:buChar char="§"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Elaborar un material práctico que facilite 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la integración de refugiados e inmigrantes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en nuestras ciudades.</a:t>
            </a:r>
          </a:p>
          <a:p>
            <a:pPr fontAlgn="base">
              <a:buFont typeface="Wingdings" pitchFamily="2" charset="2"/>
              <a:buChar char="§"/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Sensibilizar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a nuestros alumnos sobre los movimientos migratorios actuales.</a:t>
            </a:r>
          </a:p>
          <a:p>
            <a:pPr fontAlgn="base">
              <a:buFont typeface="Wingdings" pitchFamily="2" charset="2"/>
              <a:buChar char="§"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Desarrollar 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competencias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que mejoren el 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acceso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de nuestros alumnos al 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mundo laboral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y a los recursos de las ciudades en las que viven. </a:t>
            </a:r>
          </a:p>
          <a:p>
            <a:endParaRPr lang="es-ES" dirty="0"/>
          </a:p>
        </p:txBody>
      </p:sp>
      <p:pic>
        <p:nvPicPr>
          <p:cNvPr id="5" name="4 Imagen" descr="https://europeaconvencida.files.wordpress.com/2015/04/eu-flag-erasmus-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1886650" cy="53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" descr="C:\Users\usuario\Desktop\30-aniversario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23928" y="260648"/>
            <a:ext cx="4680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74638"/>
            <a:ext cx="901904" cy="6226196"/>
          </a:xfr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txBody>
          <a:bodyPr vert="vert270">
            <a:normAutofit/>
          </a:bodyPr>
          <a:lstStyle/>
          <a:p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DIFUSIÓN ERASMUS + 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412776"/>
            <a:ext cx="7416824" cy="5088058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fontAlgn="base">
              <a:buNone/>
            </a:pPr>
            <a:r>
              <a:rPr lang="es-ES" sz="2900" b="1" dirty="0" smtClean="0">
                <a:solidFill>
                  <a:schemeClr val="accent1">
                    <a:lumMod val="75000"/>
                  </a:schemeClr>
                </a:solidFill>
              </a:rPr>
              <a:t>Resultados:</a:t>
            </a:r>
            <a:endParaRPr lang="es-ES" sz="29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base">
              <a:buFont typeface="Wingdings" pitchFamily="2" charset="2"/>
              <a:buChar char="§"/>
            </a:pPr>
            <a:r>
              <a:rPr lang="es-ES" sz="2900" b="1" dirty="0" smtClean="0">
                <a:solidFill>
                  <a:schemeClr val="accent1">
                    <a:lumMod val="75000"/>
                  </a:schemeClr>
                </a:solidFill>
              </a:rPr>
              <a:t>Actitud más empática </a:t>
            </a:r>
            <a:r>
              <a:rPr lang="es-ES" sz="2900" dirty="0" smtClean="0">
                <a:solidFill>
                  <a:schemeClr val="accent1">
                    <a:lumMod val="75000"/>
                  </a:schemeClr>
                </a:solidFill>
              </a:rPr>
              <a:t>hacia las personas migrantes, tanto de alumnos como de profesores.</a:t>
            </a:r>
          </a:p>
          <a:p>
            <a:pPr fontAlgn="base">
              <a:buFont typeface="Wingdings" pitchFamily="2" charset="2"/>
              <a:buChar char="§"/>
            </a:pPr>
            <a:r>
              <a:rPr lang="es-ES" sz="2900" dirty="0" smtClean="0">
                <a:solidFill>
                  <a:schemeClr val="accent1">
                    <a:lumMod val="75000"/>
                  </a:schemeClr>
                </a:solidFill>
              </a:rPr>
              <a:t>Mejor </a:t>
            </a:r>
            <a:r>
              <a:rPr lang="es-ES" sz="2900" b="1" dirty="0" smtClean="0">
                <a:solidFill>
                  <a:schemeClr val="accent1">
                    <a:lumMod val="75000"/>
                  </a:schemeClr>
                </a:solidFill>
              </a:rPr>
              <a:t>conocimiento de los recursos </a:t>
            </a:r>
            <a:r>
              <a:rPr lang="es-ES" sz="2900" dirty="0" smtClean="0">
                <a:solidFill>
                  <a:schemeClr val="accent1">
                    <a:lumMod val="75000"/>
                  </a:schemeClr>
                </a:solidFill>
              </a:rPr>
              <a:t>de la ciudad. </a:t>
            </a:r>
          </a:p>
          <a:p>
            <a:pPr fontAlgn="base">
              <a:buFont typeface="Wingdings" pitchFamily="2" charset="2"/>
              <a:buChar char="§"/>
            </a:pPr>
            <a:r>
              <a:rPr lang="es-ES" sz="2900" dirty="0" smtClean="0">
                <a:solidFill>
                  <a:schemeClr val="accent1">
                    <a:lumMod val="75000"/>
                  </a:schemeClr>
                </a:solidFill>
              </a:rPr>
              <a:t>Grandes mejoras en </a:t>
            </a:r>
            <a:r>
              <a:rPr lang="es-ES" sz="2900" b="1" dirty="0" smtClean="0">
                <a:solidFill>
                  <a:schemeClr val="accent1">
                    <a:lumMod val="75000"/>
                  </a:schemeClr>
                </a:solidFill>
              </a:rPr>
              <a:t>Competencia Digital</a:t>
            </a:r>
            <a:r>
              <a:rPr lang="es-ES" sz="2900" dirty="0" smtClean="0">
                <a:solidFill>
                  <a:schemeClr val="accent1">
                    <a:lumMod val="75000"/>
                  </a:schemeClr>
                </a:solidFill>
              </a:rPr>
              <a:t>, tanto de alumnos como profesores.</a:t>
            </a:r>
          </a:p>
          <a:p>
            <a:pPr fontAlgn="base">
              <a:buFont typeface="Wingdings" pitchFamily="2" charset="2"/>
              <a:buChar char="§"/>
            </a:pPr>
            <a:r>
              <a:rPr lang="es-ES" sz="2900" dirty="0" smtClean="0">
                <a:solidFill>
                  <a:schemeClr val="accent1">
                    <a:lumMod val="75000"/>
                  </a:schemeClr>
                </a:solidFill>
              </a:rPr>
              <a:t>Gran aumento de la </a:t>
            </a:r>
            <a:r>
              <a:rPr lang="es-ES" sz="2900" b="1" dirty="0" smtClean="0">
                <a:solidFill>
                  <a:schemeClr val="accent1">
                    <a:lumMod val="75000"/>
                  </a:schemeClr>
                </a:solidFill>
              </a:rPr>
              <a:t>motivación </a:t>
            </a:r>
            <a:r>
              <a:rPr lang="es-ES" sz="2900" dirty="0" smtClean="0">
                <a:solidFill>
                  <a:schemeClr val="accent1">
                    <a:lumMod val="75000"/>
                  </a:schemeClr>
                </a:solidFill>
              </a:rPr>
              <a:t>del alumnado. </a:t>
            </a:r>
          </a:p>
          <a:p>
            <a:pPr fontAlgn="base">
              <a:buFont typeface="Wingdings" pitchFamily="2" charset="2"/>
              <a:buChar char="§"/>
            </a:pPr>
            <a:r>
              <a:rPr lang="es-ES" sz="2900" b="1" dirty="0" smtClean="0">
                <a:solidFill>
                  <a:schemeClr val="accent1">
                    <a:lumMod val="75000"/>
                  </a:schemeClr>
                </a:solidFill>
              </a:rPr>
              <a:t>Colaboración de distintos proyectos </a:t>
            </a:r>
            <a:r>
              <a:rPr lang="es-ES" sz="2900" dirty="0" smtClean="0">
                <a:solidFill>
                  <a:schemeClr val="accent1">
                    <a:lumMod val="75000"/>
                  </a:schemeClr>
                </a:solidFill>
              </a:rPr>
              <a:t>que se están desarrollando en el centro.</a:t>
            </a:r>
          </a:p>
          <a:p>
            <a:pPr fontAlgn="base">
              <a:buFont typeface="Wingdings" pitchFamily="2" charset="2"/>
              <a:buChar char="§"/>
            </a:pPr>
            <a:r>
              <a:rPr lang="es-ES" sz="2900" b="1" dirty="0" smtClean="0">
                <a:solidFill>
                  <a:schemeClr val="accent1">
                    <a:lumMod val="75000"/>
                  </a:schemeClr>
                </a:solidFill>
              </a:rPr>
              <a:t>Colaboración con otras entidades</a:t>
            </a:r>
            <a:r>
              <a:rPr lang="es-ES" sz="29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s-ES" sz="2900" dirty="0" err="1" smtClean="0">
                <a:solidFill>
                  <a:schemeClr val="accent1">
                    <a:lumMod val="75000"/>
                  </a:schemeClr>
                </a:solidFill>
              </a:rPr>
              <a:t>ONGs</a:t>
            </a:r>
            <a:r>
              <a:rPr lang="es-ES" sz="2900" dirty="0" smtClean="0">
                <a:solidFill>
                  <a:schemeClr val="accent1">
                    <a:lumMod val="75000"/>
                  </a:schemeClr>
                </a:solidFill>
              </a:rPr>
              <a:t>, Ayuntamiento de Badajoz,  Agencia Extremeña de Cooperación Internacional, Mezquita de Badajoz.</a:t>
            </a:r>
          </a:p>
          <a:p>
            <a:pPr marL="0" indent="0" fontAlgn="base">
              <a:buNone/>
            </a:pPr>
            <a:endParaRPr lang="es-ES" sz="29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4 Imagen" descr="https://europeaconvencida.files.wordpress.com/2015/04/eu-flag-erasmus-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1886650" cy="53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" descr="C:\Users\usuario\Desktop\30-aniversario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23928" y="260648"/>
            <a:ext cx="4680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74638"/>
            <a:ext cx="901904" cy="6226196"/>
          </a:xfr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txBody>
          <a:bodyPr vert="vert270">
            <a:normAutofit/>
          </a:bodyPr>
          <a:lstStyle/>
          <a:p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DIFUSIÓN ERASMUS + 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412776"/>
            <a:ext cx="7416824" cy="5088058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fontAlgn="base">
              <a:buNone/>
            </a:pPr>
            <a:r>
              <a:rPr lang="es-ES" sz="2900" b="1" dirty="0" smtClean="0">
                <a:solidFill>
                  <a:schemeClr val="accent1">
                    <a:lumMod val="75000"/>
                  </a:schemeClr>
                </a:solidFill>
              </a:rPr>
              <a:t>Difusión : </a:t>
            </a:r>
            <a:endParaRPr lang="es-ES" sz="29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base">
              <a:buNone/>
            </a:pPr>
            <a:r>
              <a:rPr lang="es-ES" sz="2600" dirty="0">
                <a:solidFill>
                  <a:schemeClr val="accent1">
                    <a:lumMod val="75000"/>
                  </a:schemeClr>
                </a:solidFill>
              </a:rPr>
              <a:t>España</a:t>
            </a:r>
          </a:p>
          <a:p>
            <a:pPr fontAlgn="base">
              <a:buNone/>
            </a:pPr>
            <a:r>
              <a:rPr lang="es-ES" sz="26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</a:t>
            </a:r>
            <a:r>
              <a:rPr lang="es-ES" sz="260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://erasmusplusabril.blogspot.com.es</a:t>
            </a:r>
            <a:r>
              <a:rPr lang="es-ES" sz="26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/</a:t>
            </a:r>
            <a:endParaRPr lang="es-ES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base">
              <a:buNone/>
            </a:pPr>
            <a:r>
              <a:rPr lang="es-ES" sz="2600" dirty="0" smtClean="0">
                <a:solidFill>
                  <a:schemeClr val="accent1">
                    <a:lumMod val="75000"/>
                  </a:schemeClr>
                </a:solidFill>
              </a:rPr>
              <a:t>Italia </a:t>
            </a:r>
          </a:p>
          <a:p>
            <a:pPr fontAlgn="base">
              <a:buNone/>
            </a:pPr>
            <a:r>
              <a:rPr lang="es-ES" sz="26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https://www.facebook.com/IEMRI</a:t>
            </a:r>
            <a:r>
              <a:rPr lang="es-ES" sz="2600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/</a:t>
            </a:r>
            <a:endParaRPr lang="es-ES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base">
              <a:buNone/>
            </a:pPr>
            <a:r>
              <a:rPr lang="es-ES" sz="2600" dirty="0" smtClean="0">
                <a:solidFill>
                  <a:schemeClr val="accent1">
                    <a:lumMod val="75000"/>
                  </a:schemeClr>
                </a:solidFill>
              </a:rPr>
              <a:t>Lituania</a:t>
            </a:r>
          </a:p>
          <a:p>
            <a:pPr fontAlgn="base">
              <a:buNone/>
            </a:pPr>
            <a:r>
              <a:rPr lang="es-ES" sz="26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https://infomaterialska2.wordpress.com</a:t>
            </a:r>
            <a:r>
              <a:rPr lang="es-ES" sz="2600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/</a:t>
            </a:r>
            <a:endParaRPr lang="es-ES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base">
              <a:buNone/>
            </a:pPr>
            <a:r>
              <a:rPr lang="es-ES" sz="2600" dirty="0" smtClean="0">
                <a:solidFill>
                  <a:schemeClr val="accent1">
                    <a:lumMod val="75000"/>
                  </a:schemeClr>
                </a:solidFill>
              </a:rPr>
              <a:t>Letonia</a:t>
            </a:r>
          </a:p>
          <a:p>
            <a:pPr fontAlgn="base">
              <a:buNone/>
            </a:pPr>
            <a:r>
              <a:rPr lang="es-ES" sz="2600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http://</a:t>
            </a:r>
            <a:r>
              <a:rPr lang="es-ES" sz="2600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www.eva93.lv/erasmus-plus</a:t>
            </a:r>
            <a:endParaRPr lang="es-ES" sz="2600" dirty="0">
              <a:solidFill>
                <a:schemeClr val="accent1">
                  <a:lumMod val="75000"/>
                </a:schemeClr>
              </a:solidFill>
            </a:endParaRPr>
          </a:p>
          <a:p>
            <a:pPr fontAlgn="base">
              <a:buNone/>
            </a:pPr>
            <a:r>
              <a:rPr lang="es-ES" sz="2600" dirty="0" smtClean="0">
                <a:solidFill>
                  <a:schemeClr val="accent1">
                    <a:lumMod val="75000"/>
                  </a:schemeClr>
                </a:solidFill>
              </a:rPr>
              <a:t>Internacional</a:t>
            </a:r>
            <a:endParaRPr lang="es-ES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base">
              <a:buNone/>
            </a:pPr>
            <a:r>
              <a:rPr lang="es-ES" sz="2600" dirty="0">
                <a:solidFill>
                  <a:schemeClr val="accent1">
                    <a:lumMod val="75000"/>
                  </a:schemeClr>
                </a:solidFill>
                <a:hlinkClick r:id="rId6"/>
              </a:rPr>
              <a:t>https://</a:t>
            </a:r>
            <a:r>
              <a:rPr lang="es-ES" sz="2600" dirty="0" smtClean="0">
                <a:solidFill>
                  <a:schemeClr val="accent1">
                    <a:lumMod val="75000"/>
                  </a:schemeClr>
                </a:solidFill>
                <a:hlinkClick r:id="rId6"/>
              </a:rPr>
              <a:t>twinspace.etwinning.net/32660</a:t>
            </a:r>
            <a:endParaRPr lang="es-ES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base">
              <a:buNone/>
            </a:pPr>
            <a:endParaRPr lang="es-ES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base">
              <a:buNone/>
            </a:pPr>
            <a:endParaRPr lang="es-ES" sz="2600" dirty="0" smtClean="0">
              <a:solidFill>
                <a:srgbClr val="FF0000"/>
              </a:solidFill>
            </a:endParaRPr>
          </a:p>
        </p:txBody>
      </p:sp>
      <p:pic>
        <p:nvPicPr>
          <p:cNvPr id="5" name="4 Imagen" descr="https://europeaconvencida.files.wordpress.com/2015/04/eu-flag-erasmus-_vect_pos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332656"/>
            <a:ext cx="1886650" cy="53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" descr="C:\Users\usuario\Desktop\30-aniversario.jpg"/>
          <p:cNvPicPr/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923928" y="260648"/>
            <a:ext cx="4680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74638"/>
            <a:ext cx="901904" cy="6226196"/>
          </a:xfr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txBody>
          <a:bodyPr vert="vert270">
            <a:normAutofit/>
          </a:bodyPr>
          <a:lstStyle/>
          <a:p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DIFUSIÓN ERASMUS + 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83738" y="1083364"/>
            <a:ext cx="7416824" cy="5184576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fontAlgn="base">
              <a:buNone/>
            </a:pPr>
            <a:endParaRPr lang="es-ES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base">
              <a:buNone/>
            </a:pPr>
            <a:endParaRPr lang="es-ES" sz="2600" dirty="0" smtClean="0">
              <a:solidFill>
                <a:srgbClr val="FF0000"/>
              </a:solidFill>
            </a:endParaRPr>
          </a:p>
        </p:txBody>
      </p:sp>
      <p:pic>
        <p:nvPicPr>
          <p:cNvPr id="5" name="4 Imagen" descr="https://europeaconvencida.files.wordpress.com/2015/04/eu-flag-erasmus-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1886650" cy="53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" descr="C:\Users\usuario\Desktop\30-aniversario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794354" y="98162"/>
            <a:ext cx="5006208" cy="79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32" y="1230944"/>
            <a:ext cx="3377204" cy="176600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599" y="1251843"/>
            <a:ext cx="3352833" cy="249479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11" y="3144532"/>
            <a:ext cx="3358625" cy="285883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4158" y="3933055"/>
            <a:ext cx="3368282" cy="215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4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74638"/>
            <a:ext cx="901904" cy="6226196"/>
          </a:xfr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txBody>
          <a:bodyPr vert="vert270">
            <a:normAutofit/>
          </a:bodyPr>
          <a:lstStyle/>
          <a:p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DIFUSIÓN ERASMUS + 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83738" y="1060455"/>
            <a:ext cx="7416824" cy="5184576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fontAlgn="base">
              <a:buNone/>
            </a:pPr>
            <a:endParaRPr lang="es-ES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base">
              <a:buNone/>
            </a:pPr>
            <a:endParaRPr lang="es-ES" sz="2600" dirty="0" smtClean="0">
              <a:solidFill>
                <a:srgbClr val="FF0000"/>
              </a:solidFill>
            </a:endParaRPr>
          </a:p>
        </p:txBody>
      </p:sp>
      <p:pic>
        <p:nvPicPr>
          <p:cNvPr id="5" name="4 Imagen" descr="https://europeaconvencida.files.wordpress.com/2015/04/eu-flag-erasmus-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1886650" cy="53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" descr="C:\Users\usuario\Desktop\30-aniversario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11829" y="24024"/>
            <a:ext cx="4680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49334"/>
            <a:ext cx="3640542" cy="183688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941" y="1160071"/>
            <a:ext cx="3399001" cy="287234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489" y="4221088"/>
            <a:ext cx="3367454" cy="194178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694" y="3174889"/>
            <a:ext cx="3707904" cy="293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2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74638"/>
            <a:ext cx="901904" cy="6226196"/>
          </a:xfr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txBody>
          <a:bodyPr vert="vert270">
            <a:normAutofit/>
          </a:bodyPr>
          <a:lstStyle/>
          <a:p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DIFUSIÓN ERASMUS + 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556792"/>
            <a:ext cx="7416824" cy="5040560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dirty="0" smtClean="0"/>
              <a:t>    </a:t>
            </a:r>
            <a:r>
              <a:rPr lang="es-ES" dirty="0" smtClean="0">
                <a:solidFill>
                  <a:srgbClr val="002060"/>
                </a:solidFill>
              </a:rPr>
              <a:t>D. Andrés Ajo Lázaro. Erasmus+ 30 años de Historia. Director de la Unidad de Educación Escolar y Personas Adultas (SEPIE).</a:t>
            </a:r>
          </a:p>
          <a:p>
            <a:pPr algn="ctr">
              <a:buNone/>
            </a:pPr>
            <a:r>
              <a:rPr lang="es-ES" sz="4800" dirty="0" smtClean="0">
                <a:solidFill>
                  <a:srgbClr val="002060"/>
                </a:solidFill>
              </a:rPr>
              <a:t>“Erasmus + 30 años de Historia”</a:t>
            </a:r>
          </a:p>
          <a:p>
            <a:endParaRPr lang="es-ES" dirty="0"/>
          </a:p>
        </p:txBody>
      </p:sp>
      <p:pic>
        <p:nvPicPr>
          <p:cNvPr id="5" name="4 Imagen" descr="https://europeaconvencida.files.wordpress.com/2015/04/eu-flag-erasmus-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1886650" cy="53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" descr="C:\Users\usuario\Desktop\30-aniversario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23928" y="260648"/>
            <a:ext cx="4680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74638"/>
            <a:ext cx="901904" cy="6226196"/>
          </a:xfr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txBody>
          <a:bodyPr vert="vert270">
            <a:normAutofit/>
          </a:bodyPr>
          <a:lstStyle/>
          <a:p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DIFUSIÓN ERASMUS + 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556792"/>
            <a:ext cx="7416824" cy="5040560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dirty="0" smtClean="0"/>
              <a:t>   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KA219. “Utilización de un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Sigweb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para Diseño de Rutas en Espacios Naturales Protegidos Europeos.”</a:t>
            </a:r>
          </a:p>
          <a:p>
            <a:pPr algn="ctr">
              <a:buNone/>
            </a:pP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s-ES" dirty="0" smtClean="0">
                <a:solidFill>
                  <a:srgbClr val="FF0000"/>
                </a:solidFill>
              </a:rPr>
              <a:t> 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5" name="4 Imagen" descr="https://europeaconvencida.files.wordpress.com/2015/04/eu-flag-erasmus-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1886650" cy="53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" descr="C:\Users\usuario\Desktop\30-aniversario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23928" y="260648"/>
            <a:ext cx="4680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LOGO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" t="4626" r="2523" b="3750"/>
          <a:stretch/>
        </p:blipFill>
        <p:spPr bwMode="auto">
          <a:xfrm>
            <a:off x="3851920" y="3501008"/>
            <a:ext cx="252028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74638"/>
            <a:ext cx="901904" cy="6226196"/>
          </a:xfr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txBody>
          <a:bodyPr vert="vert270">
            <a:normAutofit/>
          </a:bodyPr>
          <a:lstStyle/>
          <a:p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DIFUSIÓN ERASMUS + 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556792"/>
            <a:ext cx="7416824" cy="5040560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Coordinador: IES San Roque. Badajoz</a:t>
            </a:r>
          </a:p>
          <a:p>
            <a:pPr algn="ctr">
              <a:buNone/>
            </a:pPr>
            <a:r>
              <a:rPr lang="es-ES" dirty="0" smtClean="0">
                <a:solidFill>
                  <a:srgbClr val="FF0000"/>
                </a:solidFill>
              </a:rPr>
              <a:t>Socios: 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5" name="4 Imagen" descr="https://europeaconvencida.files.wordpress.com/2015/04/eu-flag-erasmus-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1886650" cy="53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" descr="C:\Users\usuario\Desktop\30-aniversario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23928" y="260648"/>
            <a:ext cx="4680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escena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415" y="3212976"/>
            <a:ext cx="2246315" cy="168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scena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101" y="3212976"/>
            <a:ext cx="2246315" cy="168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ogosanroque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268" y="3365503"/>
            <a:ext cx="1701662" cy="153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1289223" y="5350983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200" b="1" dirty="0">
                <a:solidFill>
                  <a:srgbClr val="666666"/>
                </a:solidFill>
                <a:latin typeface="Amatic SC"/>
              </a:rPr>
              <a:t>IES SAN ROQUE</a:t>
            </a:r>
            <a:endParaRPr lang="es-ES" altLang="es-ES" sz="12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200" b="1" dirty="0">
                <a:solidFill>
                  <a:srgbClr val="666666"/>
                </a:solidFill>
                <a:latin typeface="Amatic SC"/>
              </a:rPr>
              <a:t>BADAJOZ, </a:t>
            </a:r>
            <a:r>
              <a:rPr lang="es-ES" altLang="es-ES" sz="1200" b="1" dirty="0" smtClean="0">
                <a:solidFill>
                  <a:srgbClr val="666666"/>
                </a:solidFill>
                <a:latin typeface="Amatic SC"/>
              </a:rPr>
              <a:t>ESPAÑA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113309" y="5350983"/>
            <a:ext cx="1815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200" b="1" dirty="0">
                <a:solidFill>
                  <a:srgbClr val="666666"/>
                </a:solidFill>
                <a:latin typeface="Amatic SC"/>
              </a:rPr>
              <a:t>I.B. KÁROLYI MIHÁLY</a:t>
            </a:r>
            <a:endParaRPr lang="es-ES" altLang="es-ES" sz="12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200" b="1" dirty="0">
                <a:solidFill>
                  <a:srgbClr val="666666"/>
                </a:solidFill>
                <a:latin typeface="Amatic SC"/>
              </a:rPr>
              <a:t>BUDAPEST, </a:t>
            </a:r>
            <a:r>
              <a:rPr lang="es-ES" altLang="es-ES" sz="1200" b="1" dirty="0" smtClean="0">
                <a:solidFill>
                  <a:srgbClr val="666666"/>
                </a:solidFill>
                <a:latin typeface="Amatic SC"/>
              </a:rPr>
              <a:t>HUNGRÍA</a:t>
            </a:r>
            <a:endParaRPr lang="es-ES" altLang="es-ES" sz="12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308052" y="5350983"/>
            <a:ext cx="2440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200" b="1" dirty="0">
                <a:solidFill>
                  <a:srgbClr val="666666"/>
                </a:solidFill>
                <a:latin typeface="Amatic SC"/>
              </a:rPr>
              <a:t>E. S. QUINTA DAS PALMEIRAS</a:t>
            </a:r>
            <a:endParaRPr lang="es-ES" altLang="es-ES" sz="12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200" b="1" dirty="0">
                <a:solidFill>
                  <a:srgbClr val="666666"/>
                </a:solidFill>
                <a:latin typeface="Amatic SC"/>
              </a:rPr>
              <a:t>COVILHÃ, </a:t>
            </a:r>
            <a:r>
              <a:rPr lang="es-ES" altLang="es-ES" sz="1200" b="1" dirty="0" smtClean="0">
                <a:solidFill>
                  <a:srgbClr val="666666"/>
                </a:solidFill>
                <a:latin typeface="Amatic SC"/>
              </a:rPr>
              <a:t>PORTUGAL</a:t>
            </a:r>
            <a:endParaRPr lang="es-ES" altLang="es-E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74638"/>
            <a:ext cx="901904" cy="6226196"/>
          </a:xfr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txBody>
          <a:bodyPr vert="vert270">
            <a:normAutofit/>
          </a:bodyPr>
          <a:lstStyle/>
          <a:p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DIFUSIÓN ERASMUS + 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556792"/>
            <a:ext cx="7416824" cy="5040560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Objetivos 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4 Imagen" descr="https://europeaconvencida.files.wordpress.com/2015/04/eu-flag-erasmus-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1886650" cy="53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" descr="C:\Users\usuario\Desktop\30-aniversario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23928" y="260648"/>
            <a:ext cx="4680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ángulo 3"/>
          <p:cNvSpPr/>
          <p:nvPr/>
        </p:nvSpPr>
        <p:spPr>
          <a:xfrm>
            <a:off x="1486406" y="1556792"/>
            <a:ext cx="7334066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es-ES" sz="1600" dirty="0"/>
              <a:t/>
            </a:r>
            <a:br>
              <a:rPr lang="es-ES" sz="1600" dirty="0"/>
            </a:br>
            <a:endParaRPr lang="es-ES" sz="1600" dirty="0" smtClean="0">
              <a:solidFill>
                <a:srgbClr val="666666"/>
              </a:solidFill>
              <a:latin typeface="Arial" panose="020B0604020202020204" pitchFamily="34" charset="0"/>
            </a:endParaRPr>
          </a:p>
          <a:p>
            <a:pPr marL="285750" indent="-2857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666666"/>
                </a:solidFill>
                <a:latin typeface="Arial" panose="020B0604020202020204" pitchFamily="34" charset="0"/>
              </a:rPr>
              <a:t>Educación, formación y empleo juvenil abierto e innovador, integrado en la era digital</a:t>
            </a:r>
          </a:p>
          <a:p>
            <a:pPr marL="285750" indent="-2857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666666"/>
                </a:solidFill>
                <a:latin typeface="Arial" panose="020B0604020202020204" pitchFamily="34" charset="0"/>
              </a:rPr>
              <a:t>Abordar  el proceso  de  alfabetización  y  el bajo  rendimiento  en  competencias básicas  de  matemáticas y ciencias  a  través  de  métodos de  enseñanza  más  eficaces  e  innovadores</a:t>
            </a:r>
            <a:endParaRPr lang="es-ES" sz="1600" dirty="0"/>
          </a:p>
          <a:p>
            <a:pPr marL="285750" indent="-2857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666666"/>
                </a:solidFill>
                <a:latin typeface="Arial" panose="020B0604020202020204" pitchFamily="34" charset="0"/>
              </a:rPr>
              <a:t>Mejora </a:t>
            </a:r>
            <a:r>
              <a:rPr lang="es-ES" sz="1600" dirty="0">
                <a:solidFill>
                  <a:srgbClr val="666666"/>
                </a:solidFill>
                <a:latin typeface="Arial" panose="020B0604020202020204" pitchFamily="34" charset="0"/>
              </a:rPr>
              <a:t>de los resultados en competencias relevantes y de alto nivel, tanto básicas como transversales desde una perspectiva de </a:t>
            </a:r>
            <a:r>
              <a:rPr lang="es-ES" sz="1600" dirty="0" smtClean="0">
                <a:solidFill>
                  <a:srgbClr val="666666"/>
                </a:solidFill>
                <a:latin typeface="Arial" panose="020B0604020202020204" pitchFamily="34" charset="0"/>
              </a:rPr>
              <a:t>aprendizaje permanente</a:t>
            </a:r>
            <a:endParaRPr lang="es-ES" sz="1600" dirty="0" smtClean="0"/>
          </a:p>
          <a:p>
            <a:pPr algn="just">
              <a:spcAft>
                <a:spcPts val="1600"/>
              </a:spcAft>
            </a:pPr>
            <a:r>
              <a:rPr lang="es-ES" sz="1600" b="1" dirty="0" smtClean="0">
                <a:solidFill>
                  <a:srgbClr val="980000"/>
                </a:solidFill>
                <a:latin typeface="Amatic SC"/>
              </a:rPr>
              <a:t>TEMAS:</a:t>
            </a:r>
            <a:endParaRPr lang="es-ES" sz="1600" dirty="0" smtClean="0"/>
          </a:p>
          <a:p>
            <a:pPr algn="just"/>
            <a:r>
              <a:rPr lang="es-ES" sz="1600" dirty="0" smtClean="0">
                <a:solidFill>
                  <a:srgbClr val="666666"/>
                </a:solidFill>
                <a:latin typeface="Arial" panose="020B0604020202020204" pitchFamily="34" charset="0"/>
              </a:rPr>
              <a:t>- TIC Nuevas Tecnologías Competencia Digital</a:t>
            </a:r>
            <a:endParaRPr lang="es-ES" sz="1600" dirty="0" smtClean="0"/>
          </a:p>
          <a:p>
            <a:pPr algn="just"/>
            <a:r>
              <a:rPr lang="es-ES" sz="1600" dirty="0" smtClean="0">
                <a:solidFill>
                  <a:srgbClr val="666666"/>
                </a:solidFill>
                <a:latin typeface="Arial" panose="020B0604020202020204" pitchFamily="34" charset="0"/>
              </a:rPr>
              <a:t>- Competencias Básicas, habilidades básicas</a:t>
            </a:r>
            <a:endParaRPr lang="es-ES" sz="1600" dirty="0" smtClean="0"/>
          </a:p>
          <a:p>
            <a:pPr algn="just"/>
            <a:r>
              <a:rPr lang="es-ES" sz="1600" dirty="0" smtClean="0">
                <a:solidFill>
                  <a:srgbClr val="666666"/>
                </a:solidFill>
                <a:latin typeface="Arial" panose="020B0604020202020204" pitchFamily="34" charset="0"/>
              </a:rPr>
              <a:t>- Investigación e innovación</a:t>
            </a:r>
            <a:endParaRPr lang="es-E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74638"/>
            <a:ext cx="901904" cy="6226196"/>
          </a:xfr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txBody>
          <a:bodyPr vert="vert270">
            <a:normAutofit/>
          </a:bodyPr>
          <a:lstStyle/>
          <a:p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DIFUSIÓN ERASMUS + 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556792"/>
            <a:ext cx="7416824" cy="5040560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s-ES" dirty="0" smtClean="0"/>
              <a:t>   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KA219. “Utilización de un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Sigweb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para Diseño de Rutas en Espacios Naturales Protegidos Europeos.”</a:t>
            </a:r>
          </a:p>
        </p:txBody>
      </p:sp>
      <p:pic>
        <p:nvPicPr>
          <p:cNvPr id="5" name="4 Imagen" descr="https://europeaconvencida.files.wordpress.com/2015/04/eu-flag-erasmus-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1886650" cy="53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" descr="C:\Users\usuario\Desktop\30-aniversario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23928" y="260648"/>
            <a:ext cx="4680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oordenadasarcgi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101" y="3388886"/>
            <a:ext cx="3880428" cy="205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1523729" y="3140968"/>
            <a:ext cx="320029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Aprender el uso de los Sistemas de Información Geográfica en la nube, y aplicarlo al diseño de rutas por espacios naturales protegidos de cada país, que serán visitadas por algunos alumnos y profesores.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74638"/>
            <a:ext cx="901904" cy="6226196"/>
          </a:xfr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txBody>
          <a:bodyPr vert="vert270">
            <a:normAutofit/>
          </a:bodyPr>
          <a:lstStyle/>
          <a:p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DIFUSIÓN ERASMUS + 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556792"/>
            <a:ext cx="7416824" cy="5040560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Resultados 2016 : </a:t>
            </a:r>
          </a:p>
        </p:txBody>
      </p:sp>
      <p:pic>
        <p:nvPicPr>
          <p:cNvPr id="5" name="4 Imagen" descr="https://europeaconvencida.files.wordpress.com/2015/04/eu-flag-erasmus-_vect_p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32656"/>
            <a:ext cx="1886650" cy="53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" descr="C:\Users\usuario\Desktop\30-aniversario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923928" y="260648"/>
            <a:ext cx="4680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78" y="4115628"/>
            <a:ext cx="137715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p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564" y="4825273"/>
            <a:ext cx="154305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20161207_13445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93968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SCN406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4077072"/>
            <a:ext cx="3231683" cy="242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NUESTROS_CENTROS_SanRoquePuente-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564" y="2176699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755524" y="3286725"/>
            <a:ext cx="2669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1ª Reunión transnacional</a:t>
            </a:r>
          </a:p>
          <a:p>
            <a:pPr algn="ctr"/>
            <a:r>
              <a:rPr lang="es-ES" b="1" dirty="0" smtClean="0">
                <a:solidFill>
                  <a:schemeClr val="bg1"/>
                </a:solidFill>
              </a:rPr>
              <a:t>Budapest, diciembre 2016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315564" y="3286725"/>
            <a:ext cx="3294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1ª Movilidad con alumnado</a:t>
            </a:r>
          </a:p>
          <a:p>
            <a:pPr algn="ctr"/>
            <a:r>
              <a:rPr lang="es-ES" b="1" dirty="0" smtClean="0">
                <a:solidFill>
                  <a:schemeClr val="bg1"/>
                </a:solidFill>
              </a:rPr>
              <a:t>Badajoz-</a:t>
            </a:r>
            <a:r>
              <a:rPr lang="es-ES" b="1" dirty="0" err="1" smtClean="0">
                <a:solidFill>
                  <a:schemeClr val="bg1"/>
                </a:solidFill>
              </a:rPr>
              <a:t>Monfragüe</a:t>
            </a:r>
            <a:r>
              <a:rPr lang="es-ES" b="1" dirty="0" smtClean="0">
                <a:solidFill>
                  <a:schemeClr val="bg1"/>
                </a:solidFill>
              </a:rPr>
              <a:t>, marzo 2017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052125" y="5807005"/>
            <a:ext cx="2127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Curso de formación</a:t>
            </a:r>
          </a:p>
          <a:p>
            <a:pPr algn="ctr"/>
            <a:r>
              <a:rPr lang="es-ES" b="1" dirty="0" smtClean="0">
                <a:solidFill>
                  <a:schemeClr val="bg1"/>
                </a:solidFill>
              </a:rPr>
              <a:t>Badajoz, enero 2017</a:t>
            </a:r>
            <a:endParaRPr lang="es-ES" b="1" dirty="0">
              <a:solidFill>
                <a:schemeClr val="bg1"/>
              </a:solidFill>
            </a:endParaRPr>
          </a:p>
        </p:txBody>
      </p:sp>
      <p:sp useBgFill="1">
        <p:nvSpPr>
          <p:cNvPr id="14" name="CuadroTexto 13"/>
          <p:cNvSpPr txBox="1"/>
          <p:nvPr/>
        </p:nvSpPr>
        <p:spPr>
          <a:xfrm>
            <a:off x="6475000" y="4237717"/>
            <a:ext cx="212944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App para móviles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74638"/>
            <a:ext cx="901904" cy="6226196"/>
          </a:xfr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txBody>
          <a:bodyPr vert="vert270">
            <a:normAutofit/>
          </a:bodyPr>
          <a:lstStyle/>
          <a:p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DIFUSIÓN ERASMUS + 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556792"/>
            <a:ext cx="7416824" cy="5040560"/>
          </a:xfrm>
          <a:solidFill>
            <a:srgbClr val="92D050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 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KA219 “Women as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Spiritus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Movens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Towards Equality in the European Citizenship”. </a:t>
            </a:r>
          </a:p>
          <a:p>
            <a:pPr algn="ctr"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Logo</a:t>
            </a:r>
          </a:p>
          <a:p>
            <a:pPr algn="ctr">
              <a:buNone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Duración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4 Imagen" descr="https://europeaconvencida.files.wordpress.com/2015/04/eu-flag-erasmus-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1886650" cy="53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" descr="C:\Users\usuario\Desktop\30-aniversario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23928" y="260648"/>
            <a:ext cx="4680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74638"/>
            <a:ext cx="901904" cy="6226196"/>
          </a:xfr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txBody>
          <a:bodyPr vert="vert270">
            <a:normAutofit/>
          </a:bodyPr>
          <a:lstStyle/>
          <a:p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DIFUSIÓN ERASMUS + 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556792"/>
            <a:ext cx="7416824" cy="5040560"/>
          </a:xfrm>
          <a:solidFill>
            <a:srgbClr val="92D050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Coordinador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algn="ctr">
              <a:buNone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Colegio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Diocesano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San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Atón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 Badajoz. </a:t>
            </a:r>
          </a:p>
          <a:p>
            <a:pPr algn="ctr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Socios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</a:p>
          <a:p>
            <a:pPr algn="ctr"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4 Imagen" descr="https://europeaconvencida.files.wordpress.com/2015/04/eu-flag-erasmus-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1886650" cy="53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" descr="C:\Users\usuario\Desktop\30-aniversario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23928" y="260648"/>
            <a:ext cx="4680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74638"/>
            <a:ext cx="901904" cy="6226196"/>
          </a:xfr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txBody>
          <a:bodyPr vert="vert270">
            <a:normAutofit/>
          </a:bodyPr>
          <a:lstStyle/>
          <a:p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DIFUSIÓN ERASMUS + 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556792"/>
            <a:ext cx="7416824" cy="5040560"/>
          </a:xfrm>
          <a:solidFill>
            <a:srgbClr val="92D050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Objetivos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</a:p>
        </p:txBody>
      </p:sp>
      <p:pic>
        <p:nvPicPr>
          <p:cNvPr id="5" name="4 Imagen" descr="https://europeaconvencida.files.wordpress.com/2015/04/eu-flag-erasmus-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1886650" cy="53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" descr="C:\Users\usuario\Desktop\30-aniversario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23928" y="260648"/>
            <a:ext cx="4680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74638"/>
            <a:ext cx="901904" cy="6226196"/>
          </a:xfr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txBody>
          <a:bodyPr vert="vert270">
            <a:normAutofit/>
          </a:bodyPr>
          <a:lstStyle/>
          <a:p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DIFUSIÓN ERASMUS + 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556792"/>
            <a:ext cx="7416824" cy="5040560"/>
          </a:xfrm>
          <a:solidFill>
            <a:srgbClr val="92D050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Resultados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algn="ctr">
              <a:buNone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Difusión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</p:txBody>
      </p:sp>
      <p:pic>
        <p:nvPicPr>
          <p:cNvPr id="5" name="4 Imagen" descr="https://europeaconvencida.files.wordpress.com/2015/04/eu-flag-erasmus-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1886650" cy="53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" descr="C:\Users\usuario\Desktop\30-aniversario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23928" y="260648"/>
            <a:ext cx="4680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74638"/>
            <a:ext cx="901904" cy="6226196"/>
          </a:xfr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txBody>
          <a:bodyPr vert="vert270">
            <a:normAutofit/>
          </a:bodyPr>
          <a:lstStyle/>
          <a:p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DIFUSIÓN ERASMUS + 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556792"/>
            <a:ext cx="7416824" cy="5040560"/>
          </a:xfrm>
          <a:solidFill>
            <a:srgbClr val="FFC000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2800" b="1" dirty="0" smtClean="0">
                <a:solidFill>
                  <a:srgbClr val="002060"/>
                </a:solidFill>
              </a:rPr>
              <a:t>K219 “Mejorar el Desarrollo de las Competencia Clave a través de la Innovación y la Inteligencia Emocional para el Desarrollo de Proyectos de Emprendimiento en la escuela”</a:t>
            </a:r>
          </a:p>
          <a:p>
            <a:pPr algn="ctr">
              <a:buNone/>
            </a:pPr>
            <a:r>
              <a:rPr lang="es-ES" sz="2800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buNone/>
            </a:pPr>
            <a:endParaRPr lang="es-ES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es-ES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sz="2400" dirty="0" smtClean="0"/>
              <a:t>Curso 2015/16                                                   Curso 2016/17</a:t>
            </a:r>
          </a:p>
        </p:txBody>
      </p:sp>
      <p:pic>
        <p:nvPicPr>
          <p:cNvPr id="5" name="4 Imagen" descr="https://europeaconvencida.files.wordpress.com/2015/04/eu-flag-erasmus-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1886650" cy="53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" descr="C:\Users\usuario\Desktop\30-aniversario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23928" y="260648"/>
            <a:ext cx="4680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uario\Documents\Erasmus + 2014\Logo\LOGO.png"/>
          <p:cNvPicPr>
            <a:picLocks noChangeAspect="1" noChangeArrowheads="1"/>
          </p:cNvPicPr>
          <p:nvPr/>
        </p:nvPicPr>
        <p:blipFill>
          <a:blip r:embed="rId4" cstate="print"/>
          <a:srcRect l="15946" t="10429" r="13436" b="8748"/>
          <a:stretch>
            <a:fillRect/>
          </a:stretch>
        </p:blipFill>
        <p:spPr bwMode="auto">
          <a:xfrm>
            <a:off x="3857620" y="3286124"/>
            <a:ext cx="321471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0018" cy="6250706"/>
          </a:xfr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txBody>
          <a:bodyPr vert="vert270">
            <a:normAutofit fontScale="90000"/>
          </a:bodyPr>
          <a:lstStyle/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DIFUSIÓN ERASMUS +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57290" y="1700808"/>
            <a:ext cx="7643866" cy="4896544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s-ES" sz="4000" i="1" dirty="0" smtClean="0"/>
          </a:p>
          <a:p>
            <a:pPr algn="ctr">
              <a:buNone/>
            </a:pPr>
            <a:r>
              <a:rPr lang="es-ES" i="1" dirty="0" smtClean="0"/>
              <a:t>“</a:t>
            </a:r>
            <a:r>
              <a:rPr lang="es-ES" b="1" i="1" dirty="0" smtClean="0">
                <a:solidFill>
                  <a:srgbClr val="002060"/>
                </a:solidFill>
              </a:rPr>
              <a:t>En Busca de una Teoría Unificada de las Nuevas Metodologías para el Siglo XXI”</a:t>
            </a:r>
            <a:endParaRPr lang="es-ES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es-ES" sz="4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s-ES" sz="4000" dirty="0" smtClean="0">
                <a:solidFill>
                  <a:srgbClr val="002060"/>
                </a:solidFill>
              </a:rPr>
              <a:t/>
            </a:r>
            <a:br>
              <a:rPr lang="es-ES" sz="4000" dirty="0" smtClean="0">
                <a:solidFill>
                  <a:srgbClr val="002060"/>
                </a:solidFill>
              </a:rPr>
            </a:br>
            <a:endParaRPr lang="es-ES" sz="40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es-ES" sz="4000" b="1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es-ES" sz="1800" b="1" dirty="0" smtClean="0">
                <a:solidFill>
                  <a:srgbClr val="002060"/>
                </a:solidFill>
              </a:rPr>
              <a:t>Duración:</a:t>
            </a:r>
            <a:r>
              <a:rPr lang="es-ES" sz="1800" dirty="0" smtClean="0">
                <a:solidFill>
                  <a:srgbClr val="002060"/>
                </a:solidFill>
              </a:rPr>
              <a:t> 2015/16 -2017/18</a:t>
            </a:r>
          </a:p>
          <a:p>
            <a:pPr>
              <a:buNone/>
            </a:pPr>
            <a:r>
              <a:rPr lang="es-ES" sz="2400" dirty="0" smtClean="0"/>
              <a:t/>
            </a:r>
            <a:br>
              <a:rPr lang="es-ES" sz="2400" dirty="0" smtClean="0"/>
            </a:br>
            <a:endParaRPr lang="es-ES" sz="2400" dirty="0" smtClean="0"/>
          </a:p>
        </p:txBody>
      </p:sp>
      <p:pic>
        <p:nvPicPr>
          <p:cNvPr id="5" name="4 Imagen" descr="https://europeaconvencida.files.wordpress.com/2015/04/eu-flag-erasmus-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2656"/>
            <a:ext cx="1886650" cy="53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" descr="C:\Users\usuario\Desktop\30-aniversario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3968" y="404664"/>
            <a:ext cx="435699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3" descr="logo_siluetead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070" y="3373037"/>
            <a:ext cx="1731098" cy="2000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74638"/>
            <a:ext cx="901904" cy="6226196"/>
          </a:xfr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txBody>
          <a:bodyPr vert="vert270">
            <a:normAutofit/>
          </a:bodyPr>
          <a:lstStyle/>
          <a:p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DIFUSIÓN ERASMUS + 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556792"/>
            <a:ext cx="7416824" cy="5040560"/>
          </a:xfrm>
          <a:solidFill>
            <a:srgbClr val="FFC000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dirty="0" smtClean="0"/>
              <a:t>    </a:t>
            </a:r>
          </a:p>
          <a:p>
            <a:pPr algn="ctr">
              <a:buNone/>
            </a:pPr>
            <a:r>
              <a:rPr lang="es-ES" b="1" dirty="0" smtClean="0">
                <a:solidFill>
                  <a:srgbClr val="002060"/>
                </a:solidFill>
              </a:rPr>
              <a:t>Coordinador: </a:t>
            </a: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</a:rPr>
              <a:t>Colegio Público “Manuel Pacheco”</a:t>
            </a:r>
          </a:p>
          <a:p>
            <a:pPr algn="just">
              <a:buNone/>
            </a:pPr>
            <a:r>
              <a:rPr lang="es-ES" dirty="0" smtClean="0">
                <a:solidFill>
                  <a:srgbClr val="002060"/>
                </a:solidFill>
              </a:rPr>
              <a:t>     </a:t>
            </a:r>
            <a:r>
              <a:rPr lang="es-ES" b="1" dirty="0" smtClean="0">
                <a:solidFill>
                  <a:srgbClr val="002060"/>
                </a:solidFill>
              </a:rPr>
              <a:t>Socios: </a:t>
            </a:r>
          </a:p>
          <a:p>
            <a:pPr algn="ctr">
              <a:buFont typeface="Wingdings" pitchFamily="2" charset="2"/>
              <a:buChar char="q"/>
            </a:pP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 49th </a:t>
            </a:r>
            <a:r>
              <a:rPr lang="es-ES" b="1" dirty="0" err="1" smtClean="0">
                <a:solidFill>
                  <a:schemeClr val="accent5">
                    <a:lumMod val="50000"/>
                  </a:schemeClr>
                </a:solidFill>
              </a:rPr>
              <a:t>Primary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5">
                    <a:lumMod val="50000"/>
                  </a:schemeClr>
                </a:solidFill>
              </a:rPr>
              <a:t>School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 "Benito Juárez" (Bulgaria). </a:t>
            </a:r>
          </a:p>
          <a:p>
            <a:pPr algn="ctr">
              <a:buFont typeface="Wingdings" pitchFamily="2" charset="2"/>
              <a:buChar char="q"/>
            </a:pP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ICE de AMICIS (Italia). </a:t>
            </a:r>
          </a:p>
          <a:p>
            <a:pPr algn="ctr">
              <a:buFont typeface="Wingdings" pitchFamily="2" charset="2"/>
              <a:buChar char="q"/>
            </a:pP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SP1Sopot (Polonia). </a:t>
            </a:r>
          </a:p>
          <a:p>
            <a:pPr algn="ctr">
              <a:buFont typeface="Wingdings" pitchFamily="2" charset="2"/>
              <a:buChar char="q"/>
            </a:pP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Centro Alice </a:t>
            </a:r>
            <a:r>
              <a:rPr lang="es-ES" b="1" dirty="0" err="1" smtClean="0">
                <a:solidFill>
                  <a:schemeClr val="accent5">
                    <a:lumMod val="50000"/>
                  </a:schemeClr>
                </a:solidFill>
              </a:rPr>
              <a:t>Nabeiro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 (Portugal). </a:t>
            </a:r>
            <a:endParaRPr lang="es-ES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s-ES" dirty="0"/>
          </a:p>
        </p:txBody>
      </p:sp>
      <p:pic>
        <p:nvPicPr>
          <p:cNvPr id="5" name="4 Imagen" descr="https://europeaconvencida.files.wordpress.com/2015/04/eu-flag-erasmus-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1886650" cy="53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" descr="C:\Users\usuario\Desktop\30-aniversario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23928" y="260648"/>
            <a:ext cx="4680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74638"/>
            <a:ext cx="901904" cy="6226196"/>
          </a:xfr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txBody>
          <a:bodyPr vert="vert270">
            <a:normAutofit/>
          </a:bodyPr>
          <a:lstStyle/>
          <a:p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DIFUSIÓN ERASMUS + 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556792"/>
            <a:ext cx="7416824" cy="5040560"/>
          </a:xfrm>
          <a:solidFill>
            <a:srgbClr val="FFC000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s-ES" dirty="0" smtClean="0"/>
              <a:t>Desarrollar destrezas empresariales, creando micro-proyectos en un contexto europeo, para importar y exportar ideas y productos basados en la artesanía típica de las respectivas regiones.</a:t>
            </a:r>
          </a:p>
          <a:p>
            <a:pPr marL="0" indent="0" algn="just">
              <a:buNone/>
            </a:pPr>
            <a:r>
              <a:rPr lang="es-ES" dirty="0" smtClean="0"/>
              <a:t>Potenciar el " Emprendimiento emocional inteligente" para no tener miedo a exponer y llevar a la realidad ideas, dejándose llevar por sus impulsos, para arriesgar y dejar que el espíritu emprendedor les invada. </a:t>
            </a:r>
          </a:p>
          <a:p>
            <a:pPr marL="0" indent="0" algn="just">
              <a:buNone/>
            </a:pPr>
            <a:r>
              <a:rPr lang="es-ES" dirty="0" smtClean="0"/>
              <a:t>Favorecer el aprendizaje permanente e integral, utilizando la creatividad, la innovación, la toma de decisiones, y la auto-confianza.</a:t>
            </a:r>
          </a:p>
          <a:p>
            <a:pPr marL="0" indent="0" algn="just">
              <a:buNone/>
            </a:pPr>
            <a:r>
              <a:rPr lang="es-ES" dirty="0" smtClean="0"/>
              <a:t>Trabajar la dimensión emocional, para desempeñar el papel de líder, aprendiendo a afrontar los problemas que surjan, y así gestionar los procesos emocionales, para ayudar a reavivar la innovación y la creatividad.</a:t>
            </a:r>
          </a:p>
          <a:p>
            <a:pPr marL="0" indent="0" algn="just">
              <a:buNone/>
            </a:pPr>
            <a:r>
              <a:rPr lang="es-ES" dirty="0" smtClean="0"/>
              <a:t>Crear situaciones reales para el uso de las TIC y lenguas extranjeras como herramientas en un entorno multicultural. Comparando las similitudes y diferencias entre los distintos países de la U.E.</a:t>
            </a:r>
          </a:p>
          <a:p>
            <a:pPr marL="0" indent="0" algn="just">
              <a:buNone/>
            </a:pPr>
            <a:r>
              <a:rPr lang="es-ES" dirty="0" smtClean="0"/>
              <a:t>Fomentar en el proceso de aprendizaje, la relación con el entorno, empresas, ayuntamientos de las localidades, regiones. </a:t>
            </a:r>
            <a:endParaRPr lang="es-ES" dirty="0"/>
          </a:p>
        </p:txBody>
      </p:sp>
      <p:pic>
        <p:nvPicPr>
          <p:cNvPr id="5" name="4 Imagen" descr="https://europeaconvencida.files.wordpress.com/2015/04/eu-flag-erasmus-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1886650" cy="53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" descr="C:\Users\usuario\Desktop\30-aniversario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23928" y="260648"/>
            <a:ext cx="4680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74638"/>
            <a:ext cx="901904" cy="6226196"/>
          </a:xfr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txBody>
          <a:bodyPr vert="vert270">
            <a:normAutofit/>
          </a:bodyPr>
          <a:lstStyle/>
          <a:p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DIFUSIÓN ERASMUS + 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556792"/>
            <a:ext cx="7416824" cy="5040560"/>
          </a:xfrm>
          <a:solidFill>
            <a:srgbClr val="FFC000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47500" lnSpcReduction="20000"/>
          </a:bodyPr>
          <a:lstStyle/>
          <a:p>
            <a:r>
              <a:rPr lang="es-ES" dirty="0" smtClean="0"/>
              <a:t>Resultados:</a:t>
            </a:r>
          </a:p>
          <a:p>
            <a:r>
              <a:rPr lang="es-ES" dirty="0" smtClean="0"/>
              <a:t>En el desarrollo del proyecto esperamos:</a:t>
            </a:r>
          </a:p>
          <a:p>
            <a:r>
              <a:rPr lang="es-ES" dirty="0" smtClean="0"/>
              <a:t>- Frenar el abandono escolar temprano, así como el absentismo escolar intermitente o crónico.</a:t>
            </a:r>
          </a:p>
          <a:p>
            <a:r>
              <a:rPr lang="es-ES" dirty="0" smtClean="0"/>
              <a:t>- Aportar actuaciones basadas en paliar las carencias sociales, culturales y económicas, de los alumnos y familias (afectadas por la crisis en Europa, mejorando la formación y educación), surgiendo la idea emprendedora como una motivación por la educación como posibilidad de un trabajo futuro digno.</a:t>
            </a:r>
          </a:p>
          <a:p>
            <a:r>
              <a:rPr lang="es-ES" dirty="0" smtClean="0"/>
              <a:t>- Abrir las aulas al entorno, recibiendo información a través de las nuevas tecnologías, para conocer la práctica empresarial, conformando una serie de ideas y de conocimientos que el centro escolar, procesa, estudia y profundiza, para utilizarla como enriquecimiento, recibiendo ayuda y asesoramiento de emprendedores/empresarios que aportan sus experiencias, animan y asesoran nuestras actuaciones y transmiten directamente la cultura emprendedora.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Difusión:  </a:t>
            </a:r>
            <a:endParaRPr lang="es-ES" dirty="0"/>
          </a:p>
        </p:txBody>
      </p:sp>
      <p:pic>
        <p:nvPicPr>
          <p:cNvPr id="5" name="4 Imagen" descr="https://europeaconvencida.files.wordpress.com/2015/04/eu-flag-erasmus-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1886650" cy="53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" descr="C:\Users\usuario\Desktop\30-aniversario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23928" y="260648"/>
            <a:ext cx="4680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74638"/>
            <a:ext cx="901904" cy="6226196"/>
          </a:xfr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txBody>
          <a:bodyPr vert="vert270">
            <a:normAutofit/>
          </a:bodyPr>
          <a:lstStyle/>
          <a:p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DIFUSIÓN ERASMUS + 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556792"/>
            <a:ext cx="7416824" cy="5040560"/>
          </a:xfrm>
          <a:solidFill>
            <a:srgbClr val="FFC000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- Curso 2015/16, cada socio implementa su micro-proyecto de emprendimiento y elabora el "Manual para facilitar su desarrollo". En relación a una actividad empresarial/artesana llevada a cabo en su región, con el asesoramiento de las empresas y ayuntamientos. </a:t>
            </a:r>
          </a:p>
          <a:p>
            <a:r>
              <a:rPr lang="es-ES" dirty="0" smtClean="0"/>
              <a:t>- Curso 2016/17: Somos "Una Agencia de Turismo Emprendedora”, elaboramos la "Guía de Turismo Cultural" para promoción y difusión de las regiones, con "la importación" al menos dos micro-proyectos de los otros socios, para "promocionar el comercio europeo".</a:t>
            </a:r>
          </a:p>
        </p:txBody>
      </p:sp>
      <p:pic>
        <p:nvPicPr>
          <p:cNvPr id="5" name="4 Imagen" descr="https://europeaconvencida.files.wordpress.com/2015/04/eu-flag-erasmus-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1886650" cy="53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" descr="C:\Users\usuario\Desktop\30-aniversario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23928" y="260648"/>
            <a:ext cx="4680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74638"/>
            <a:ext cx="901904" cy="6226196"/>
          </a:xfr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txBody>
          <a:bodyPr vert="vert270">
            <a:normAutofit/>
          </a:bodyPr>
          <a:lstStyle/>
          <a:p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DIFUSIÓN ERASMUS + </a:t>
            </a:r>
            <a:endParaRPr lang="es-ES" sz="3200" dirty="0">
              <a:solidFill>
                <a:schemeClr val="bg1"/>
              </a:solidFill>
            </a:endParaRPr>
          </a:p>
        </p:txBody>
      </p:sp>
      <p:pic>
        <p:nvPicPr>
          <p:cNvPr id="5" name="4 Imagen" descr="https://europeaconvencida.files.wordpress.com/2015/04/eu-flag-erasmus-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1886650" cy="53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" descr="C:\Users\usuario\Desktop\30-aniversario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23928" y="260648"/>
            <a:ext cx="4680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529" y="1557338"/>
            <a:ext cx="7128441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4096" cy="6250706"/>
          </a:xfr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txBody>
          <a:bodyPr vert="vert270">
            <a:normAutofit/>
          </a:bodyPr>
          <a:lstStyle/>
          <a:p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DIFUSIÓN ERASMUS + 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35696" y="1268760"/>
            <a:ext cx="6851104" cy="540060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s-ES" dirty="0" smtClean="0"/>
              <a:t>    </a:t>
            </a:r>
          </a:p>
          <a:p>
            <a:pPr algn="ctr">
              <a:buNone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Coordinador </a:t>
            </a:r>
          </a:p>
          <a:p>
            <a:pPr algn="ctr">
              <a:buNone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COLEGIO NUESTRA SRA DEL CARMEN. MARISTAS BADAJOZ</a:t>
            </a:r>
          </a:p>
          <a:p>
            <a:pPr algn="ctr">
              <a:buNone/>
            </a:pPr>
            <a:endParaRPr lang="es-ES" sz="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s-ES" sz="3000" dirty="0" smtClean="0">
                <a:solidFill>
                  <a:schemeClr val="tx2"/>
                </a:solidFill>
              </a:rPr>
              <a:t>Tras la caída del socio Polaco nos </a:t>
            </a:r>
          </a:p>
          <a:p>
            <a:pPr algn="ctr">
              <a:buNone/>
            </a:pPr>
            <a:r>
              <a:rPr lang="es-ES" sz="3000" dirty="0" smtClean="0">
                <a:solidFill>
                  <a:schemeClr val="tx2"/>
                </a:solidFill>
              </a:rPr>
              <a:t>convertimos en Asociación Bilateral:</a:t>
            </a:r>
          </a:p>
          <a:p>
            <a:pPr algn="ctr">
              <a:buNone/>
            </a:pPr>
            <a:endParaRPr lang="es-ES" sz="2200" dirty="0" smtClean="0">
              <a:solidFill>
                <a:schemeClr val="tx2"/>
              </a:solidFill>
            </a:endParaRPr>
          </a:p>
          <a:p>
            <a:pPr algn="ctr">
              <a:buFontTx/>
              <a:buChar char="-"/>
            </a:pPr>
            <a:r>
              <a:rPr lang="es-ES" sz="3000" dirty="0" smtClean="0">
                <a:solidFill>
                  <a:schemeClr val="tx2"/>
                </a:solidFill>
              </a:rPr>
              <a:t>España </a:t>
            </a:r>
          </a:p>
          <a:p>
            <a:pPr algn="ctr">
              <a:buFontTx/>
              <a:buChar char="-"/>
            </a:pPr>
            <a:endParaRPr lang="es-ES" sz="3000" dirty="0" smtClean="0">
              <a:solidFill>
                <a:schemeClr val="tx2"/>
              </a:solidFill>
            </a:endParaRPr>
          </a:p>
          <a:p>
            <a:pPr algn="ctr">
              <a:buFontTx/>
              <a:buChar char="-"/>
            </a:pPr>
            <a:r>
              <a:rPr lang="es-ES" sz="3000" dirty="0" smtClean="0">
                <a:solidFill>
                  <a:schemeClr val="tx2"/>
                </a:solidFill>
              </a:rPr>
              <a:t>Turquía</a:t>
            </a:r>
          </a:p>
          <a:p>
            <a:pPr algn="ctr">
              <a:buNone/>
            </a:pP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es-ES" b="1" dirty="0" smtClean="0"/>
              <a:t>    </a:t>
            </a:r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endParaRPr lang="es-ES" dirty="0"/>
          </a:p>
        </p:txBody>
      </p:sp>
      <p:pic>
        <p:nvPicPr>
          <p:cNvPr id="5" name="4 Imagen" descr="https://europeaconvencida.files.wordpress.com/2015/04/eu-flag-erasmus-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0648"/>
            <a:ext cx="1886650" cy="53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" descr="C:\Users\usuario\Desktop\30-aniversario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27984" y="260648"/>
            <a:ext cx="435699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6" descr="TodosLogos O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348968"/>
            <a:ext cx="5724128" cy="1248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74638"/>
            <a:ext cx="901904" cy="6226196"/>
          </a:xfr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txBody>
          <a:bodyPr vert="vert270">
            <a:normAutofit/>
          </a:bodyPr>
          <a:lstStyle/>
          <a:p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DIFUSIÓN ERASMUS + 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556792"/>
            <a:ext cx="7416824" cy="5040560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Objetivos:</a:t>
            </a: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base"/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Desarrollar competencias básicas y transversales utilizando </a:t>
            </a:r>
            <a:r>
              <a:rPr lang="es-ES" b="1" i="1" dirty="0" smtClean="0">
                <a:solidFill>
                  <a:schemeClr val="accent1">
                    <a:lumMod val="75000"/>
                  </a:schemeClr>
                </a:solidFill>
              </a:rPr>
              <a:t>enfoques pedagógicos innovadores.</a:t>
            </a: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base"/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Fomentar el desarrollo de capacidades y </a:t>
            </a:r>
            <a:r>
              <a:rPr lang="es-ES" b="1" i="1" dirty="0" smtClean="0">
                <a:solidFill>
                  <a:schemeClr val="accent1">
                    <a:lumMod val="75000"/>
                  </a:schemeClr>
                </a:solidFill>
              </a:rPr>
              <a:t>competencias de profesores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y formadores.</a:t>
            </a:r>
          </a:p>
          <a:p>
            <a:pPr fontAlgn="base"/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Fortalecer la calidad a través de la movilidad y la </a:t>
            </a:r>
            <a:r>
              <a:rPr lang="es-ES" b="1" i="1" dirty="0" smtClean="0">
                <a:solidFill>
                  <a:schemeClr val="accent1">
                    <a:lumMod val="75000"/>
                  </a:schemeClr>
                </a:solidFill>
              </a:rPr>
              <a:t>cooperación transfronteriza.</a:t>
            </a: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dirty="0"/>
          </a:p>
        </p:txBody>
      </p:sp>
      <p:pic>
        <p:nvPicPr>
          <p:cNvPr id="5" name="4 Imagen" descr="https://europeaconvencida.files.wordpress.com/2015/04/eu-flag-erasmus-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1886650" cy="53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" descr="C:\Users\usuario\Desktop\30-aniversario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23928" y="260648"/>
            <a:ext cx="4680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74638"/>
            <a:ext cx="901904" cy="6226196"/>
          </a:xfr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txBody>
          <a:bodyPr vert="vert270">
            <a:normAutofit/>
          </a:bodyPr>
          <a:lstStyle/>
          <a:p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DIFUSIÓN ERASMUS + 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556792"/>
            <a:ext cx="7416824" cy="5040560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Resultados:</a:t>
            </a: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base"/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Investigación sobre </a:t>
            </a:r>
            <a:r>
              <a:rPr lang="es-ES" b="1" i="1" dirty="0" smtClean="0">
                <a:solidFill>
                  <a:schemeClr val="accent1">
                    <a:lumMod val="75000"/>
                  </a:schemeClr>
                </a:solidFill>
              </a:rPr>
              <a:t>nuevas metodologías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y habilidades para el Siglo XXI.</a:t>
            </a:r>
          </a:p>
          <a:p>
            <a:pPr fontAlgn="base"/>
            <a:r>
              <a:rPr lang="es-ES" b="1" i="1" dirty="0" err="1" smtClean="0">
                <a:solidFill>
                  <a:schemeClr val="accent1">
                    <a:lumMod val="75000"/>
                  </a:schemeClr>
                </a:solidFill>
              </a:rPr>
              <a:t>Ebook</a:t>
            </a:r>
            <a:r>
              <a:rPr lang="es-ES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con cursos para profesores sobre nuevas metodologías.</a:t>
            </a:r>
          </a:p>
          <a:p>
            <a:pPr fontAlgn="base"/>
            <a:r>
              <a:rPr lang="es-ES" b="1" i="1" dirty="0" smtClean="0">
                <a:solidFill>
                  <a:schemeClr val="accent1">
                    <a:lumMod val="75000"/>
                  </a:schemeClr>
                </a:solidFill>
              </a:rPr>
              <a:t>Guía visual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para introducir las nuevas metodologías en el aula.</a:t>
            </a:r>
          </a:p>
          <a:p>
            <a:pPr fontAlgn="base"/>
            <a:r>
              <a:rPr lang="es-ES" dirty="0" smtClean="0">
                <a:solidFill>
                  <a:srgbClr val="1F497D"/>
                </a:solidFill>
              </a:rPr>
              <a:t>Creación de </a:t>
            </a:r>
            <a:r>
              <a:rPr lang="es-ES" b="1" dirty="0">
                <a:solidFill>
                  <a:srgbClr val="1F497D"/>
                </a:solidFill>
              </a:rPr>
              <a:t>j</a:t>
            </a:r>
            <a:r>
              <a:rPr lang="es-ES" b="1" dirty="0" smtClean="0">
                <a:solidFill>
                  <a:srgbClr val="1F497D"/>
                </a:solidFill>
              </a:rPr>
              <a:t>uegos digitales y físicos </a:t>
            </a:r>
            <a:r>
              <a:rPr lang="es-ES" dirty="0" smtClean="0">
                <a:solidFill>
                  <a:srgbClr val="1F497D"/>
                </a:solidFill>
              </a:rPr>
              <a:t>(ABJ).</a:t>
            </a:r>
          </a:p>
          <a:p>
            <a:pPr fontAlgn="base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5" name="4 Imagen" descr="https://europeaconvencida.files.wordpress.com/2015/04/eu-flag-erasmus-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1886650" cy="53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" descr="C:\Users\usuario\Desktop\30-aniversario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23928" y="260648"/>
            <a:ext cx="4680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74638"/>
            <a:ext cx="901904" cy="6226196"/>
          </a:xfr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txBody>
          <a:bodyPr vert="vert270">
            <a:normAutofit/>
          </a:bodyPr>
          <a:lstStyle/>
          <a:p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DIFUSIÓN ERASMUS + 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556792"/>
            <a:ext cx="7416824" cy="5040560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Difusión:</a:t>
            </a: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base"/>
            <a:r>
              <a:rPr lang="es-ES" sz="2800" b="1" dirty="0" smtClean="0">
                <a:solidFill>
                  <a:srgbClr val="1F497D"/>
                </a:solidFill>
              </a:rPr>
              <a:t>Blog</a:t>
            </a:r>
            <a:r>
              <a:rPr lang="es-ES" sz="2800" dirty="0" smtClean="0">
                <a:solidFill>
                  <a:srgbClr val="1F497D"/>
                </a:solidFill>
              </a:rPr>
              <a:t> y </a:t>
            </a:r>
            <a:r>
              <a:rPr lang="es-ES" sz="2800" b="1" dirty="0" smtClean="0">
                <a:solidFill>
                  <a:srgbClr val="1F497D"/>
                </a:solidFill>
              </a:rPr>
              <a:t>TwinSpace.</a:t>
            </a:r>
          </a:p>
          <a:p>
            <a:pPr fontAlgn="base"/>
            <a:r>
              <a:rPr lang="es-ES" sz="2800" dirty="0" smtClean="0">
                <a:solidFill>
                  <a:srgbClr val="1F497D"/>
                </a:solidFill>
              </a:rPr>
              <a:t>ABP: APP y web </a:t>
            </a:r>
            <a:r>
              <a:rPr lang="es-ES" sz="2800" b="1" dirty="0" smtClean="0">
                <a:solidFill>
                  <a:srgbClr val="1F497D"/>
                </a:solidFill>
              </a:rPr>
              <a:t>ECO</a:t>
            </a:r>
            <a:r>
              <a:rPr lang="es-ES" sz="2800" dirty="0" smtClean="0">
                <a:solidFill>
                  <a:srgbClr val="1F497D"/>
                </a:solidFill>
              </a:rPr>
              <a:t>. </a:t>
            </a:r>
          </a:p>
          <a:p>
            <a:pPr fontAlgn="base"/>
            <a:r>
              <a:rPr lang="es-ES" sz="2800" dirty="0" smtClean="0">
                <a:solidFill>
                  <a:srgbClr val="FF0000"/>
                </a:solidFill>
              </a:rPr>
              <a:t>Fotos</a:t>
            </a:r>
          </a:p>
          <a:p>
            <a:pPr fontAlgn="base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5" name="4 Imagen" descr="https://europeaconvencida.files.wordpress.com/2015/04/eu-flag-erasmus-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1886650" cy="53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" descr="C:\Users\usuario\Desktop\30-aniversario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23928" y="260648"/>
            <a:ext cx="4680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74638"/>
            <a:ext cx="901904" cy="6226196"/>
          </a:xfr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txBody>
          <a:bodyPr vert="vert270">
            <a:normAutofit/>
          </a:bodyPr>
          <a:lstStyle/>
          <a:p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DIFUSIÓN ERASMUS + </a:t>
            </a:r>
            <a:endParaRPr lang="es-ES" sz="3200" dirty="0">
              <a:solidFill>
                <a:schemeClr val="bg1"/>
              </a:solidFill>
            </a:endParaRPr>
          </a:p>
        </p:txBody>
      </p:sp>
      <p:pic>
        <p:nvPicPr>
          <p:cNvPr id="5" name="4 Imagen" descr="https://europeaconvencida.files.wordpress.com/2015/04/eu-flag-erasmus-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1886650" cy="53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" descr="C:\Users\usuario\Desktop\30-aniversario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23928" y="260648"/>
            <a:ext cx="4680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150" y="2794855"/>
            <a:ext cx="2139700" cy="2136652"/>
          </a:xfrm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1403648" y="1556792"/>
            <a:ext cx="7416824" cy="50405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G.O.A.L.</a:t>
            </a:r>
          </a:p>
          <a:p>
            <a:pPr algn="ctr">
              <a:buFont typeface="Arial" pitchFamily="34" charset="0"/>
              <a:buNone/>
            </a:pP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</a:rPr>
              <a:t>“</a:t>
            </a:r>
            <a:r>
              <a:rPr lang="es-ES" sz="2400" dirty="0" err="1" smtClean="0">
                <a:solidFill>
                  <a:schemeClr val="tx2">
                    <a:lumMod val="50000"/>
                  </a:schemeClr>
                </a:solidFill>
              </a:rPr>
              <a:t>Growing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tx2">
                    <a:lumMod val="50000"/>
                  </a:schemeClr>
                </a:solidFill>
              </a:rPr>
              <a:t>Outdoor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s-ES" sz="2400" dirty="0" err="1" smtClean="0">
                <a:solidFill>
                  <a:schemeClr val="tx2">
                    <a:lumMod val="50000"/>
                  </a:schemeClr>
                </a:solidFill>
              </a:rPr>
              <a:t>Agroturism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tx2">
                    <a:lumMod val="50000"/>
                  </a:schemeClr>
                </a:solidFill>
              </a:rPr>
              <a:t>Learning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</a:rPr>
              <a:t>”</a:t>
            </a:r>
          </a:p>
          <a:p>
            <a:pPr algn="ctr">
              <a:buFont typeface="Arial" pitchFamily="34" charset="0"/>
              <a:buNone/>
            </a:pP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</a:rPr>
              <a:t>Escuelas Parroquiales del Sagrado Corazón. Olivenza</a:t>
            </a:r>
            <a:endParaRPr lang="es-ES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Font typeface="Arial" pitchFamily="34" charset="0"/>
              <a:buNone/>
            </a:pPr>
            <a:endParaRPr lang="es-ES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Font typeface="Arial" pitchFamily="34" charset="0"/>
              <a:buNone/>
            </a:pPr>
            <a:endParaRPr lang="es-ES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Font typeface="Arial" pitchFamily="34" charset="0"/>
              <a:buNone/>
            </a:pPr>
            <a:endParaRPr lang="es-ES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Font typeface="Arial" pitchFamily="34" charset="0"/>
              <a:buNone/>
            </a:pPr>
            <a:endParaRPr lang="es-ES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Font typeface="Arial" pitchFamily="34" charset="0"/>
              <a:buNone/>
            </a:pPr>
            <a:endParaRPr lang="es-ES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Font typeface="Arial" pitchFamily="34" charset="0"/>
              <a:buNone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</a:rPr>
              <a:t>DURACIÓN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</a:rPr>
              <a:t>: 2015-2017</a:t>
            </a:r>
            <a:endParaRPr lang="es-E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96952"/>
            <a:ext cx="3014056" cy="3009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74638"/>
            <a:ext cx="901904" cy="6226196"/>
          </a:xfr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txBody>
          <a:bodyPr vert="vert270">
            <a:normAutofit/>
          </a:bodyPr>
          <a:lstStyle/>
          <a:p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DIFUSIÓN ERASMUS + </a:t>
            </a:r>
            <a:endParaRPr lang="es-ES" sz="3200" dirty="0">
              <a:solidFill>
                <a:schemeClr val="bg1"/>
              </a:solidFill>
            </a:endParaRPr>
          </a:p>
        </p:txBody>
      </p:sp>
      <p:pic>
        <p:nvPicPr>
          <p:cNvPr id="5" name="4 Imagen" descr="https://europeaconvencida.files.wordpress.com/2015/04/eu-flag-erasmus-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1886650" cy="53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" descr="C:\Users\usuario\Desktop\30-aniversario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23928" y="260648"/>
            <a:ext cx="4680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1403648" y="1556792"/>
            <a:ext cx="7416824" cy="5040560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2800" b="1" dirty="0" smtClean="0">
                <a:solidFill>
                  <a:schemeClr val="tx2">
                    <a:lumMod val="50000"/>
                  </a:schemeClr>
                </a:solidFill>
              </a:rPr>
              <a:t>COORDINADOR:</a:t>
            </a:r>
          </a:p>
          <a:p>
            <a:pPr algn="ctr">
              <a:buNone/>
            </a:pPr>
            <a:r>
              <a:rPr lang="es-ES" sz="2800" dirty="0" smtClean="0">
                <a:solidFill>
                  <a:srgbClr val="FF0000"/>
                </a:solidFill>
              </a:rPr>
              <a:t>ES</a:t>
            </a:r>
            <a:r>
              <a:rPr lang="es-ES" sz="2800" dirty="0" smtClean="0">
                <a:solidFill>
                  <a:srgbClr val="FFFF00"/>
                </a:solidFill>
              </a:rPr>
              <a:t>PA</a:t>
            </a:r>
            <a:r>
              <a:rPr lang="es-ES" sz="2800" dirty="0" smtClean="0">
                <a:solidFill>
                  <a:srgbClr val="FF0000"/>
                </a:solidFill>
              </a:rPr>
              <a:t>ÑA</a:t>
            </a:r>
            <a:r>
              <a:rPr lang="es-ES" sz="2800" dirty="0" smtClean="0">
                <a:solidFill>
                  <a:schemeClr val="tx2">
                    <a:lumMod val="50000"/>
                  </a:schemeClr>
                </a:solidFill>
              </a:rPr>
              <a:t>: Escuelas Parroquiales del Sagrado Corazón (Olivenza)</a:t>
            </a:r>
          </a:p>
          <a:p>
            <a:pPr algn="ctr">
              <a:buNone/>
            </a:pPr>
            <a:endParaRPr lang="es-E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s-ES" sz="2800" b="1" dirty="0" smtClean="0">
                <a:solidFill>
                  <a:schemeClr val="tx2">
                    <a:lumMod val="50000"/>
                  </a:schemeClr>
                </a:solidFill>
              </a:rPr>
              <a:t>PAÍSES SOCÍOS:</a:t>
            </a:r>
          </a:p>
          <a:p>
            <a:pPr marL="0" indent="0" algn="ctr">
              <a:buNone/>
            </a:pPr>
            <a:r>
              <a:rPr lang="es-ES" sz="2800" dirty="0" smtClean="0">
                <a:solidFill>
                  <a:schemeClr val="bg1"/>
                </a:solidFill>
              </a:rPr>
              <a:t>ESL</a:t>
            </a:r>
            <a:r>
              <a:rPr lang="es-ES" sz="2800" dirty="0" smtClean="0">
                <a:solidFill>
                  <a:srgbClr val="0070C0"/>
                </a:solidFill>
              </a:rPr>
              <a:t>OVE</a:t>
            </a:r>
            <a:r>
              <a:rPr lang="es-ES" sz="2800" dirty="0" smtClean="0">
                <a:solidFill>
                  <a:srgbClr val="C00000"/>
                </a:solidFill>
              </a:rPr>
              <a:t>NIA</a:t>
            </a:r>
            <a:r>
              <a:rPr lang="es-ES" sz="2800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s-ES" sz="2800" dirty="0" err="1" smtClean="0">
                <a:solidFill>
                  <a:schemeClr val="tx2">
                    <a:lumMod val="50000"/>
                  </a:schemeClr>
                </a:solidFill>
              </a:rPr>
              <a:t>Osnovna</a:t>
            </a:r>
            <a:r>
              <a:rPr lang="es-ES" sz="2800" dirty="0" smtClean="0">
                <a:solidFill>
                  <a:schemeClr val="tx2">
                    <a:lumMod val="50000"/>
                  </a:schemeClr>
                </a:solidFill>
              </a:rPr>
              <a:t> sola </a:t>
            </a:r>
            <a:r>
              <a:rPr lang="es-ES" sz="2800" dirty="0" err="1" smtClean="0">
                <a:solidFill>
                  <a:schemeClr val="tx2">
                    <a:lumMod val="50000"/>
                  </a:schemeClr>
                </a:solidFill>
              </a:rPr>
              <a:t>Dramlje</a:t>
            </a:r>
            <a:r>
              <a:rPr lang="es-ES" sz="2800" dirty="0" smtClean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s-ES" sz="2800" dirty="0" err="1" smtClean="0">
                <a:solidFill>
                  <a:schemeClr val="tx2">
                    <a:lumMod val="50000"/>
                  </a:schemeClr>
                </a:solidFill>
              </a:rPr>
              <a:t>Dramlje</a:t>
            </a:r>
            <a:r>
              <a:rPr lang="es-ES" sz="28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0" indent="0" algn="ctr">
              <a:buNone/>
            </a:pPr>
            <a:r>
              <a:rPr lang="es-ES" sz="2800" dirty="0" smtClean="0">
                <a:solidFill>
                  <a:srgbClr val="C00000"/>
                </a:solidFill>
              </a:rPr>
              <a:t>TURQUÍA</a:t>
            </a:r>
            <a:r>
              <a:rPr lang="es-ES" sz="2800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s-ES" sz="2800" dirty="0" err="1" smtClean="0">
                <a:solidFill>
                  <a:schemeClr val="tx2">
                    <a:lumMod val="50000"/>
                  </a:schemeClr>
                </a:solidFill>
              </a:rPr>
              <a:t>Ulugbey</a:t>
            </a:r>
            <a:r>
              <a:rPr lang="es-E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tx2">
                    <a:lumMod val="50000"/>
                  </a:schemeClr>
                </a:solidFill>
              </a:rPr>
              <a:t>Ortaukulu</a:t>
            </a:r>
            <a:r>
              <a:rPr lang="es-ES" sz="2800" dirty="0" smtClean="0">
                <a:solidFill>
                  <a:schemeClr val="tx2">
                    <a:lumMod val="50000"/>
                  </a:schemeClr>
                </a:solidFill>
              </a:rPr>
              <a:t> (Estambul)</a:t>
            </a:r>
          </a:p>
          <a:p>
            <a:pPr marL="0" indent="0" algn="ctr">
              <a:buNone/>
            </a:pPr>
            <a:r>
              <a:rPr lang="es-ES" sz="2800" dirty="0" smtClean="0">
                <a:solidFill>
                  <a:schemeClr val="bg1"/>
                </a:solidFill>
              </a:rPr>
              <a:t>BUL</a:t>
            </a:r>
            <a:r>
              <a:rPr lang="es-ES" sz="2800" dirty="0" smtClean="0">
                <a:solidFill>
                  <a:srgbClr val="00B050"/>
                </a:solidFill>
              </a:rPr>
              <a:t>GA</a:t>
            </a:r>
            <a:r>
              <a:rPr lang="es-ES" sz="2800" dirty="0" smtClean="0">
                <a:solidFill>
                  <a:srgbClr val="C00000"/>
                </a:solidFill>
              </a:rPr>
              <a:t>RIA</a:t>
            </a:r>
            <a:r>
              <a:rPr lang="es-ES" sz="2800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s-ES" sz="2800" dirty="0" err="1" smtClean="0">
                <a:solidFill>
                  <a:schemeClr val="tx2">
                    <a:lumMod val="50000"/>
                  </a:schemeClr>
                </a:solidFill>
              </a:rPr>
              <a:t>Peyo</a:t>
            </a:r>
            <a:r>
              <a:rPr lang="es-E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tx2">
                    <a:lumMod val="50000"/>
                  </a:schemeClr>
                </a:solidFill>
              </a:rPr>
              <a:t>Kracholov</a:t>
            </a:r>
            <a:r>
              <a:rPr lang="es-E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tx2">
                    <a:lumMod val="50000"/>
                  </a:schemeClr>
                </a:solidFill>
              </a:rPr>
              <a:t>Yavorov</a:t>
            </a:r>
            <a:r>
              <a:rPr lang="es-ES" sz="2800" dirty="0" smtClean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s-ES" sz="2800" dirty="0" err="1" smtClean="0">
                <a:solidFill>
                  <a:schemeClr val="tx2">
                    <a:lumMod val="50000"/>
                  </a:schemeClr>
                </a:solidFill>
              </a:rPr>
              <a:t>Stefanovo</a:t>
            </a:r>
            <a:r>
              <a:rPr lang="es-ES" sz="28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s-ES" sz="2800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es-ES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2377</TotalTime>
  <Words>1410</Words>
  <Application>Microsoft Office PowerPoint</Application>
  <PresentationFormat>Presentación en pantalla (4:3)</PresentationFormat>
  <Paragraphs>209</Paragraphs>
  <Slides>34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9" baseType="lpstr">
      <vt:lpstr>Amatic SC</vt:lpstr>
      <vt:lpstr>Arial</vt:lpstr>
      <vt:lpstr>Calibri</vt:lpstr>
      <vt:lpstr>Wingdings</vt:lpstr>
      <vt:lpstr>Tema de Office</vt:lpstr>
      <vt:lpstr>DIFUSIÓN ERASMUS + </vt:lpstr>
      <vt:lpstr>DIFUSIÓN ERASMUS + </vt:lpstr>
      <vt:lpstr>DIFUSIÓN ERASMUS + </vt:lpstr>
      <vt:lpstr>DIFUSIÓN ERASMUS + </vt:lpstr>
      <vt:lpstr>DIFUSIÓN ERASMUS + </vt:lpstr>
      <vt:lpstr>DIFUSIÓN ERASMUS + </vt:lpstr>
      <vt:lpstr>DIFUSIÓN ERASMUS + </vt:lpstr>
      <vt:lpstr>DIFUSIÓN ERASMUS + </vt:lpstr>
      <vt:lpstr>DIFUSIÓN ERASMUS + </vt:lpstr>
      <vt:lpstr>DIFUSIÓN ERASMUS + </vt:lpstr>
      <vt:lpstr>DIFUSIÓN ERASMUS + </vt:lpstr>
      <vt:lpstr>DIFUSIÓN ERASMUS + </vt:lpstr>
      <vt:lpstr>DIFUSIÓN ERASMUS + </vt:lpstr>
      <vt:lpstr>DIFUSIÓN ERASMUS + </vt:lpstr>
      <vt:lpstr>DIFUSIÓN ERASMUS + </vt:lpstr>
      <vt:lpstr>DIFUSIÓN ERASMUS + </vt:lpstr>
      <vt:lpstr>DIFUSIÓN ERASMUS + </vt:lpstr>
      <vt:lpstr>DIFUSIÓN ERASMUS + </vt:lpstr>
      <vt:lpstr>DIFUSIÓN ERASMUS + </vt:lpstr>
      <vt:lpstr>DIFUSIÓN ERASMUS + </vt:lpstr>
      <vt:lpstr>DIFUSIÓN ERASMUS + </vt:lpstr>
      <vt:lpstr>DIFUSIÓN ERASMUS + </vt:lpstr>
      <vt:lpstr>DIFUSIÓN ERASMUS + </vt:lpstr>
      <vt:lpstr>DIFUSIÓN ERASMUS + </vt:lpstr>
      <vt:lpstr>DIFUSIÓN ERASMUS + </vt:lpstr>
      <vt:lpstr>DIFUSIÓN ERASMUS + </vt:lpstr>
      <vt:lpstr>DIFUSIÓN ERASMUS + </vt:lpstr>
      <vt:lpstr>DIFUSIÓN ERASMUS + </vt:lpstr>
      <vt:lpstr>DIFUSIÓN ERASMUS + </vt:lpstr>
      <vt:lpstr>DIFUSIÓN ERASMUS + </vt:lpstr>
      <vt:lpstr>DIFUSIÓN ERASMUS + </vt:lpstr>
      <vt:lpstr>DIFUSIÓN ERASMUS + </vt:lpstr>
      <vt:lpstr>DIFUSIÓN ERASMUS + </vt:lpstr>
      <vt:lpstr>DIFUSIÓN ERASMUS +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+</dc:title>
  <dc:creator>Usuario</dc:creator>
  <cp:lastModifiedBy>Almudena Soriano Covarsí</cp:lastModifiedBy>
  <cp:revision>127</cp:revision>
  <dcterms:created xsi:type="dcterms:W3CDTF">2015-11-13T11:17:44Z</dcterms:created>
  <dcterms:modified xsi:type="dcterms:W3CDTF">2017-05-26T17:06:10Z</dcterms:modified>
</cp:coreProperties>
</file>