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25" r:id="rId3"/>
    <p:sldId id="257" r:id="rId4"/>
    <p:sldId id="314" r:id="rId5"/>
    <p:sldId id="259" r:id="rId6"/>
    <p:sldId id="264" r:id="rId7"/>
    <p:sldId id="263" r:id="rId8"/>
    <p:sldId id="260" r:id="rId9"/>
    <p:sldId id="261" r:id="rId10"/>
    <p:sldId id="262" r:id="rId11"/>
    <p:sldId id="265" r:id="rId12"/>
    <p:sldId id="320" r:id="rId13"/>
    <p:sldId id="267" r:id="rId14"/>
    <p:sldId id="315" r:id="rId15"/>
    <p:sldId id="266" r:id="rId16"/>
    <p:sldId id="323" r:id="rId17"/>
    <p:sldId id="316" r:id="rId18"/>
    <p:sldId id="318" r:id="rId19"/>
    <p:sldId id="319" r:id="rId20"/>
    <p:sldId id="321" r:id="rId21"/>
    <p:sldId id="322" r:id="rId22"/>
    <p:sldId id="317" r:id="rId23"/>
    <p:sldId id="324" r:id="rId24"/>
    <p:sldId id="326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92947"/>
  </p:normalViewPr>
  <p:slideViewPr>
    <p:cSldViewPr snapToGrid="0" snapToObjects="1">
      <p:cViewPr varScale="1">
        <p:scale>
          <a:sx n="129" d="100"/>
          <a:sy n="129" d="100"/>
        </p:scale>
        <p:origin x="-696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E1AFF369-4454-364D-9DA4-036810E81A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49F577B-47B5-0943-B3C3-B646107943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C9E0C-9F21-A84F-8AA8-6DC0F27DA051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0F698DA-F393-DE4E-A2D3-00032F0481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60A290BA-D6B4-3948-AA40-1C65173761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72961-465E-9F4F-AAE9-D7028AC73D0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33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80DBA-27D0-F14F-B30D-5EDE48356B25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92971-F11E-6A49-86ED-47449FDA17E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97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686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515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692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47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719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036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704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1221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093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050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918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797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563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907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784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35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225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334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40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24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54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744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83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92971-F11E-6A49-86ED-47449FDA17E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72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1041554-CF64-EC43-8D88-7300B320D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DE5A1E60-F227-BA4A-AAC9-5A127CA92B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DBBAA66-6EC5-DE49-B881-A81BF078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154CAE1-4A78-0749-A66B-2DC3571E1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FEE7BE4-BA50-8B4B-ABB7-A918BB97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049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95A91B1-2668-124E-B392-290986BE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FE56B79-2618-6049-B239-5B3AF71FE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688AB10-410A-D44A-BCE2-0BBC287F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9BCEA95-055F-4547-95F7-A7076CDA5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AE934A3-2C70-944F-884E-FE054059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64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F3B3E49B-9CDA-DA4E-8FCF-8E9FB223BA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B632F143-8C45-2042-B121-A0E16521B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858E7C8-6B36-AA4E-A28C-8D7791E99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FC17328-8B09-2643-B147-E2F993E7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4FC0D3-87A2-3141-8F49-E1613AC6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94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3A3B005-9859-E043-B944-B551067AD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FD6D53A-7033-E24A-A407-611ED9651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95031FD-AC09-4E47-8E40-88E39D66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562BA69-0B06-BD43-BD30-7EED7432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7DFB7A-B343-464F-B9E0-17DDE307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19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5A0F6C0-107F-2D44-93F7-7126C3DC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95A2EC2-AB73-2445-83D7-DA4714952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053BC15-662C-A643-946A-3BA518C4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77D9901-9975-C844-BA95-4914DB40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287F7AB-09AE-DE46-83C4-269CB43F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7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A056EFB-0E00-6F4B-91D2-EE95F2A93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36B1FF4-A1BE-4A41-89F1-A47ABF7EF1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702AD50-4247-B843-96E9-849F230BC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1AC7A58-B986-3947-BE96-F94917CA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2581653F-8105-7C4A-A3AD-F1DAC071C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5188F64-3842-F140-8C7F-AB8A67AA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627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714DC4C-08B5-434F-ABAE-78518EB2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AFA0D8B-5048-2541-86CD-29AA3BA47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9C91049-4CFD-5E42-A508-D8A73FC16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32DB2B6D-8112-0B4A-A4F0-D2A802886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8F116CB-5498-004C-A261-772DDA172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DB6F6F3E-7CE0-E649-9E18-CDA3373E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C3ADA3E8-C7DE-034F-AA18-B20CAF66E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CDC252C5-8BF4-8540-B88B-1DDDEC8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04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2B0EE35-5F58-814F-B8E1-380A7139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BAF666BC-DB6D-D24E-9EFB-BB290537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60825C2-1C9A-324D-9674-241C7EDA4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A4ABEDD6-3E12-7240-A7C7-221D12A0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590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AADB6A02-1244-F347-960E-0A3618B5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16BBBC96-E2A2-3346-B8A5-868B236D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C6BE4AF0-ACFA-4242-95F9-62EA0B4F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48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9D9FA50-D7AB-D345-B769-A4F6347A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1832790-FF10-4D4A-A854-8A1F10330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D8FC2528-019A-5841-8A6C-F690C9E6B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51EED29-6DFC-AC49-8594-971B9ECD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CC8555E1-286C-C144-8944-65D1535C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85B371C-4104-C841-B0F4-17EE9862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67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F818E61-5F64-B949-A846-7137BFBE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3AF25F05-0A19-1B44-8F9F-43D36EB36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7362811-3135-7B40-976F-CDA6DEEC4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1890C68-D15D-F74D-A94C-DB423933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C74F76C-8494-E042-86C2-A9AE9E06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EFECCA3-6FF9-A24C-8DDC-CFE4EC23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6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412E6551-FF19-D340-BB02-9B2D918D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9F0C76B-E230-9747-94B7-1EFC5CC96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DA1A230-B928-C54A-9447-FE8E738E2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3323B-F88D-5947-88C1-30B880901F4C}" type="datetimeFigureOut">
              <a:rPr lang="it-IT" smtClean="0"/>
              <a:t>02/11/19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D27E4D5-2819-4445-81DF-A3B3F1A33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186E459-50C4-7A4C-B476-DEB0856E8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BA0F0-B264-1A4E-85B3-18A9D9A3682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0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hyperlink" Target="https://www.frontiersin.org/articles/10.3389/fmicb.2019.01629/ful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jpg"/><Relationship Id="rId5" Type="http://schemas.openxmlformats.org/officeDocument/2006/relationships/hyperlink" Target="http://it.wikipedia.org/wiki/Ippocrate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tiff"/><Relationship Id="rId12" Type="http://schemas.openxmlformats.org/officeDocument/2006/relationships/image" Target="../media/image3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7" Type="http://schemas.openxmlformats.org/officeDocument/2006/relationships/image" Target="../media/image34.tiff"/><Relationship Id="rId8" Type="http://schemas.openxmlformats.org/officeDocument/2006/relationships/image" Target="../media/image35.tiff"/><Relationship Id="rId9" Type="http://schemas.openxmlformats.org/officeDocument/2006/relationships/image" Target="../media/image36.tiff"/><Relationship Id="rId10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tiff"/><Relationship Id="rId12" Type="http://schemas.openxmlformats.org/officeDocument/2006/relationships/image" Target="../media/image5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6.tiff"/><Relationship Id="rId7" Type="http://schemas.openxmlformats.org/officeDocument/2006/relationships/image" Target="../media/image47.tiff"/><Relationship Id="rId8" Type="http://schemas.openxmlformats.org/officeDocument/2006/relationships/image" Target="../media/image48.tiff"/><Relationship Id="rId9" Type="http://schemas.openxmlformats.org/officeDocument/2006/relationships/image" Target="../media/image49.tiff"/><Relationship Id="rId10" Type="http://schemas.openxmlformats.org/officeDocument/2006/relationships/image" Target="../media/image5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4.png"/><Relationship Id="rId5" Type="http://schemas.openxmlformats.org/officeDocument/2006/relationships/image" Target="../media/image5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0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4588699" y="89011"/>
            <a:ext cx="337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2875343" y="5507839"/>
            <a:ext cx="6003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Dr.ssa Donatella </a:t>
            </a:r>
            <a:r>
              <a:rPr lang="it-IT" sz="2400" dirty="0" err="1"/>
              <a:t>Pitasi</a:t>
            </a:r>
            <a:r>
              <a:rPr lang="it-IT" sz="2400" dirty="0"/>
              <a:t> </a:t>
            </a:r>
          </a:p>
          <a:p>
            <a:pPr algn="ctr"/>
            <a:r>
              <a:rPr lang="it-IT" sz="2400" dirty="0"/>
              <a:t>Medico chirurgo</a:t>
            </a:r>
          </a:p>
          <a:p>
            <a:pPr algn="ctr"/>
            <a:r>
              <a:rPr lang="it-IT" sz="2400" dirty="0"/>
              <a:t>Spec. Scienza dell’alimentazione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5E66A88-2DC9-4E45-BA0D-32400FBB5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343" y="916685"/>
            <a:ext cx="5980400" cy="39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0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553" y="-377206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454666" y="23951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A3349CD-90A1-BF41-8EA6-F0A0DF3C3DAC}"/>
              </a:ext>
            </a:extLst>
          </p:cNvPr>
          <p:cNvSpPr txBox="1"/>
          <p:nvPr/>
        </p:nvSpPr>
        <p:spPr>
          <a:xfrm>
            <a:off x="2511885" y="393283"/>
            <a:ext cx="777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L’IMPORTANZA DELLA QUALITA’ DEGLI ALIMENTI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4510959-4E61-3F46-A8A0-83B7201FF0B2}"/>
              </a:ext>
            </a:extLst>
          </p:cNvPr>
          <p:cNvSpPr txBox="1"/>
          <p:nvPr/>
        </p:nvSpPr>
        <p:spPr>
          <a:xfrm>
            <a:off x="601250" y="916503"/>
            <a:ext cx="39832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MATERIE PRIME PROVENIENTI DA AGRICOLTURA E ALLEVAMENTO CON PESTICIDI, CONCIMI CHIMICI , ANTIBIOTICI O ORMONI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A468EA3A-D5E6-3F4C-A59A-FB89BF79B43D}"/>
              </a:ext>
            </a:extLst>
          </p:cNvPr>
          <p:cNvSpPr txBox="1"/>
          <p:nvPr/>
        </p:nvSpPr>
        <p:spPr>
          <a:xfrm>
            <a:off x="7105415" y="973834"/>
            <a:ext cx="4556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MATERIE </a:t>
            </a:r>
            <a:r>
              <a:rPr lang="it-IT" sz="2400" dirty="0" smtClean="0"/>
              <a:t>PRIME </a:t>
            </a:r>
            <a:r>
              <a:rPr lang="it-IT" sz="2400" dirty="0"/>
              <a:t>PROVENIENTI DA AGRICOLTURA O ALLEVAMENTI CHE NON USANO PESTICIDI, CONCIMI CHIMICI O ORMONI ED ANTIBIOTICI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361EF13-3C05-1D47-BBAA-11EF1522F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955837"/>
            <a:ext cx="2722141" cy="216042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EB9B89A-4CC8-DF4C-8FEF-A0C2B53F5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88" y="2891278"/>
            <a:ext cx="2947618" cy="233937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FB201F3D-3868-CB46-9A66-67C963C57CAC}"/>
              </a:ext>
            </a:extLst>
          </p:cNvPr>
          <p:cNvSpPr txBox="1"/>
          <p:nvPr/>
        </p:nvSpPr>
        <p:spPr>
          <a:xfrm>
            <a:off x="5371054" y="2137459"/>
            <a:ext cx="25006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b="1" dirty="0"/>
              <a:t>vs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136690" y="5390458"/>
            <a:ext cx="559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RAW MATERIALS FROM AGRICULTURE AND BREEDING </a:t>
            </a:r>
            <a:r>
              <a:rPr lang="it-IT" b="1" dirty="0"/>
              <a:t>WITH</a:t>
            </a:r>
            <a:r>
              <a:rPr lang="it-IT" dirty="0"/>
              <a:t> PESTICIDES, CHEMICAL FERTILIZERS, ANTIBIOTICS OR HORMONES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5917389" y="53904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RAW MATERIALS FROM AGRICULTURE AND BREEDING </a:t>
            </a:r>
            <a:r>
              <a:rPr lang="it-IT" b="1" dirty="0" smtClean="0"/>
              <a:t>WITHOUT</a:t>
            </a:r>
            <a:r>
              <a:rPr lang="it-IT" dirty="0" smtClean="0"/>
              <a:t> </a:t>
            </a:r>
            <a:r>
              <a:rPr lang="it-IT" dirty="0"/>
              <a:t>PESTICIDES, CHEMICAL FERTILIZERS, ANTIBIOTICS OR HORMONES</a:t>
            </a:r>
          </a:p>
        </p:txBody>
      </p:sp>
    </p:spTree>
    <p:extLst>
      <p:ext uri="{BB962C8B-B14F-4D97-AF65-F5344CB8AC3E}">
        <p14:creationId xmlns:p14="http://schemas.microsoft.com/office/powerpoint/2010/main" val="420270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7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424844" y="103590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99F2D2C-CE4A-DE45-ADC5-1DD1A946B37C}"/>
              </a:ext>
            </a:extLst>
          </p:cNvPr>
          <p:cNvSpPr txBox="1"/>
          <p:nvPr/>
        </p:nvSpPr>
        <p:spPr>
          <a:xfrm>
            <a:off x="252185" y="103590"/>
            <a:ext cx="44161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ALIMENTI CONSERVATI, </a:t>
            </a:r>
            <a:r>
              <a:rPr lang="it-IT" sz="2800" dirty="0"/>
              <a:t>SURGELATI, IN </a:t>
            </a:r>
            <a:r>
              <a:rPr lang="it-IT" sz="2800" dirty="0" smtClean="0"/>
              <a:t>SCATOLA</a:t>
            </a:r>
            <a:endParaRPr lang="it-IT" sz="2800" dirty="0"/>
          </a:p>
          <a:p>
            <a:r>
              <a:rPr lang="it-IT" sz="2800" dirty="0" err="1" smtClean="0"/>
              <a:t>Preserved</a:t>
            </a:r>
            <a:r>
              <a:rPr lang="it-IT" sz="2800" dirty="0" smtClean="0"/>
              <a:t>, </a:t>
            </a:r>
            <a:r>
              <a:rPr lang="it-IT" sz="2800" dirty="0" err="1" smtClean="0"/>
              <a:t>frozen</a:t>
            </a:r>
            <a:r>
              <a:rPr lang="it-IT" sz="2800" dirty="0" smtClean="0"/>
              <a:t> or </a:t>
            </a:r>
            <a:r>
              <a:rPr lang="it-IT" sz="2800" dirty="0" err="1" smtClean="0"/>
              <a:t>canned</a:t>
            </a:r>
            <a:r>
              <a:rPr lang="it-IT" sz="2800" dirty="0" smtClean="0"/>
              <a:t> </a:t>
            </a:r>
            <a:r>
              <a:rPr lang="it-IT" sz="2800" dirty="0" err="1" smtClean="0"/>
              <a:t>foods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F50CD1E6-C552-0A48-A944-C8B9975E04B1}"/>
              </a:ext>
            </a:extLst>
          </p:cNvPr>
          <p:cNvSpPr txBox="1"/>
          <p:nvPr/>
        </p:nvSpPr>
        <p:spPr>
          <a:xfrm>
            <a:off x="8198359" y="108255"/>
            <a:ext cx="41230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ALIMENTI FRESCHI O SECCHI DA </a:t>
            </a:r>
            <a:r>
              <a:rPr lang="it-IT" sz="2800" dirty="0" smtClean="0"/>
              <a:t>CUOCERE</a:t>
            </a:r>
          </a:p>
          <a:p>
            <a:r>
              <a:rPr lang="it-IT" sz="2800" dirty="0" err="1" smtClean="0"/>
              <a:t>Fresh</a:t>
            </a:r>
            <a:r>
              <a:rPr lang="it-IT" sz="2800" dirty="0" smtClean="0"/>
              <a:t> or </a:t>
            </a:r>
            <a:r>
              <a:rPr lang="it-IT" sz="2800" dirty="0" err="1" smtClean="0"/>
              <a:t>dried</a:t>
            </a:r>
            <a:r>
              <a:rPr lang="it-IT" sz="2800" dirty="0" smtClean="0"/>
              <a:t> </a:t>
            </a:r>
            <a:r>
              <a:rPr lang="it-IT" sz="2800" dirty="0" err="1" smtClean="0"/>
              <a:t>foods</a:t>
            </a:r>
            <a:r>
              <a:rPr lang="it-IT" sz="2800" dirty="0" smtClean="0"/>
              <a:t> to </a:t>
            </a:r>
            <a:r>
              <a:rPr lang="it-IT" sz="2800" dirty="0" err="1" smtClean="0"/>
              <a:t>cook</a:t>
            </a:r>
            <a:endParaRPr lang="it-IT" sz="28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D9A9C76-E6C8-1641-843F-F05E21C15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240" y="2135581"/>
            <a:ext cx="4330700" cy="18796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A98A2A57-0CC1-A64E-8753-BED4C37FB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01" y="1972928"/>
            <a:ext cx="2938041" cy="196581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59808373-67FB-FD47-A654-CC6FE072D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64" y="4095489"/>
            <a:ext cx="2804114" cy="247559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3D46A7F4-34DF-B64C-ABC3-3323C91A0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250" y="4484293"/>
            <a:ext cx="3040933" cy="18477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B3D29860-0D01-F649-9EE3-CEB9D6A70081}"/>
              </a:ext>
            </a:extLst>
          </p:cNvPr>
          <p:cNvSpPr txBox="1"/>
          <p:nvPr/>
        </p:nvSpPr>
        <p:spPr>
          <a:xfrm>
            <a:off x="4999821" y="2655622"/>
            <a:ext cx="2116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800" b="1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00205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8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832953" y="-69650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B4A1DBB-37D8-0A47-855F-37D02275A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119" y="1122363"/>
            <a:ext cx="6273914" cy="41826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511C2B1-3427-DC48-875B-C1B859963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95" y="1060677"/>
            <a:ext cx="4696505" cy="4898571"/>
          </a:xfrm>
          <a:prstGeom prst="rect">
            <a:avLst/>
          </a:prstGeom>
        </p:spPr>
      </p:pic>
      <p:cxnSp>
        <p:nvCxnSpPr>
          <p:cNvPr id="12" name="Connettore 1 11">
            <a:extLst>
              <a:ext uri="{FF2B5EF4-FFF2-40B4-BE49-F238E27FC236}">
                <a16:creationId xmlns:a16="http://schemas.microsoft.com/office/drawing/2014/main" xmlns="" id="{8BA049FF-C7D6-3447-9B15-FFFC508DCB3D}"/>
              </a:ext>
            </a:extLst>
          </p:cNvPr>
          <p:cNvCxnSpPr/>
          <p:nvPr/>
        </p:nvCxnSpPr>
        <p:spPr>
          <a:xfrm>
            <a:off x="153967" y="1060677"/>
            <a:ext cx="4696505" cy="4898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xmlns="" id="{4D43A43C-7207-A249-9367-F242E974FC12}"/>
              </a:ext>
            </a:extLst>
          </p:cNvPr>
          <p:cNvCxnSpPr/>
          <p:nvPr/>
        </p:nvCxnSpPr>
        <p:spPr>
          <a:xfrm flipV="1">
            <a:off x="206595" y="1060677"/>
            <a:ext cx="4643877" cy="48985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73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206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70118" y="-101018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E315CCB-CE3D-8E4A-977F-1EAFD0A40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12" y="268314"/>
            <a:ext cx="5088489" cy="335698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5D05174-AB56-574A-8C07-0D0C9EA45AB0}"/>
              </a:ext>
            </a:extLst>
          </p:cNvPr>
          <p:cNvSpPr txBox="1"/>
          <p:nvPr/>
        </p:nvSpPr>
        <p:spPr>
          <a:xfrm>
            <a:off x="540611" y="3734306"/>
            <a:ext cx="116513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Le mele biologiche</a:t>
            </a:r>
            <a:r>
              <a:rPr lang="it-IT" sz="2400" dirty="0"/>
              <a:t> sono molto diverse da quelle coltivate con fitofarmaci : quello del </a:t>
            </a:r>
            <a:r>
              <a:rPr lang="it-IT" sz="2400" b="1" dirty="0" err="1"/>
              <a:t>microbiota</a:t>
            </a:r>
            <a:r>
              <a:rPr lang="it-IT" sz="2400" b="1" dirty="0"/>
              <a:t> ( FLORA BATTERICA)  </a:t>
            </a:r>
            <a:r>
              <a:rPr lang="it-IT" sz="2400" dirty="0"/>
              <a:t>che ospitano.</a:t>
            </a:r>
            <a:br>
              <a:rPr lang="it-IT" sz="2400" dirty="0"/>
            </a:br>
            <a:r>
              <a:rPr lang="it-IT" sz="2400" dirty="0"/>
              <a:t>La scoperta arriva da uno dei primi studi mai effettuati sull’argomento, condotto dai ricercatori dell’Università di Graz, in Austria, e pubblicato su </a:t>
            </a:r>
            <a:r>
              <a:rPr lang="it-IT" sz="2400" i="1" dirty="0">
                <a:hlinkClick r:id="rId5"/>
              </a:rPr>
              <a:t>Frontiers in Microbiology</a:t>
            </a:r>
            <a:r>
              <a:rPr lang="it-IT" sz="2400" dirty="0" smtClean="0"/>
              <a:t>.</a:t>
            </a:r>
          </a:p>
          <a:p>
            <a:r>
              <a:rPr lang="it-IT" sz="2400" dirty="0" err="1" smtClean="0"/>
              <a:t>Organic</a:t>
            </a:r>
            <a:r>
              <a:rPr lang="it-IT" sz="2400" dirty="0" smtClean="0"/>
              <a:t> </a:t>
            </a:r>
            <a:r>
              <a:rPr lang="it-IT" sz="2400" dirty="0" err="1" smtClean="0"/>
              <a:t>apples</a:t>
            </a:r>
            <a:r>
              <a:rPr lang="it-IT" sz="2400" dirty="0" smtClean="0"/>
              <a:t> are </a:t>
            </a:r>
            <a:r>
              <a:rPr lang="it-IT" sz="2400" dirty="0" err="1" smtClean="0"/>
              <a:t>very</a:t>
            </a:r>
            <a:r>
              <a:rPr lang="it-IT" sz="2400" dirty="0" smtClean="0"/>
              <a:t>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from </a:t>
            </a:r>
            <a:r>
              <a:rPr lang="it-IT" sz="2400" dirty="0" err="1" smtClean="0"/>
              <a:t>those</a:t>
            </a:r>
            <a:r>
              <a:rPr lang="it-IT" sz="2400" dirty="0" smtClean="0"/>
              <a:t> </a:t>
            </a:r>
            <a:r>
              <a:rPr lang="it-IT" sz="2400" dirty="0" err="1" smtClean="0"/>
              <a:t>grown</a:t>
            </a:r>
            <a:r>
              <a:rPr lang="it-IT" sz="2400" dirty="0" smtClean="0"/>
              <a:t> with </a:t>
            </a:r>
            <a:r>
              <a:rPr lang="it-IT" sz="2400" dirty="0" err="1" smtClean="0"/>
              <a:t>pesticides</a:t>
            </a:r>
            <a:r>
              <a:rPr lang="it-IT" sz="2400" dirty="0" smtClean="0"/>
              <a:t>: the </a:t>
            </a:r>
            <a:r>
              <a:rPr lang="it-IT" sz="2400" dirty="0" err="1" smtClean="0"/>
              <a:t>mircobiota</a:t>
            </a:r>
            <a:r>
              <a:rPr lang="it-IT" sz="2400" dirty="0" smtClean="0"/>
              <a:t> (</a:t>
            </a:r>
            <a:r>
              <a:rPr lang="it-IT" sz="2400" dirty="0" err="1" smtClean="0"/>
              <a:t>bacterial</a:t>
            </a:r>
            <a:r>
              <a:rPr lang="it-IT" sz="2400" dirty="0" smtClean="0"/>
              <a:t> flora) </a:t>
            </a:r>
            <a:r>
              <a:rPr lang="it-IT" sz="2400" dirty="0" err="1" smtClean="0"/>
              <a:t>they</a:t>
            </a:r>
            <a:r>
              <a:rPr lang="it-IT" sz="2400" dirty="0" smtClean="0"/>
              <a:t> </a:t>
            </a:r>
            <a:r>
              <a:rPr lang="it-IT" sz="2400" dirty="0" err="1" smtClean="0"/>
              <a:t>host</a:t>
            </a:r>
            <a:r>
              <a:rPr lang="it-IT" sz="2400" dirty="0" smtClean="0"/>
              <a:t>. The </a:t>
            </a:r>
            <a:r>
              <a:rPr lang="it-IT" sz="2400" dirty="0" err="1" smtClean="0"/>
              <a:t>discovery</a:t>
            </a:r>
            <a:r>
              <a:rPr lang="it-IT" sz="2400" dirty="0" smtClean="0"/>
              <a:t> </a:t>
            </a:r>
            <a:r>
              <a:rPr lang="it-IT" sz="2400" dirty="0" err="1" smtClean="0"/>
              <a:t>comes</a:t>
            </a:r>
            <a:r>
              <a:rPr lang="it-IT" sz="2400" dirty="0" smtClean="0"/>
              <a:t> from </a:t>
            </a:r>
            <a:r>
              <a:rPr lang="it-IT" sz="2400" dirty="0" err="1" smtClean="0"/>
              <a:t>one</a:t>
            </a:r>
            <a:r>
              <a:rPr lang="it-IT" sz="2400" dirty="0" smtClean="0"/>
              <a:t> of the first </a:t>
            </a:r>
            <a:r>
              <a:rPr lang="it-IT" sz="2400" dirty="0" err="1" smtClean="0"/>
              <a:t>studies</a:t>
            </a:r>
            <a:r>
              <a:rPr lang="it-IT" sz="2400" dirty="0" smtClean="0"/>
              <a:t> on </a:t>
            </a:r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topic</a:t>
            </a:r>
            <a:r>
              <a:rPr lang="it-IT" sz="2400" dirty="0" smtClean="0"/>
              <a:t>, by </a:t>
            </a:r>
            <a:r>
              <a:rPr lang="it-IT" sz="2400" dirty="0" err="1" smtClean="0"/>
              <a:t>researchers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University</a:t>
            </a:r>
            <a:r>
              <a:rPr lang="it-IT" sz="2400" dirty="0" smtClean="0"/>
              <a:t> of Graz, Austria, and </a:t>
            </a:r>
            <a:r>
              <a:rPr lang="it-IT" sz="2400" dirty="0" err="1" smtClean="0"/>
              <a:t>published</a:t>
            </a:r>
            <a:r>
              <a:rPr lang="it-IT" sz="2400" dirty="0" smtClean="0"/>
              <a:t> in </a:t>
            </a:r>
            <a:r>
              <a:rPr lang="it-IT" sz="2400" i="1" dirty="0">
                <a:hlinkClick r:id="rId5"/>
              </a:rPr>
              <a:t>Frontiers in </a:t>
            </a:r>
            <a:r>
              <a:rPr lang="it-IT" sz="2400" i="1" dirty="0" smtClean="0">
                <a:hlinkClick r:id="rId5"/>
              </a:rPr>
              <a:t>Microbiology</a:t>
            </a:r>
            <a:r>
              <a:rPr lang="it-IT" sz="2400" i="1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7899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2393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529048" y="-80171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DE5A749-A75A-4B42-8111-9D74C203AEF6}"/>
              </a:ext>
            </a:extLst>
          </p:cNvPr>
          <p:cNvSpPr txBox="1"/>
          <p:nvPr/>
        </p:nvSpPr>
        <p:spPr>
          <a:xfrm>
            <a:off x="2270760" y="678528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NUTRIRE LA FLORA BATTERICA DELL’INTESTINO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5C649C3-AD9B-2840-BFA7-D1A382F09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683" y="1344038"/>
            <a:ext cx="6469645" cy="433184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289716" y="5794022"/>
            <a:ext cx="8279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 smtClean="0"/>
              <a:t>Feed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bacterial</a:t>
            </a:r>
            <a:r>
              <a:rPr lang="it-IT" sz="2400" b="1" dirty="0" smtClean="0"/>
              <a:t> flora of the intestine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75373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419" y="-100208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57592" y="-82313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9AB493B2-9ABF-1846-BAF5-EB485FF9D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948" y="714163"/>
            <a:ext cx="3030340" cy="506712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39C5E5C-03E7-2545-B235-4E98D9212865}"/>
              </a:ext>
            </a:extLst>
          </p:cNvPr>
          <p:cNvSpPr txBox="1"/>
          <p:nvPr/>
        </p:nvSpPr>
        <p:spPr>
          <a:xfrm>
            <a:off x="527816" y="519200"/>
            <a:ext cx="53123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“Fa’ che il cibo sia la tua medicina e che la medicina sia il tuo cibo”</a:t>
            </a:r>
            <a:r>
              <a:rPr lang="it-IT" sz="3200" dirty="0"/>
              <a:t>  </a:t>
            </a:r>
          </a:p>
          <a:p>
            <a:pPr algn="ctr"/>
            <a:r>
              <a:rPr lang="it-IT" sz="32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Ippocrate di Cos</a:t>
            </a:r>
            <a:r>
              <a:rPr lang="it-IT" sz="3200" dirty="0"/>
              <a:t> (460 a.C. circa – 377 a.C.</a:t>
            </a:r>
            <a:r>
              <a:rPr lang="it-IT" sz="3200" dirty="0" smtClean="0"/>
              <a:t>)</a:t>
            </a:r>
          </a:p>
          <a:p>
            <a:pPr algn="ctr"/>
            <a:endParaRPr lang="it-IT" sz="3200" b="1" dirty="0">
              <a:ea typeface="Baar Antropos" charset="0"/>
              <a:cs typeface="Baar Antropos" charset="0"/>
            </a:endParaRPr>
          </a:p>
          <a:p>
            <a:pPr algn="ctr"/>
            <a:r>
              <a:rPr lang="it-IT" sz="3200" b="1" dirty="0" smtClean="0">
                <a:ea typeface="Baar Antropos" charset="0"/>
                <a:cs typeface="Baar Antropos" charset="0"/>
              </a:rPr>
              <a:t>“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Let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food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be 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thy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medicine and medicine be 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thy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food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” </a:t>
            </a:r>
            <a:endParaRPr lang="it-IT" sz="3200" b="1" dirty="0">
              <a:ea typeface="Baar Antropos" charset="0"/>
              <a:cs typeface="Baar Antropo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8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45" y="-332545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57592" y="0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FDC29EE1-E0B3-4A44-8635-B142E5135F3D}"/>
              </a:ext>
            </a:extLst>
          </p:cNvPr>
          <p:cNvSpPr txBox="1"/>
          <p:nvPr/>
        </p:nvSpPr>
        <p:spPr>
          <a:xfrm>
            <a:off x="5933161" y="2855676"/>
            <a:ext cx="2091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…..</a:t>
            </a:r>
            <a:r>
              <a:rPr lang="it-IT" sz="2800" dirty="0" smtClean="0"/>
              <a:t>BREAK and ...</a:t>
            </a:r>
          </a:p>
          <a:p>
            <a:r>
              <a:rPr lang="it-IT" sz="2800" dirty="0" smtClean="0"/>
              <a:t>TEAMWORK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84868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419" y="-100208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612420" y="-82557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39C5E5C-03E7-2545-B235-4E98D9212865}"/>
              </a:ext>
            </a:extLst>
          </p:cNvPr>
          <p:cNvSpPr txBox="1"/>
          <p:nvPr/>
        </p:nvSpPr>
        <p:spPr>
          <a:xfrm>
            <a:off x="3477125" y="1417212"/>
            <a:ext cx="5312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ea typeface="Baar Antropos" charset="0"/>
                <a:cs typeface="Baar Antropos" charset="0"/>
              </a:rPr>
              <a:t>What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is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the right</a:t>
            </a:r>
          </a:p>
          <a:p>
            <a:pPr algn="ctr"/>
            <a:r>
              <a:rPr lang="it-IT" sz="3200" b="1" dirty="0" smtClean="0">
                <a:ea typeface="Baar Antropos" charset="0"/>
                <a:cs typeface="Baar Antropos" charset="0"/>
              </a:rPr>
              <a:t>breakfast?</a:t>
            </a:r>
            <a:endParaRPr lang="it-IT" sz="3200" b="1" dirty="0">
              <a:ea typeface="Baar Antropos" charset="0"/>
              <a:cs typeface="Baar Antropos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452E863-4380-A242-A532-37119FDF9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70" y="846404"/>
            <a:ext cx="3541734" cy="236115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4F3A9A39-8D7B-354A-97DD-91209C2DC894}"/>
              </a:ext>
            </a:extLst>
          </p:cNvPr>
          <p:cNvSpPr txBox="1"/>
          <p:nvPr/>
        </p:nvSpPr>
        <p:spPr>
          <a:xfrm>
            <a:off x="8919292" y="3411656"/>
            <a:ext cx="3056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DESAYUNO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78024015-BE43-2649-8B96-B423CB1CF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97" y="3972928"/>
            <a:ext cx="3508351" cy="230512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89E0B18A-6170-2B40-8674-453A4C9B309E}"/>
              </a:ext>
            </a:extLst>
          </p:cNvPr>
          <p:cNvSpPr txBox="1"/>
          <p:nvPr/>
        </p:nvSpPr>
        <p:spPr>
          <a:xfrm>
            <a:off x="2469181" y="6240002"/>
            <a:ext cx="3231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PETIT DÉJEUNER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C7A427C4-6349-B844-BA02-A78F34FA6DCE}"/>
              </a:ext>
            </a:extLst>
          </p:cNvPr>
          <p:cNvSpPr txBox="1"/>
          <p:nvPr/>
        </p:nvSpPr>
        <p:spPr>
          <a:xfrm>
            <a:off x="1147653" y="3295301"/>
            <a:ext cx="2567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FRÜHSTÜCK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64561FCB-4B01-614F-83BC-A12078681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617" y="3525579"/>
            <a:ext cx="2696502" cy="269650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0350B9FC-7875-AB42-9D65-31B7ED05F072}"/>
              </a:ext>
            </a:extLst>
          </p:cNvPr>
          <p:cNvSpPr txBox="1"/>
          <p:nvPr/>
        </p:nvSpPr>
        <p:spPr>
          <a:xfrm>
            <a:off x="6711023" y="6278054"/>
            <a:ext cx="480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COLAZIONE ITALIANA 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6B4FFBE6-D906-8C46-9B4A-AFF905F20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41" y="697302"/>
            <a:ext cx="3943281" cy="221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2" grpId="0"/>
      <p:bldP spid="13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84805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920360" y="-63862"/>
            <a:ext cx="340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39C5E5C-03E7-2545-B235-4E98D9212865}"/>
              </a:ext>
            </a:extLst>
          </p:cNvPr>
          <p:cNvSpPr txBox="1"/>
          <p:nvPr/>
        </p:nvSpPr>
        <p:spPr>
          <a:xfrm>
            <a:off x="3264183" y="326412"/>
            <a:ext cx="53123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 smtClean="0">
                <a:ea typeface="Baar Antropos" charset="0"/>
                <a:cs typeface="Baar Antropos" charset="0"/>
              </a:rPr>
              <a:t>What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</a:t>
            </a:r>
            <a:r>
              <a:rPr lang="it-IT" sz="3200" b="1" dirty="0" err="1" smtClean="0">
                <a:ea typeface="Baar Antropos" charset="0"/>
                <a:cs typeface="Baar Antropos" charset="0"/>
              </a:rPr>
              <a:t>is</a:t>
            </a:r>
            <a:r>
              <a:rPr lang="it-IT" sz="3200" b="1" dirty="0" smtClean="0">
                <a:ea typeface="Baar Antropos" charset="0"/>
                <a:cs typeface="Baar Antropos" charset="0"/>
              </a:rPr>
              <a:t> the right breakfast?</a:t>
            </a:r>
            <a:endParaRPr lang="it-IT" sz="3200" b="1" dirty="0">
              <a:ea typeface="Baar Antropos" charset="0"/>
              <a:cs typeface="Baar Antropos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02577D42-07BB-E84F-9112-96FB2FC7D68A}"/>
              </a:ext>
            </a:extLst>
          </p:cNvPr>
          <p:cNvSpPr txBox="1"/>
          <p:nvPr/>
        </p:nvSpPr>
        <p:spPr>
          <a:xfrm>
            <a:off x="200417" y="830086"/>
            <a:ext cx="43841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La migliore colazione è quella che </a:t>
            </a:r>
            <a:r>
              <a:rPr lang="it-IT" sz="2800" b="1" dirty="0"/>
              <a:t>è facilmente digeribile </a:t>
            </a:r>
            <a:r>
              <a:rPr lang="it-IT" sz="2800" dirty="0"/>
              <a:t>ma contemporaneamente </a:t>
            </a:r>
            <a:r>
              <a:rPr lang="it-IT" sz="2800" b="1" dirty="0"/>
              <a:t>mantiene il livello degli zuccheri nel sangue </a:t>
            </a:r>
            <a:r>
              <a:rPr lang="it-IT" sz="2800" dirty="0"/>
              <a:t>costante </a:t>
            </a:r>
          </a:p>
          <a:p>
            <a:pPr algn="ctr"/>
            <a:r>
              <a:rPr lang="it-IT" sz="2800" dirty="0"/>
              <a:t>per permettere di avere la massima efficienza fisica e mentale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0A3A5334-7E4B-7B43-BBEC-A6777B773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631" y="990272"/>
            <a:ext cx="4051731" cy="269624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920360" y="4311938"/>
            <a:ext cx="5426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best breakfast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dirty="0" err="1" smtClean="0"/>
              <a:t>one</a:t>
            </a:r>
            <a:r>
              <a:rPr lang="it-IT" sz="2400" dirty="0" smtClean="0"/>
              <a:t> </a:t>
            </a:r>
            <a:r>
              <a:rPr lang="it-IT" sz="2400" dirty="0" err="1" smtClean="0"/>
              <a:t>that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easy to </a:t>
            </a:r>
            <a:r>
              <a:rPr lang="it-IT" sz="2400" dirty="0" err="1" smtClean="0"/>
              <a:t>digest</a:t>
            </a:r>
            <a:r>
              <a:rPr lang="it-IT" sz="2400" dirty="0" smtClean="0"/>
              <a:t> and </a:t>
            </a:r>
            <a:r>
              <a:rPr lang="it-IT" sz="2400" dirty="0" err="1" smtClean="0"/>
              <a:t>at</a:t>
            </a:r>
            <a:r>
              <a:rPr lang="it-IT" sz="2400" dirty="0" smtClean="0"/>
              <a:t> the </a:t>
            </a:r>
            <a:r>
              <a:rPr lang="it-IT" sz="2400" dirty="0" err="1" smtClean="0"/>
              <a:t>same</a:t>
            </a:r>
            <a:r>
              <a:rPr lang="it-IT" sz="2400" dirty="0" smtClean="0"/>
              <a:t> time </a:t>
            </a:r>
            <a:r>
              <a:rPr lang="it-IT" sz="2400" dirty="0" err="1" smtClean="0"/>
              <a:t>maintains</a:t>
            </a:r>
            <a:r>
              <a:rPr lang="it-IT" sz="2400" dirty="0" smtClean="0"/>
              <a:t> a </a:t>
            </a:r>
            <a:r>
              <a:rPr lang="it-IT" sz="2400" dirty="0" err="1" smtClean="0"/>
              <a:t>constant</a:t>
            </a:r>
            <a:r>
              <a:rPr lang="it-IT" sz="2400" dirty="0" smtClean="0"/>
              <a:t> </a:t>
            </a:r>
            <a:r>
              <a:rPr lang="it-IT" sz="2400" dirty="0" err="1" smtClean="0"/>
              <a:t>blood</a:t>
            </a:r>
            <a:r>
              <a:rPr lang="it-IT" sz="2400" dirty="0" smtClean="0"/>
              <a:t> sugar </a:t>
            </a:r>
            <a:r>
              <a:rPr lang="it-IT" sz="2400" dirty="0" err="1" smtClean="0"/>
              <a:t>level</a:t>
            </a:r>
            <a:r>
              <a:rPr lang="it-IT" sz="2400" dirty="0" smtClean="0"/>
              <a:t> to </a:t>
            </a:r>
            <a:r>
              <a:rPr lang="it-IT" sz="2400" dirty="0" err="1" smtClean="0"/>
              <a:t>allow</a:t>
            </a:r>
            <a:r>
              <a:rPr lang="it-IT" sz="2400" dirty="0" smtClean="0"/>
              <a:t> maximum </a:t>
            </a:r>
            <a:r>
              <a:rPr lang="it-IT" sz="2400" dirty="0" err="1" smtClean="0"/>
              <a:t>physical</a:t>
            </a:r>
            <a:r>
              <a:rPr lang="it-IT" sz="2400" dirty="0" smtClean="0"/>
              <a:t> and </a:t>
            </a:r>
            <a:r>
              <a:rPr lang="it-IT" sz="2400" dirty="0" err="1" smtClean="0"/>
              <a:t>mental</a:t>
            </a:r>
            <a:r>
              <a:rPr lang="it-IT" sz="2400" dirty="0" smtClean="0"/>
              <a:t> </a:t>
            </a:r>
            <a:r>
              <a:rPr lang="it-IT" sz="2400" dirty="0" err="1" smtClean="0"/>
              <a:t>efficiency</a:t>
            </a:r>
            <a:r>
              <a:rPr lang="it-IT" sz="2400" dirty="0" smtClean="0"/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4486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4953796" y="1124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439C5E5C-03E7-2545-B235-4E98D9212865}"/>
              </a:ext>
            </a:extLst>
          </p:cNvPr>
          <p:cNvSpPr txBox="1"/>
          <p:nvPr/>
        </p:nvSpPr>
        <p:spPr>
          <a:xfrm>
            <a:off x="3916263" y="346299"/>
            <a:ext cx="5312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ea typeface="Baar Antropos" charset="0"/>
                <a:cs typeface="Baar Antropos" charset="0"/>
              </a:rPr>
              <a:t>QUALE E’ LA GIUSTA COLAZIONE ?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02577D42-07BB-E84F-9112-96FB2FC7D68A}"/>
              </a:ext>
            </a:extLst>
          </p:cNvPr>
          <p:cNvSpPr txBox="1"/>
          <p:nvPr/>
        </p:nvSpPr>
        <p:spPr>
          <a:xfrm>
            <a:off x="3264183" y="2769340"/>
            <a:ext cx="60271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Per ottenere una glicemia costante  è necessario che nella colazione </a:t>
            </a:r>
            <a:r>
              <a:rPr lang="it-IT" sz="2400" b="1" dirty="0"/>
              <a:t>ci siano carboidrati complessi, fibre, grassi vegetali  di buona qualità  e </a:t>
            </a:r>
            <a:r>
              <a:rPr lang="it-IT" sz="2400" b="1" dirty="0" smtClean="0"/>
              <a:t>proteine</a:t>
            </a:r>
          </a:p>
          <a:p>
            <a:pPr algn="ctr"/>
            <a:r>
              <a:rPr lang="it-IT" sz="2000" dirty="0" smtClean="0"/>
              <a:t>To </a:t>
            </a: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smtClean="0"/>
              <a:t> </a:t>
            </a:r>
            <a:r>
              <a:rPr lang="it-IT" sz="2000" dirty="0" err="1" smtClean="0"/>
              <a:t>constant</a:t>
            </a:r>
            <a:r>
              <a:rPr lang="it-IT" sz="2000" dirty="0" smtClean="0"/>
              <a:t> </a:t>
            </a:r>
            <a:r>
              <a:rPr lang="it-IT" sz="2000" dirty="0" err="1" smtClean="0"/>
              <a:t>glycemia</a:t>
            </a:r>
            <a:r>
              <a:rPr lang="it-IT" sz="2000" dirty="0"/>
              <a:t> </a:t>
            </a:r>
            <a:r>
              <a:rPr lang="it-IT" sz="2000" dirty="0" err="1" smtClean="0"/>
              <a:t>it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necessary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there</a:t>
            </a:r>
            <a:r>
              <a:rPr lang="it-IT" sz="2000" dirty="0" smtClean="0"/>
              <a:t> are </a:t>
            </a:r>
            <a:r>
              <a:rPr lang="it-IT" sz="2000" b="1" dirty="0" err="1" smtClean="0"/>
              <a:t>complex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carbs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fiber</a:t>
            </a:r>
            <a:r>
              <a:rPr lang="it-IT" sz="2000" b="1" dirty="0" smtClean="0"/>
              <a:t>, </a:t>
            </a:r>
            <a:r>
              <a:rPr lang="it-IT" sz="2000" b="1" dirty="0" err="1" smtClean="0"/>
              <a:t>good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quality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vegetable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fats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proteins</a:t>
            </a:r>
            <a:r>
              <a:rPr lang="it-IT" sz="2000" b="1" dirty="0"/>
              <a:t> </a:t>
            </a:r>
            <a:r>
              <a:rPr lang="it-IT" sz="2000" b="1" dirty="0" smtClean="0"/>
              <a:t>in </a:t>
            </a:r>
            <a:r>
              <a:rPr lang="it-IT" sz="2000" b="1" dirty="0" err="1" smtClean="0"/>
              <a:t>your</a:t>
            </a:r>
            <a:r>
              <a:rPr lang="it-IT" sz="2000" b="1" dirty="0" smtClean="0"/>
              <a:t> breakfast</a:t>
            </a:r>
            <a:endParaRPr lang="it-IT" sz="20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26290EF-EE3E-214D-ACD4-41996FE09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21" y="5181670"/>
            <a:ext cx="3075662" cy="15378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67DD97A-B24C-F947-B6AD-08625F89B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577" y="857482"/>
            <a:ext cx="2554006" cy="14618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0E2E3A55-2EBB-3747-8E04-348889AF0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1409" y="5257800"/>
            <a:ext cx="1876168" cy="15495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2E23C9FA-7248-A849-98FD-797C79DA0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977" y="406483"/>
            <a:ext cx="2668702" cy="17759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6B5BDE19-50AB-E945-A3A7-D8BDB5D51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9927" y="5257800"/>
            <a:ext cx="3222100" cy="166475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52937228-8319-FE4D-AD6D-55E542AA9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0488" y="2728587"/>
            <a:ext cx="2601512" cy="195866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536A2140-32F6-394C-9204-9BDDCF208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748" y="306044"/>
            <a:ext cx="2761146" cy="228046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71E410FD-01CE-DA44-94B4-5601C6D28A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1254" y="908961"/>
            <a:ext cx="2734410" cy="181962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419D5E66-0CBF-A542-976C-95A2CD8FCF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103" y="2875525"/>
            <a:ext cx="3041854" cy="170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0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0"/>
            <a:ext cx="12304734" cy="69582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9EC9AA2-59D3-684B-8A40-4931EE0AD50B}"/>
              </a:ext>
            </a:extLst>
          </p:cNvPr>
          <p:cNvSpPr txBox="1"/>
          <p:nvPr/>
        </p:nvSpPr>
        <p:spPr>
          <a:xfrm>
            <a:off x="3221277" y="520258"/>
            <a:ext cx="5749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COSA E’ L’EPIGENETICA?</a:t>
            </a:r>
          </a:p>
          <a:p>
            <a:r>
              <a:rPr lang="it-IT" sz="4000" b="1" dirty="0" err="1" smtClean="0"/>
              <a:t>What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is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epigenetics</a:t>
            </a:r>
            <a:r>
              <a:rPr lang="it-IT" sz="4000" b="1" dirty="0" smtClean="0"/>
              <a:t>?</a:t>
            </a:r>
            <a:endParaRPr lang="it-IT" sz="40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4604236" y="150926"/>
            <a:ext cx="337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7C7F3E10-A350-E44D-B7B1-FB453B6E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106" y="2116302"/>
            <a:ext cx="5854024" cy="35124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4F44F75B-0CCF-5144-A4A7-BB6920D1B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30" y="2086955"/>
            <a:ext cx="4051006" cy="40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44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30859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4922729" y="22613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919825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AD83E1F3-1204-E94A-93CB-23F3671D41CB}"/>
              </a:ext>
            </a:extLst>
          </p:cNvPr>
          <p:cNvSpPr txBox="1"/>
          <p:nvPr/>
        </p:nvSpPr>
        <p:spPr>
          <a:xfrm>
            <a:off x="2630466" y="432000"/>
            <a:ext cx="7127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/>
              <a:t>What’s</a:t>
            </a:r>
            <a:r>
              <a:rPr lang="it-IT" sz="3200" b="1" dirty="0" smtClean="0"/>
              <a:t> the best lunch?</a:t>
            </a:r>
            <a:endParaRPr lang="it-IT" sz="32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ADAB283-0677-AF4F-A365-544E0FF5D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81" y="1064652"/>
            <a:ext cx="3112572" cy="20712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713E4CC-F47D-CC48-BC7C-4E3BD3FE5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569" y="3921220"/>
            <a:ext cx="3327400" cy="24384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ED22E558-6FDF-9548-AAAE-859DAA5DE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500" y="4122392"/>
            <a:ext cx="3059645" cy="203605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33779ADF-2980-BB45-B2E7-04BEAF5ACEB1}"/>
              </a:ext>
            </a:extLst>
          </p:cNvPr>
          <p:cNvSpPr txBox="1"/>
          <p:nvPr/>
        </p:nvSpPr>
        <p:spPr>
          <a:xfrm>
            <a:off x="914400" y="3256767"/>
            <a:ext cx="2248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MITTAGESSEN</a:t>
            </a:r>
            <a:endParaRPr lang="it-IT" sz="2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17118902-89DC-844E-9C3D-DFB04BD83AE1}"/>
              </a:ext>
            </a:extLst>
          </p:cNvPr>
          <p:cNvSpPr txBox="1"/>
          <p:nvPr/>
        </p:nvSpPr>
        <p:spPr>
          <a:xfrm>
            <a:off x="2329841" y="6359620"/>
            <a:ext cx="2254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DÉJEUNER</a:t>
            </a:r>
            <a:endParaRPr lang="it-IT" sz="2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A76C8C60-15FB-B54A-B168-F99FBEC5A8F6}"/>
              </a:ext>
            </a:extLst>
          </p:cNvPr>
          <p:cNvSpPr txBox="1"/>
          <p:nvPr/>
        </p:nvSpPr>
        <p:spPr>
          <a:xfrm>
            <a:off x="7787102" y="3446463"/>
            <a:ext cx="197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COMIDA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801C0443-6B19-394B-AAD0-67C4B8CB9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5139" y="1178773"/>
            <a:ext cx="3206970" cy="2152679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CE433249-A0BE-1C43-80CA-51BB4861D94E}"/>
              </a:ext>
            </a:extLst>
          </p:cNvPr>
          <p:cNvSpPr txBox="1"/>
          <p:nvPr/>
        </p:nvSpPr>
        <p:spPr>
          <a:xfrm>
            <a:off x="7804443" y="6273052"/>
            <a:ext cx="404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PRANZO ITALIANO </a:t>
            </a:r>
          </a:p>
        </p:txBody>
      </p:sp>
    </p:spTree>
    <p:extLst>
      <p:ext uri="{BB962C8B-B14F-4D97-AF65-F5344CB8AC3E}">
        <p14:creationId xmlns:p14="http://schemas.microsoft.com/office/powerpoint/2010/main" val="328097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8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4780107" y="-62802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0140F1A0-635B-8744-BA37-A4C5D0F758A6}"/>
              </a:ext>
            </a:extLst>
          </p:cNvPr>
          <p:cNvSpPr txBox="1"/>
          <p:nvPr/>
        </p:nvSpPr>
        <p:spPr>
          <a:xfrm>
            <a:off x="4323567" y="383700"/>
            <a:ext cx="354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What’s</a:t>
            </a:r>
            <a:r>
              <a:rPr lang="it-IT" b="1" dirty="0" smtClean="0"/>
              <a:t> the best </a:t>
            </a:r>
            <a:r>
              <a:rPr lang="it-IT" b="1" dirty="0" smtClean="0"/>
              <a:t>lunch</a:t>
            </a:r>
            <a:r>
              <a:rPr lang="it-IT" b="1" dirty="0" smtClean="0"/>
              <a:t>?</a:t>
            </a:r>
            <a:endParaRPr lang="it-IT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5CCE9E4-7F93-5747-B171-2C9E364F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8" y="157426"/>
            <a:ext cx="3056123" cy="17940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D578670-66DD-0144-8C07-FA2C7D43E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8323" y="4487950"/>
            <a:ext cx="3282690" cy="190284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5976246-BEFF-E34A-81A8-3B5C763227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361" y="157426"/>
            <a:ext cx="2846626" cy="18943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58574448-605E-3842-A038-5D898DF1B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725" y="2316163"/>
            <a:ext cx="2898262" cy="192866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346616FD-7F34-CD4D-A322-47D9C3D9A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680" y="4618997"/>
            <a:ext cx="3068877" cy="204219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B3CC13DE-B1EB-1047-BE61-33F6BA4704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3600" y="2662745"/>
            <a:ext cx="3108942" cy="206886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9472E5AD-92C9-8D42-8F59-B7D7D9900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4854" y="4823559"/>
            <a:ext cx="3007688" cy="200148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2F8F63C1-3C53-1D44-BD86-8209E07238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2585" y="2138146"/>
            <a:ext cx="3062093" cy="219546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D0129AE5-FEFE-144B-A656-FE43EAA211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23862" y="801195"/>
            <a:ext cx="3119959" cy="162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2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30859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094514" y="-17855"/>
            <a:ext cx="405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C8CCA3CB-5003-974C-B146-871E5048A126}"/>
              </a:ext>
            </a:extLst>
          </p:cNvPr>
          <p:cNvSpPr txBox="1"/>
          <p:nvPr/>
        </p:nvSpPr>
        <p:spPr>
          <a:xfrm>
            <a:off x="0" y="455753"/>
            <a:ext cx="119323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 PRIMA DELL’ALLENAMENTO </a:t>
            </a:r>
            <a:r>
              <a:rPr lang="it-IT" sz="3200" b="1" dirty="0" smtClean="0"/>
              <a:t>? </a:t>
            </a:r>
            <a:r>
              <a:rPr lang="it-IT" sz="2800" b="1" dirty="0" smtClean="0"/>
              <a:t>And </a:t>
            </a:r>
            <a:r>
              <a:rPr lang="it-IT" sz="2800" b="1" dirty="0" err="1" smtClean="0"/>
              <a:t>what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should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we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eat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before</a:t>
            </a:r>
            <a:r>
              <a:rPr lang="it-IT" sz="2800" b="1" dirty="0" smtClean="0"/>
              <a:t> training?</a:t>
            </a:r>
            <a:endParaRPr lang="it-IT" sz="28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3E1EEFF6-AB02-DD4B-833D-93A6CD2D3EB4}"/>
              </a:ext>
            </a:extLst>
          </p:cNvPr>
          <p:cNvSpPr txBox="1"/>
          <p:nvPr/>
        </p:nvSpPr>
        <p:spPr>
          <a:xfrm>
            <a:off x="4819931" y="1698949"/>
            <a:ext cx="685592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CONSUMARE SEMPRE UN </a:t>
            </a:r>
            <a:r>
              <a:rPr lang="it-IT" sz="2800" b="1" dirty="0"/>
              <a:t>PRANZO LEGGERO </a:t>
            </a:r>
            <a:r>
              <a:rPr lang="it-IT" sz="2800" dirty="0"/>
              <a:t>CON UNA FONTE DI CARBOIDRATI INTEGRALI COME PASTA O INSALATE DI CEREALI CONDITE CON SUGHI SEMPLICI DI VERDURE, UN SECONDO DI CARNE BIANCA O PESCE ALLA PIASTRA E DELLE VERDURE COTTE O CRUDE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0BF6E9EB-3C31-4847-978A-795DE1CD1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05164"/>
            <a:ext cx="4085741" cy="302078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916" y="5414534"/>
            <a:ext cx="11442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Before</a:t>
            </a:r>
            <a:r>
              <a:rPr lang="it-IT" dirty="0" smtClean="0"/>
              <a:t> training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</a:t>
            </a:r>
            <a:r>
              <a:rPr lang="it-IT" dirty="0" err="1" smtClean="0"/>
              <a:t>always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a light lunch with </a:t>
            </a:r>
            <a:r>
              <a:rPr lang="it-IT" dirty="0" err="1" smtClean="0"/>
              <a:t>whole</a:t>
            </a:r>
            <a:r>
              <a:rPr lang="it-IT" dirty="0" smtClean="0"/>
              <a:t> </a:t>
            </a:r>
            <a:r>
              <a:rPr lang="it-IT" dirty="0" err="1" smtClean="0"/>
              <a:t>carbs</a:t>
            </a:r>
            <a:r>
              <a:rPr lang="it-IT" dirty="0" smtClean="0"/>
              <a:t> or </a:t>
            </a:r>
            <a:r>
              <a:rPr lang="it-IT" dirty="0" err="1" smtClean="0"/>
              <a:t>cereal</a:t>
            </a:r>
            <a:r>
              <a:rPr lang="it-IT" dirty="0" smtClean="0"/>
              <a:t> </a:t>
            </a:r>
            <a:r>
              <a:rPr lang="it-IT" dirty="0" err="1" smtClean="0"/>
              <a:t>salad</a:t>
            </a:r>
            <a:r>
              <a:rPr lang="it-IT" dirty="0" smtClean="0"/>
              <a:t> with </a:t>
            </a:r>
            <a:r>
              <a:rPr lang="it-IT" dirty="0" err="1" smtClean="0"/>
              <a:t>simple</a:t>
            </a:r>
            <a:r>
              <a:rPr lang="it-IT" dirty="0" smtClean="0"/>
              <a:t> </a:t>
            </a:r>
            <a:r>
              <a:rPr lang="it-IT" dirty="0" err="1" smtClean="0"/>
              <a:t>vegetable</a:t>
            </a:r>
            <a:r>
              <a:rPr lang="it-IT" dirty="0" smtClean="0"/>
              <a:t> </a:t>
            </a:r>
            <a:r>
              <a:rPr lang="it-IT" dirty="0" err="1" smtClean="0"/>
              <a:t>sauce</a:t>
            </a:r>
            <a:r>
              <a:rPr lang="it-IT" dirty="0" smtClean="0"/>
              <a:t>, </a:t>
            </a:r>
            <a:r>
              <a:rPr lang="it-IT" dirty="0" err="1" smtClean="0"/>
              <a:t>grilled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white</a:t>
            </a:r>
            <a:r>
              <a:rPr lang="it-IT" dirty="0" smtClean="0"/>
              <a:t> </a:t>
            </a:r>
            <a:r>
              <a:rPr lang="it-IT" dirty="0" err="1" smtClean="0"/>
              <a:t>meat</a:t>
            </a:r>
            <a:r>
              <a:rPr lang="it-IT" dirty="0" smtClean="0"/>
              <a:t> or </a:t>
            </a:r>
            <a:r>
              <a:rPr lang="it-IT" dirty="0" err="1" smtClean="0"/>
              <a:t>fish</a:t>
            </a:r>
            <a:r>
              <a:rPr lang="it-IT" dirty="0" smtClean="0"/>
              <a:t> and </a:t>
            </a:r>
            <a:r>
              <a:rPr lang="it-IT" dirty="0" err="1" smtClean="0"/>
              <a:t>vegetables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2429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30859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094514" y="-17855"/>
            <a:ext cx="405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C8CCA3CB-5003-974C-B146-871E5048A126}"/>
              </a:ext>
            </a:extLst>
          </p:cNvPr>
          <p:cNvSpPr txBox="1"/>
          <p:nvPr/>
        </p:nvSpPr>
        <p:spPr>
          <a:xfrm>
            <a:off x="3035473" y="455753"/>
            <a:ext cx="673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E PRIMA DELL’ALLENAMENTO 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380DE9C2-28FF-504B-8938-4F75DA8456B4}"/>
              </a:ext>
            </a:extLst>
          </p:cNvPr>
          <p:cNvSpPr txBox="1"/>
          <p:nvPr/>
        </p:nvSpPr>
        <p:spPr>
          <a:xfrm>
            <a:off x="160245" y="3761892"/>
            <a:ext cx="11604170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COME </a:t>
            </a:r>
            <a:r>
              <a:rPr lang="it-IT" sz="2800" b="1" dirty="0"/>
              <a:t>SPUNTINO, MEZZ’ORA PRIMA </a:t>
            </a:r>
            <a:r>
              <a:rPr lang="it-IT" sz="2800" dirty="0"/>
              <a:t>DELL’ALLENAMENTO : PANE  INTEGRALE TOSTATO CON OLIO E SALE O PANE INTEGRALE CON PROSCIUTTO CRUDO O BRESAOLA O UN CENTRIFUGATO DI FRUTTA E QUALCHE MANDORLA O </a:t>
            </a:r>
            <a:r>
              <a:rPr lang="it-IT" sz="2800" dirty="0" smtClean="0"/>
              <a:t>NOCE</a:t>
            </a:r>
          </a:p>
          <a:p>
            <a:endParaRPr lang="it-IT" sz="2800" dirty="0"/>
          </a:p>
          <a:p>
            <a:r>
              <a:rPr lang="it-IT" sz="2800" dirty="0" err="1" smtClean="0"/>
              <a:t>Half</a:t>
            </a:r>
            <a:r>
              <a:rPr lang="it-IT" sz="2800" dirty="0" smtClean="0"/>
              <a:t> hour </a:t>
            </a:r>
            <a:r>
              <a:rPr lang="it-IT" sz="2800" dirty="0" err="1" smtClean="0"/>
              <a:t>before</a:t>
            </a:r>
            <a:r>
              <a:rPr lang="it-IT" sz="2800" dirty="0" smtClean="0"/>
              <a:t> training </a:t>
            </a:r>
            <a:r>
              <a:rPr lang="it-IT" sz="2800" dirty="0" err="1" smtClean="0"/>
              <a:t>you</a:t>
            </a:r>
            <a:r>
              <a:rPr lang="it-IT" sz="2800" dirty="0" smtClean="0"/>
              <a:t> can </a:t>
            </a:r>
            <a:r>
              <a:rPr lang="it-IT" sz="2800" dirty="0" err="1" smtClean="0"/>
              <a:t>have</a:t>
            </a:r>
            <a:r>
              <a:rPr lang="it-IT" sz="2800" dirty="0" smtClean="0"/>
              <a:t> a snack, for </a:t>
            </a:r>
            <a:r>
              <a:rPr lang="it-IT" sz="2800" smtClean="0"/>
              <a:t>example: </a:t>
            </a:r>
            <a:r>
              <a:rPr lang="it-IT" sz="2800" dirty="0" err="1" smtClean="0"/>
              <a:t>toasted</a:t>
            </a:r>
            <a:r>
              <a:rPr lang="it-IT" sz="2800" dirty="0" smtClean="0"/>
              <a:t> </a:t>
            </a:r>
            <a:r>
              <a:rPr lang="it-IT" sz="2800" dirty="0" err="1" smtClean="0"/>
              <a:t>whole</a:t>
            </a:r>
            <a:r>
              <a:rPr lang="it-IT" sz="2800" dirty="0" smtClean="0"/>
              <a:t> </a:t>
            </a:r>
            <a:r>
              <a:rPr lang="it-IT" sz="2800" dirty="0" err="1" smtClean="0"/>
              <a:t>wheat</a:t>
            </a:r>
            <a:r>
              <a:rPr lang="it-IT" sz="2800" dirty="0" smtClean="0"/>
              <a:t> </a:t>
            </a:r>
            <a:r>
              <a:rPr lang="it-IT" sz="2800" dirty="0" err="1" smtClean="0"/>
              <a:t>bread</a:t>
            </a:r>
            <a:r>
              <a:rPr lang="it-IT" sz="2800" dirty="0" smtClean="0"/>
              <a:t> with </a:t>
            </a:r>
            <a:r>
              <a:rPr lang="it-IT" sz="2800" dirty="0" err="1" smtClean="0"/>
              <a:t>salt</a:t>
            </a:r>
            <a:r>
              <a:rPr lang="it-IT" sz="2800" dirty="0" smtClean="0"/>
              <a:t> and </a:t>
            </a:r>
            <a:r>
              <a:rPr lang="it-IT" sz="2800" dirty="0" err="1" smtClean="0"/>
              <a:t>oil</a:t>
            </a:r>
            <a:r>
              <a:rPr lang="it-IT" sz="2800" dirty="0" smtClean="0"/>
              <a:t> or </a:t>
            </a:r>
            <a:r>
              <a:rPr lang="it-IT" sz="2800" dirty="0" err="1" smtClean="0"/>
              <a:t>whole</a:t>
            </a:r>
            <a:r>
              <a:rPr lang="it-IT" sz="2800" dirty="0" smtClean="0"/>
              <a:t> </a:t>
            </a:r>
            <a:r>
              <a:rPr lang="it-IT" sz="2800" dirty="0" err="1" smtClean="0"/>
              <a:t>wheat</a:t>
            </a:r>
            <a:r>
              <a:rPr lang="it-IT" sz="2800" dirty="0" smtClean="0"/>
              <a:t> </a:t>
            </a:r>
            <a:r>
              <a:rPr lang="it-IT" sz="2800" dirty="0" err="1" smtClean="0"/>
              <a:t>bread</a:t>
            </a:r>
            <a:r>
              <a:rPr lang="it-IT" sz="2800" dirty="0" smtClean="0"/>
              <a:t> </a:t>
            </a:r>
            <a:r>
              <a:rPr lang="it-IT" sz="2800" dirty="0" smtClean="0"/>
              <a:t>with </a:t>
            </a:r>
            <a:r>
              <a:rPr lang="it-IT" sz="2800" dirty="0" err="1" smtClean="0"/>
              <a:t>ham</a:t>
            </a:r>
            <a:r>
              <a:rPr lang="it-IT" sz="2800" dirty="0" smtClean="0"/>
              <a:t> or bresaola or a </a:t>
            </a:r>
            <a:r>
              <a:rPr lang="it-IT" sz="2800" dirty="0" err="1" smtClean="0"/>
              <a:t>fruit</a:t>
            </a:r>
            <a:r>
              <a:rPr lang="it-IT" sz="2800" dirty="0" smtClean="0"/>
              <a:t> </a:t>
            </a:r>
            <a:r>
              <a:rPr lang="it-IT" sz="2800" dirty="0" err="1" smtClean="0"/>
              <a:t>centrifuged</a:t>
            </a:r>
            <a:r>
              <a:rPr lang="it-IT" sz="2800" dirty="0" smtClean="0"/>
              <a:t> with some </a:t>
            </a:r>
            <a:r>
              <a:rPr lang="it-IT" sz="2800" dirty="0" err="1" smtClean="0"/>
              <a:t>almonds</a:t>
            </a:r>
            <a:r>
              <a:rPr lang="it-IT" sz="2800" dirty="0" smtClean="0"/>
              <a:t> or </a:t>
            </a:r>
            <a:r>
              <a:rPr lang="it-IT" sz="2800" dirty="0" err="1" smtClean="0"/>
              <a:t>nuts</a:t>
            </a:r>
            <a:r>
              <a:rPr lang="it-IT" sz="2800" dirty="0" smtClean="0"/>
              <a:t>. </a:t>
            </a:r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0617905-36FF-1945-95A0-2EFAFE670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940" y="1122363"/>
            <a:ext cx="3666233" cy="26276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710C678-D772-1B4E-B4B4-F02EE6853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46" y="933213"/>
            <a:ext cx="2262515" cy="26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5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-100208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094514" y="-17855"/>
            <a:ext cx="405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EFDF9C84-7D32-544A-9E16-35C2B72028AF}"/>
              </a:ext>
            </a:extLst>
          </p:cNvPr>
          <p:cNvSpPr txBox="1"/>
          <p:nvPr/>
        </p:nvSpPr>
        <p:spPr>
          <a:xfrm>
            <a:off x="1398740" y="857056"/>
            <a:ext cx="46972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 RICORDATEVI……</a:t>
            </a:r>
            <a:r>
              <a:rPr lang="it-IT" sz="2800" dirty="0" smtClean="0"/>
              <a:t>.</a:t>
            </a:r>
          </a:p>
          <a:p>
            <a:endParaRPr lang="it-IT" sz="2800" dirty="0"/>
          </a:p>
          <a:p>
            <a:r>
              <a:rPr lang="it-IT" sz="2800" dirty="0"/>
              <a:t>a</a:t>
            </a:r>
            <a:r>
              <a:rPr lang="it-IT" sz="2800" dirty="0" smtClean="0"/>
              <a:t>nd </a:t>
            </a:r>
            <a:r>
              <a:rPr lang="it-IT" sz="2800" dirty="0" err="1" smtClean="0"/>
              <a:t>remember</a:t>
            </a:r>
            <a:r>
              <a:rPr lang="it-IT" sz="2800" dirty="0" smtClean="0"/>
              <a:t> ..... 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ABB29CEE-259B-074F-A75F-794DD0AC28A0}"/>
              </a:ext>
            </a:extLst>
          </p:cNvPr>
          <p:cNvSpPr txBox="1"/>
          <p:nvPr/>
        </p:nvSpPr>
        <p:spPr>
          <a:xfrm>
            <a:off x="2802549" y="2457256"/>
            <a:ext cx="8755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SOLO LA CONOSCENZA DA’ LA LIBERTA’ DI SCEGLIERE….</a:t>
            </a:r>
            <a:r>
              <a:rPr lang="it-IT" sz="2800" dirty="0" smtClean="0"/>
              <a:t>.</a:t>
            </a:r>
          </a:p>
          <a:p>
            <a:endParaRPr lang="it-IT" sz="2800" dirty="0"/>
          </a:p>
          <a:p>
            <a:r>
              <a:rPr lang="it-IT" sz="2800" dirty="0" err="1" smtClean="0"/>
              <a:t>Only</a:t>
            </a:r>
            <a:r>
              <a:rPr lang="it-IT" sz="2800" dirty="0" smtClean="0"/>
              <a:t> </a:t>
            </a:r>
            <a:r>
              <a:rPr lang="it-IT" sz="2800" dirty="0" err="1" smtClean="0"/>
              <a:t>knowledges</a:t>
            </a:r>
            <a:r>
              <a:rPr lang="it-IT" sz="2800" dirty="0" smtClean="0"/>
              <a:t> </a:t>
            </a:r>
            <a:r>
              <a:rPr lang="it-IT" sz="2800" dirty="0" err="1" smtClean="0"/>
              <a:t>gives</a:t>
            </a:r>
            <a:r>
              <a:rPr lang="it-IT" sz="2800" dirty="0" smtClean="0"/>
              <a:t> </a:t>
            </a:r>
            <a:r>
              <a:rPr lang="it-IT" sz="2800" dirty="0" err="1" smtClean="0"/>
              <a:t>you</a:t>
            </a:r>
            <a:r>
              <a:rPr lang="it-IT" sz="2800" dirty="0" smtClean="0"/>
              <a:t> the </a:t>
            </a:r>
            <a:r>
              <a:rPr lang="it-IT" sz="2800" dirty="0" err="1" smtClean="0"/>
              <a:t>freedom</a:t>
            </a:r>
            <a:r>
              <a:rPr lang="it-IT" sz="2800" dirty="0" smtClean="0"/>
              <a:t> to </a:t>
            </a:r>
            <a:r>
              <a:rPr lang="it-IT" sz="2800" dirty="0" err="1" smtClean="0"/>
              <a:t>choose</a:t>
            </a:r>
            <a:r>
              <a:rPr lang="it-IT" sz="2800" dirty="0" smtClean="0"/>
              <a:t> .....</a:t>
            </a:r>
            <a:endParaRPr lang="it-IT" sz="28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146AA199-6EB2-A049-9352-96B154E017B6}"/>
              </a:ext>
            </a:extLst>
          </p:cNvPr>
          <p:cNvSpPr txBox="1"/>
          <p:nvPr/>
        </p:nvSpPr>
        <p:spPr>
          <a:xfrm>
            <a:off x="6789107" y="4257519"/>
            <a:ext cx="5185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GRAZIE </a:t>
            </a:r>
            <a:r>
              <a:rPr lang="it-IT" sz="2800" dirty="0" smtClean="0"/>
              <a:t>DELL’ATTENZIONE</a:t>
            </a:r>
          </a:p>
          <a:p>
            <a:endParaRPr lang="it-IT" sz="2800" dirty="0"/>
          </a:p>
          <a:p>
            <a:r>
              <a:rPr lang="it-IT" sz="2800" dirty="0" smtClean="0"/>
              <a:t>THANK YOU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9123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34" y="-100207"/>
            <a:ext cx="12304734" cy="69582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9EC9AA2-59D3-684B-8A40-4931EE0AD50B}"/>
              </a:ext>
            </a:extLst>
          </p:cNvPr>
          <p:cNvSpPr txBox="1"/>
          <p:nvPr/>
        </p:nvSpPr>
        <p:spPr>
          <a:xfrm>
            <a:off x="187892" y="492497"/>
            <a:ext cx="786634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L’EPIGENETICA </a:t>
            </a:r>
            <a:r>
              <a:rPr lang="it-IT" sz="3200" dirty="0"/>
              <a:t>E’ QUELLA SCIENZA CHE STUDIA L’INFLUENZA DELL’AMBIENTE E DEL NOSTRO STILE DI VITA SUI NOSTRI GENI </a:t>
            </a:r>
            <a:endParaRPr lang="it-IT" sz="3200" dirty="0" smtClean="0"/>
          </a:p>
          <a:p>
            <a:endParaRPr lang="it-IT" sz="3200" dirty="0"/>
          </a:p>
          <a:p>
            <a:r>
              <a:rPr lang="it-IT" sz="3200" dirty="0" err="1" smtClean="0"/>
              <a:t>Epigenetics</a:t>
            </a:r>
            <a:r>
              <a:rPr lang="it-IT" sz="3200" dirty="0" smtClean="0"/>
              <a:t> </a:t>
            </a:r>
            <a:r>
              <a:rPr lang="it-IT" sz="3200" dirty="0" err="1" smtClean="0"/>
              <a:t>studies</a:t>
            </a:r>
            <a:endParaRPr lang="it-IT" sz="3200" dirty="0" smtClean="0"/>
          </a:p>
          <a:p>
            <a:r>
              <a:rPr lang="it-IT" sz="3200" dirty="0" err="1"/>
              <a:t>h</a:t>
            </a:r>
            <a:r>
              <a:rPr lang="it-IT" sz="3200" dirty="0" err="1" smtClean="0"/>
              <a:t>ow</a:t>
            </a:r>
            <a:r>
              <a:rPr lang="it-IT" sz="3200" dirty="0" smtClean="0"/>
              <a:t> the </a:t>
            </a:r>
            <a:r>
              <a:rPr lang="it-IT" sz="3200" dirty="0" err="1" smtClean="0"/>
              <a:t>environment</a:t>
            </a:r>
            <a:endParaRPr lang="it-IT" sz="3200" dirty="0" smtClean="0"/>
          </a:p>
          <a:p>
            <a:r>
              <a:rPr lang="it-IT" sz="3200" dirty="0"/>
              <a:t>a</a:t>
            </a:r>
            <a:r>
              <a:rPr lang="it-IT" sz="3200" dirty="0" smtClean="0"/>
              <a:t>nd </a:t>
            </a:r>
            <a:r>
              <a:rPr lang="it-IT" sz="3200" dirty="0" err="1" smtClean="0"/>
              <a:t>our</a:t>
            </a:r>
            <a:r>
              <a:rPr lang="it-IT" sz="3200" dirty="0" smtClean="0"/>
              <a:t> </a:t>
            </a:r>
            <a:r>
              <a:rPr lang="it-IT" sz="3200" dirty="0" err="1" smtClean="0"/>
              <a:t>lifestyle</a:t>
            </a:r>
            <a:r>
              <a:rPr lang="it-IT" sz="3200" dirty="0" smtClean="0"/>
              <a:t> </a:t>
            </a:r>
            <a:r>
              <a:rPr lang="it-IT" sz="3200" dirty="0" err="1" smtClean="0"/>
              <a:t>influence</a:t>
            </a:r>
            <a:endParaRPr lang="it-IT" sz="3200" dirty="0" smtClean="0"/>
          </a:p>
          <a:p>
            <a:r>
              <a:rPr lang="it-IT" sz="3200" dirty="0" err="1" smtClean="0"/>
              <a:t>our</a:t>
            </a:r>
            <a:r>
              <a:rPr lang="it-IT" sz="3200" dirty="0" smtClean="0"/>
              <a:t> </a:t>
            </a:r>
            <a:r>
              <a:rPr lang="it-IT" sz="3200" dirty="0" err="1" smtClean="0"/>
              <a:t>genes</a:t>
            </a:r>
            <a:r>
              <a:rPr lang="it-IT" sz="3200" dirty="0" smtClean="0"/>
              <a:t> </a:t>
            </a:r>
          </a:p>
          <a:p>
            <a:endParaRPr lang="it-IT" sz="3200" dirty="0"/>
          </a:p>
          <a:p>
            <a:endParaRPr lang="it-IT" sz="3200" dirty="0" smtClean="0"/>
          </a:p>
          <a:p>
            <a:endParaRPr lang="it-IT" sz="32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4810590" y="-100207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9E7FBB13-C5AC-874D-A2FD-9B1C27B6B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781" y="2218480"/>
            <a:ext cx="7152002" cy="40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9337569" y="6018036"/>
            <a:ext cx="72200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rgbClr val="942193"/>
                </a:solidFill>
                <a:latin typeface="Baar Antropos"/>
                <a:ea typeface="Baar Antropos"/>
                <a:cs typeface="Baar Antropos"/>
                <a:sym typeface="Baar Antropos"/>
              </a:defRPr>
            </a:lvl1pPr>
          </a:lstStyle>
          <a:p>
            <a:endParaRPr sz="1828" i="1" dirty="0">
              <a:solidFill>
                <a:schemeClr val="tx1"/>
              </a:solidFill>
            </a:endParaRPr>
          </a:p>
        </p:txBody>
      </p:sp>
      <p:sp>
        <p:nvSpPr>
          <p:cNvPr id="6" name="Shape 128">
            <a:extLst>
              <a:ext uri="{FF2B5EF4-FFF2-40B4-BE49-F238E27FC236}">
                <a16:creationId xmlns:a16="http://schemas.microsoft.com/office/drawing/2014/main" xmlns="" id="{6A66AFBC-063E-E049-8E3E-F1A1BEBACCE5}"/>
              </a:ext>
            </a:extLst>
          </p:cNvPr>
          <p:cNvSpPr/>
          <p:nvPr/>
        </p:nvSpPr>
        <p:spPr>
          <a:xfrm>
            <a:off x="5018276" y="45003"/>
            <a:ext cx="4391492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2100">
                <a:solidFill>
                  <a:srgbClr val="942193"/>
                </a:solidFill>
                <a:latin typeface="Baar Antropos"/>
                <a:ea typeface="Baar Antropos"/>
                <a:cs typeface="Baar Antropos"/>
                <a:sym typeface="Baar Antropos"/>
              </a:defRPr>
            </a:lvl1pPr>
          </a:lstStyle>
          <a:p>
            <a:r>
              <a:rPr lang="it-IT" sz="1800" dirty="0">
                <a:solidFill>
                  <a:schemeClr val="tx1"/>
                </a:solidFill>
              </a:rPr>
              <a:t>ENJOY A HEALTHY LIFESTYLE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3ECEE670-475B-B444-B4B0-3D7B69DB6C7C}"/>
              </a:ext>
            </a:extLst>
          </p:cNvPr>
          <p:cNvSpPr/>
          <p:nvPr/>
        </p:nvSpPr>
        <p:spPr>
          <a:xfrm>
            <a:off x="10489774" y="6614215"/>
            <a:ext cx="17652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i="1" dirty="0"/>
              <a:t>dr.ssa Donatella </a:t>
            </a:r>
            <a:r>
              <a:rPr lang="it-IT" sz="1200" i="1" dirty="0" err="1"/>
              <a:t>Pitasi</a:t>
            </a:r>
            <a:endParaRPr lang="it-IT" sz="1200" i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1A86824D-E8A8-4641-90DF-276BE0657BCC}"/>
              </a:ext>
            </a:extLst>
          </p:cNvPr>
          <p:cNvSpPr/>
          <p:nvPr/>
        </p:nvSpPr>
        <p:spPr>
          <a:xfrm>
            <a:off x="1371600" y="614158"/>
            <a:ext cx="10271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CIBO KILLER: LA CATTIVA ALIMENTAZIONE È LA PRIMA RESPONSABILE DELLE MALATTIE NON TRASMISSIBILI, PIÙ DI FUMO E ALCOL  </a:t>
            </a:r>
            <a:r>
              <a:rPr lang="it-IT" sz="2800" i="1" dirty="0"/>
              <a:t>( Bee Wilson, « The </a:t>
            </a:r>
            <a:r>
              <a:rPr lang="it-IT" sz="2800" i="1" dirty="0" err="1"/>
              <a:t>Guardian</a:t>
            </a:r>
            <a:r>
              <a:rPr lang="it-IT" sz="2800" i="1" dirty="0"/>
              <a:t>»)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CBF12F3-0E9A-C145-9FE5-5F376249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52" y="2219173"/>
            <a:ext cx="4760463" cy="312781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EFE4B3F-9581-C640-ACE3-5C29703B8424}"/>
              </a:ext>
            </a:extLst>
          </p:cNvPr>
          <p:cNvSpPr/>
          <p:nvPr/>
        </p:nvSpPr>
        <p:spPr>
          <a:xfrm>
            <a:off x="1708994" y="5577996"/>
            <a:ext cx="87807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Secondo le stime, nel 2017 il fumo ha causato 7 milioni di morti, l’alcol 2,75 milioni e </a:t>
            </a:r>
            <a:r>
              <a:rPr lang="it-IT" sz="2800" b="1" dirty="0"/>
              <a:t>la cattiva alimentazione 12 milioni</a:t>
            </a:r>
            <a:r>
              <a:rPr lang="it-IT" sz="2800" dirty="0"/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90709" y="1998455"/>
            <a:ext cx="266803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Killer </a:t>
            </a:r>
            <a:r>
              <a:rPr lang="it-IT" dirty="0" err="1" smtClean="0"/>
              <a:t>food</a:t>
            </a:r>
            <a:r>
              <a:rPr lang="it-IT" dirty="0" smtClean="0"/>
              <a:t>: a </a:t>
            </a:r>
            <a:r>
              <a:rPr lang="it-IT" dirty="0" err="1" smtClean="0"/>
              <a:t>bad</a:t>
            </a:r>
            <a:r>
              <a:rPr lang="it-IT" dirty="0" smtClean="0"/>
              <a:t> </a:t>
            </a:r>
            <a:r>
              <a:rPr lang="it-IT" dirty="0" err="1" smtClean="0"/>
              <a:t>eating</a:t>
            </a:r>
            <a:r>
              <a:rPr lang="it-IT" dirty="0" smtClean="0"/>
              <a:t> </a:t>
            </a:r>
            <a:r>
              <a:rPr lang="it-IT" dirty="0" err="1" smtClean="0"/>
              <a:t>habit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first </a:t>
            </a:r>
            <a:r>
              <a:rPr lang="it-IT" dirty="0" err="1" smtClean="0"/>
              <a:t>responsible</a:t>
            </a:r>
            <a:r>
              <a:rPr lang="it-IT" dirty="0" smtClean="0"/>
              <a:t> of non-</a:t>
            </a:r>
            <a:r>
              <a:rPr lang="it-IT" dirty="0" err="1" smtClean="0"/>
              <a:t>transmissible</a:t>
            </a:r>
            <a:r>
              <a:rPr lang="it-IT" dirty="0" smtClean="0"/>
              <a:t> </a:t>
            </a:r>
            <a:r>
              <a:rPr lang="it-IT" dirty="0" err="1" smtClean="0"/>
              <a:t>deseases</a:t>
            </a:r>
            <a:r>
              <a:rPr lang="it-IT" dirty="0" smtClean="0"/>
              <a:t>,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worse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smoking and </a:t>
            </a:r>
            <a:r>
              <a:rPr lang="it-IT" dirty="0" err="1" smtClean="0"/>
              <a:t>alcohol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55792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7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70118" y="-15644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4E37556-39EB-C049-93EF-BABA8E37A2E8}"/>
              </a:ext>
            </a:extLst>
          </p:cNvPr>
          <p:cNvSpPr txBox="1"/>
          <p:nvPr/>
        </p:nvSpPr>
        <p:spPr>
          <a:xfrm>
            <a:off x="403652" y="505792"/>
            <a:ext cx="100287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QUESTO VUOL DIRE CHE LA NUTRIZIONE E’ UNO STRUMENTO DI </a:t>
            </a:r>
            <a:r>
              <a:rPr lang="it-IT" sz="3200" b="1" dirty="0"/>
              <a:t>SALUTOGENESI </a:t>
            </a:r>
            <a:r>
              <a:rPr lang="it-IT" sz="3200" dirty="0"/>
              <a:t>OSSIA CHE E’ IN GRADO DI GENERARE </a:t>
            </a:r>
            <a:r>
              <a:rPr lang="it-IT" sz="3200" dirty="0" smtClean="0"/>
              <a:t>SALUTE</a:t>
            </a:r>
          </a:p>
          <a:p>
            <a:pPr algn="just"/>
            <a:endParaRPr lang="it-IT" sz="3200" dirty="0" smtClean="0"/>
          </a:p>
          <a:p>
            <a:pPr algn="just"/>
            <a:r>
              <a:rPr lang="it-IT" sz="3200" dirty="0" err="1" smtClean="0"/>
              <a:t>This</a:t>
            </a:r>
            <a:r>
              <a:rPr lang="it-IT" sz="3200" dirty="0" smtClean="0"/>
              <a:t> </a:t>
            </a:r>
            <a:r>
              <a:rPr lang="it-IT" sz="3200" dirty="0" err="1" smtClean="0"/>
              <a:t>means</a:t>
            </a:r>
            <a:r>
              <a:rPr lang="it-IT" sz="3200" dirty="0" smtClean="0"/>
              <a:t> </a:t>
            </a:r>
            <a:r>
              <a:rPr lang="it-IT" sz="3200" dirty="0" err="1" smtClean="0"/>
              <a:t>that</a:t>
            </a:r>
            <a:r>
              <a:rPr lang="it-IT" sz="3200" dirty="0" smtClean="0"/>
              <a:t> </a:t>
            </a:r>
            <a:r>
              <a:rPr lang="it-IT" sz="3200" dirty="0" err="1" smtClean="0"/>
              <a:t>nutrition</a:t>
            </a:r>
            <a:r>
              <a:rPr lang="it-IT" sz="3200" dirty="0" smtClean="0"/>
              <a:t> </a:t>
            </a:r>
          </a:p>
          <a:p>
            <a:pPr algn="just"/>
            <a:r>
              <a:rPr lang="it-IT" sz="3200" dirty="0" err="1" smtClean="0"/>
              <a:t>is</a:t>
            </a:r>
            <a:r>
              <a:rPr lang="it-IT" sz="3200" dirty="0" smtClean="0"/>
              <a:t> an </a:t>
            </a:r>
            <a:r>
              <a:rPr lang="it-IT" sz="3200" dirty="0" err="1" smtClean="0"/>
              <a:t>instrument</a:t>
            </a:r>
            <a:r>
              <a:rPr lang="it-IT" sz="3200" dirty="0" smtClean="0"/>
              <a:t> of  </a:t>
            </a:r>
          </a:p>
          <a:p>
            <a:pPr algn="just"/>
            <a:r>
              <a:rPr lang="it-IT" sz="3200" dirty="0" err="1"/>
              <a:t>s</a:t>
            </a:r>
            <a:r>
              <a:rPr lang="it-IT" sz="3200" dirty="0" err="1" smtClean="0"/>
              <a:t>alutogenesis</a:t>
            </a:r>
            <a:r>
              <a:rPr lang="it-IT" sz="3200" dirty="0" smtClean="0"/>
              <a:t>, </a:t>
            </a:r>
            <a:r>
              <a:rPr lang="it-IT" sz="3200" dirty="0" err="1" smtClean="0"/>
              <a:t>that</a:t>
            </a:r>
            <a:r>
              <a:rPr lang="it-IT" sz="3200" dirty="0" smtClean="0"/>
              <a:t> </a:t>
            </a:r>
            <a:r>
              <a:rPr lang="it-IT" sz="3200" dirty="0" err="1" smtClean="0"/>
              <a:t>is</a:t>
            </a:r>
            <a:endParaRPr lang="it-IT" sz="3200" dirty="0" smtClean="0"/>
          </a:p>
          <a:p>
            <a:pPr algn="just"/>
            <a:r>
              <a:rPr lang="it-IT" sz="3200" dirty="0"/>
              <a:t>t</a:t>
            </a:r>
            <a:r>
              <a:rPr lang="it-IT" sz="3200" dirty="0" smtClean="0"/>
              <a:t>o </a:t>
            </a:r>
            <a:r>
              <a:rPr lang="it-IT" sz="3200" dirty="0" err="1" smtClean="0"/>
              <a:t>say</a:t>
            </a:r>
            <a:r>
              <a:rPr lang="it-IT" sz="3200" dirty="0" smtClean="0"/>
              <a:t> </a:t>
            </a:r>
            <a:r>
              <a:rPr lang="it-IT" sz="3200" dirty="0" err="1" smtClean="0"/>
              <a:t>that</a:t>
            </a:r>
            <a:r>
              <a:rPr lang="it-IT" sz="3200" dirty="0" smtClean="0"/>
              <a:t> </a:t>
            </a:r>
            <a:r>
              <a:rPr lang="it-IT" sz="3200" dirty="0" err="1" smtClean="0"/>
              <a:t>it</a:t>
            </a:r>
            <a:r>
              <a:rPr lang="it-IT" sz="3200" dirty="0" smtClean="0"/>
              <a:t> </a:t>
            </a:r>
            <a:r>
              <a:rPr lang="it-IT" sz="3200" dirty="0" err="1" smtClean="0"/>
              <a:t>is</a:t>
            </a:r>
            <a:r>
              <a:rPr lang="it-IT" sz="3200" dirty="0" smtClean="0"/>
              <a:t> </a:t>
            </a:r>
            <a:r>
              <a:rPr lang="it-IT" sz="3200" dirty="0" err="1" smtClean="0"/>
              <a:t>able</a:t>
            </a:r>
            <a:r>
              <a:rPr lang="it-IT" sz="3200" dirty="0" smtClean="0"/>
              <a:t> to</a:t>
            </a:r>
          </a:p>
          <a:p>
            <a:pPr algn="just"/>
            <a:r>
              <a:rPr lang="it-IT" sz="3200" dirty="0"/>
              <a:t>g</a:t>
            </a:r>
            <a:r>
              <a:rPr lang="it-IT" sz="3200" dirty="0" smtClean="0"/>
              <a:t>enerate </a:t>
            </a:r>
            <a:r>
              <a:rPr lang="it-IT" sz="3200" dirty="0" err="1" smtClean="0"/>
              <a:t>health</a:t>
            </a:r>
            <a:r>
              <a:rPr lang="it-IT" sz="3200" dirty="0" smtClean="0"/>
              <a:t>. </a:t>
            </a:r>
            <a:endParaRPr lang="it-IT" sz="3200" dirty="0"/>
          </a:p>
          <a:p>
            <a:pPr algn="ctr"/>
            <a:endParaRPr lang="it-IT" sz="3200" dirty="0" smtClean="0"/>
          </a:p>
          <a:p>
            <a:pPr algn="ctr"/>
            <a:endParaRPr lang="it-IT" sz="3200" dirty="0"/>
          </a:p>
          <a:p>
            <a:pPr algn="ctr"/>
            <a:endParaRPr lang="it-IT" sz="3200" dirty="0" smtClean="0"/>
          </a:p>
          <a:p>
            <a:pPr algn="ctr"/>
            <a:endParaRPr lang="it-IT" sz="32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8A5CBFD-71DF-4E40-86DF-E3D7686FC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150" y="2596888"/>
            <a:ext cx="5712391" cy="33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1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7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70118" y="-85197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9B40841-6347-7048-A1AA-2A1A2092117E}"/>
              </a:ext>
            </a:extLst>
          </p:cNvPr>
          <p:cNvSpPr txBox="1"/>
          <p:nvPr/>
        </p:nvSpPr>
        <p:spPr>
          <a:xfrm>
            <a:off x="1461966" y="4836690"/>
            <a:ext cx="9206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POSSIAMO EVITARE CHE LE MALATTIE DEI NOSTRI NONNI O GENITORI SI MANIFESTINO IN </a:t>
            </a:r>
            <a:r>
              <a:rPr lang="it-IT" sz="3200" dirty="0" smtClean="0"/>
              <a:t>NOI</a:t>
            </a:r>
          </a:p>
          <a:p>
            <a:pPr algn="ctr"/>
            <a:r>
              <a:rPr lang="it-IT" sz="3200" dirty="0" err="1" smtClean="0"/>
              <a:t>We</a:t>
            </a:r>
            <a:r>
              <a:rPr lang="it-IT" sz="3200" dirty="0" smtClean="0"/>
              <a:t> can </a:t>
            </a:r>
            <a:r>
              <a:rPr lang="it-IT" sz="3200" dirty="0" err="1" smtClean="0"/>
              <a:t>avoid</a:t>
            </a:r>
            <a:r>
              <a:rPr lang="it-IT" sz="3200" dirty="0" smtClean="0"/>
              <a:t> </a:t>
            </a:r>
            <a:r>
              <a:rPr lang="it-IT" sz="3200" dirty="0" err="1" smtClean="0"/>
              <a:t>our</a:t>
            </a:r>
            <a:r>
              <a:rPr lang="it-IT" sz="3200" dirty="0" smtClean="0"/>
              <a:t> </a:t>
            </a:r>
            <a:r>
              <a:rPr lang="it-IT" sz="3200" dirty="0" err="1" smtClean="0"/>
              <a:t>grandparents</a:t>
            </a:r>
            <a:r>
              <a:rPr lang="it-IT" sz="3200" dirty="0" smtClean="0"/>
              <a:t> or </a:t>
            </a:r>
            <a:r>
              <a:rPr lang="it-IT" sz="3200" dirty="0" err="1" smtClean="0"/>
              <a:t>parents</a:t>
            </a:r>
            <a:r>
              <a:rPr lang="it-IT" sz="3200" dirty="0" smtClean="0"/>
              <a:t>’ </a:t>
            </a:r>
            <a:r>
              <a:rPr lang="it-IT" sz="3200" dirty="0" err="1" smtClean="0"/>
              <a:t>deseases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94BBD615-286D-444E-9486-45EE5952D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609" y="668477"/>
            <a:ext cx="5170714" cy="38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48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7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70118" y="-106413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9B40841-6347-7048-A1AA-2A1A2092117E}"/>
              </a:ext>
            </a:extLst>
          </p:cNvPr>
          <p:cNvSpPr txBox="1"/>
          <p:nvPr/>
        </p:nvSpPr>
        <p:spPr>
          <a:xfrm>
            <a:off x="231880" y="153742"/>
            <a:ext cx="11611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PER </a:t>
            </a:r>
            <a:r>
              <a:rPr lang="it-IT" sz="3200" b="1" dirty="0"/>
              <a:t>GENERARE SALUTE </a:t>
            </a:r>
            <a:r>
              <a:rPr lang="it-IT" sz="3200" dirty="0"/>
              <a:t>BISOGNA CONTINUAMENTE </a:t>
            </a:r>
            <a:r>
              <a:rPr lang="it-IT" sz="3200" b="1" dirty="0"/>
              <a:t>ATTIVARE </a:t>
            </a:r>
            <a:r>
              <a:rPr lang="it-IT" sz="3200" dirty="0"/>
              <a:t>LE FORZE DEL NOSTRO CORPO E DELLA NOSTRA </a:t>
            </a:r>
            <a:r>
              <a:rPr lang="it-IT" sz="3200" dirty="0" smtClean="0"/>
              <a:t>MENTE</a:t>
            </a:r>
          </a:p>
          <a:p>
            <a:pPr algn="just"/>
            <a:r>
              <a:rPr lang="it-IT" sz="2400" dirty="0" smtClean="0"/>
              <a:t>To generate </a:t>
            </a:r>
            <a:r>
              <a:rPr lang="it-IT" sz="2400" dirty="0" err="1" smtClean="0"/>
              <a:t>health</a:t>
            </a:r>
            <a:r>
              <a:rPr lang="it-IT" sz="2400" dirty="0" smtClean="0"/>
              <a:t> </a:t>
            </a:r>
            <a:r>
              <a:rPr lang="it-IT" sz="2400" dirty="0" err="1" smtClean="0"/>
              <a:t>we</a:t>
            </a:r>
            <a:r>
              <a:rPr lang="it-IT" sz="2400" dirty="0" smtClean="0"/>
              <a:t> </a:t>
            </a:r>
            <a:r>
              <a:rPr lang="it-IT" sz="2400" dirty="0" err="1" smtClean="0"/>
              <a:t>need</a:t>
            </a:r>
            <a:r>
              <a:rPr lang="it-IT" sz="2400" dirty="0" smtClean="0"/>
              <a:t> to </a:t>
            </a:r>
            <a:r>
              <a:rPr lang="it-IT" sz="2400" dirty="0" err="1" smtClean="0"/>
              <a:t>make</a:t>
            </a:r>
            <a:r>
              <a:rPr lang="it-IT" sz="2400" dirty="0" smtClean="0"/>
              <a:t> </a:t>
            </a:r>
            <a:r>
              <a:rPr lang="it-IT" sz="2400" dirty="0" err="1" smtClean="0"/>
              <a:t>efforts</a:t>
            </a:r>
            <a:r>
              <a:rPr lang="it-IT" sz="2400" dirty="0" smtClean="0"/>
              <a:t> in </a:t>
            </a:r>
            <a:r>
              <a:rPr lang="it-IT" sz="2400" dirty="0" err="1" smtClean="0"/>
              <a:t>our</a:t>
            </a:r>
            <a:r>
              <a:rPr lang="it-IT" sz="2400" dirty="0" smtClean="0"/>
              <a:t> body and </a:t>
            </a:r>
            <a:r>
              <a:rPr lang="it-IT" sz="2400" dirty="0" err="1" smtClean="0"/>
              <a:t>mind</a:t>
            </a:r>
            <a:r>
              <a:rPr lang="it-IT" sz="2400" dirty="0" smtClean="0"/>
              <a:t> to ... </a:t>
            </a:r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F1CFC278-57A9-9243-81BC-A069FC641F20}"/>
              </a:ext>
            </a:extLst>
          </p:cNvPr>
          <p:cNvSpPr txBox="1"/>
          <p:nvPr/>
        </p:nvSpPr>
        <p:spPr>
          <a:xfrm>
            <a:off x="7823208" y="1723402"/>
            <a:ext cx="412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Risolvendo i </a:t>
            </a:r>
            <a:r>
              <a:rPr lang="it-IT" dirty="0" smtClean="0"/>
              <a:t>problemi </a:t>
            </a:r>
            <a:r>
              <a:rPr lang="mr-IN" dirty="0" smtClean="0"/>
              <a:t>–</a:t>
            </a:r>
            <a:r>
              <a:rPr lang="it-IT" dirty="0" smtClean="0"/>
              <a:t> solve </a:t>
            </a:r>
            <a:r>
              <a:rPr lang="it-IT" dirty="0" err="1" smtClean="0"/>
              <a:t>problems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6D356800-17F7-244C-9CEF-62312F476181}"/>
              </a:ext>
            </a:extLst>
          </p:cNvPr>
          <p:cNvSpPr txBox="1"/>
          <p:nvPr/>
        </p:nvSpPr>
        <p:spPr>
          <a:xfrm>
            <a:off x="5769264" y="3140631"/>
            <a:ext cx="260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Facendo </a:t>
            </a:r>
            <a:r>
              <a:rPr lang="it-IT" dirty="0" smtClean="0"/>
              <a:t>sport </a:t>
            </a:r>
            <a:r>
              <a:rPr lang="mr-IN" dirty="0" smtClean="0"/>
              <a:t>–</a:t>
            </a:r>
            <a:r>
              <a:rPr lang="it-IT" dirty="0" smtClean="0"/>
              <a:t> do sport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58CC583B-2E0F-C742-B95A-E640C2A75917}"/>
              </a:ext>
            </a:extLst>
          </p:cNvPr>
          <p:cNvSpPr txBox="1"/>
          <p:nvPr/>
        </p:nvSpPr>
        <p:spPr>
          <a:xfrm>
            <a:off x="397597" y="1908068"/>
            <a:ext cx="6277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Guarendo dalle </a:t>
            </a:r>
            <a:r>
              <a:rPr lang="it-IT" dirty="0" smtClean="0"/>
              <a:t>malattie </a:t>
            </a:r>
            <a:r>
              <a:rPr lang="mr-IN" dirty="0" smtClean="0"/>
              <a:t>–</a:t>
            </a:r>
            <a:r>
              <a:rPr lang="it-IT" dirty="0" smtClean="0"/>
              <a:t> </a:t>
            </a:r>
            <a:r>
              <a:rPr lang="it-IT" dirty="0" err="1" smtClean="0"/>
              <a:t>Recover</a:t>
            </a:r>
            <a:r>
              <a:rPr lang="it-IT" dirty="0" smtClean="0"/>
              <a:t> from </a:t>
            </a:r>
            <a:r>
              <a:rPr lang="it-IT" dirty="0" err="1" smtClean="0"/>
              <a:t>illnesses</a:t>
            </a:r>
            <a:r>
              <a:rPr lang="it-IT" dirty="0" smtClean="0"/>
              <a:t>  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C57340A9-BC25-B74D-ABDA-16FC478A6A06}"/>
              </a:ext>
            </a:extLst>
          </p:cNvPr>
          <p:cNvSpPr txBox="1"/>
          <p:nvPr/>
        </p:nvSpPr>
        <p:spPr>
          <a:xfrm>
            <a:off x="3352846" y="4257325"/>
            <a:ext cx="251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Digerendo - </a:t>
            </a:r>
            <a:r>
              <a:rPr lang="it-IT" dirty="0" err="1" smtClean="0"/>
              <a:t>digest</a:t>
            </a:r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7954EDB5-8356-D54E-8260-DFD0BB0C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167" y="3708400"/>
            <a:ext cx="2616200" cy="30988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859BDF00-9BB8-C143-AFCD-F9092918D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919" y="4728918"/>
            <a:ext cx="2892351" cy="1959335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768BC759-D2CB-454C-A63E-E25A1111E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80" y="2403811"/>
            <a:ext cx="3120966" cy="208064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2F76F42A-87E6-B640-B7E7-2AEF56EA3D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2937" y="2097100"/>
            <a:ext cx="3251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-100208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70118" y="153637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A2ABB58B-71ED-4549-A98F-D0BDBB5EB19B}"/>
              </a:ext>
            </a:extLst>
          </p:cNvPr>
          <p:cNvSpPr/>
          <p:nvPr/>
        </p:nvSpPr>
        <p:spPr>
          <a:xfrm>
            <a:off x="342378" y="272593"/>
            <a:ext cx="419204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/>
              <a:t>PER ATTIVARE LE FORZE DELLA DIGESTIONE DOBBIAMO CONSUMARE </a:t>
            </a:r>
            <a:r>
              <a:rPr lang="it-IT" sz="3200" b="1" dirty="0"/>
              <a:t>ALIMENTI INTEGRI, NON PRECOTTI, E POCO ELABORATI </a:t>
            </a:r>
            <a:endParaRPr lang="it-IT" sz="3200" b="1" dirty="0" smtClean="0"/>
          </a:p>
          <a:p>
            <a:r>
              <a:rPr lang="it-IT" sz="3200" dirty="0" smtClean="0"/>
              <a:t>To </a:t>
            </a:r>
            <a:r>
              <a:rPr lang="it-IT" sz="3200" dirty="0" err="1" smtClean="0"/>
              <a:t>activate</a:t>
            </a:r>
            <a:r>
              <a:rPr lang="it-IT" sz="3200" dirty="0" smtClean="0"/>
              <a:t> the </a:t>
            </a:r>
            <a:r>
              <a:rPr lang="it-IT" sz="3200" dirty="0" err="1" smtClean="0"/>
              <a:t>digestion</a:t>
            </a:r>
            <a:r>
              <a:rPr lang="it-IT" sz="3200" dirty="0" smtClean="0"/>
              <a:t> </a:t>
            </a:r>
            <a:r>
              <a:rPr lang="it-IT" sz="3200" dirty="0" err="1" smtClean="0"/>
              <a:t>we</a:t>
            </a:r>
            <a:r>
              <a:rPr lang="it-IT" sz="3200" dirty="0" smtClean="0"/>
              <a:t> </a:t>
            </a:r>
            <a:r>
              <a:rPr lang="it-IT" sz="3200" dirty="0" err="1" smtClean="0"/>
              <a:t>have</a:t>
            </a:r>
            <a:r>
              <a:rPr lang="it-IT" sz="3200" dirty="0" smtClean="0"/>
              <a:t> to </a:t>
            </a:r>
            <a:r>
              <a:rPr lang="it-IT" sz="3200" dirty="0" err="1" smtClean="0"/>
              <a:t>eat</a:t>
            </a:r>
            <a:r>
              <a:rPr lang="it-IT" sz="3200" dirty="0" smtClean="0"/>
              <a:t> </a:t>
            </a:r>
            <a:r>
              <a:rPr lang="it-IT" sz="3200" dirty="0" err="1" smtClean="0"/>
              <a:t>whole</a:t>
            </a:r>
            <a:r>
              <a:rPr lang="it-IT" sz="3200" dirty="0" smtClean="0"/>
              <a:t>, no </a:t>
            </a:r>
            <a:r>
              <a:rPr lang="it-IT" sz="3200" dirty="0" err="1" smtClean="0"/>
              <a:t>precooked</a:t>
            </a:r>
            <a:r>
              <a:rPr lang="it-IT" sz="3200" dirty="0" smtClean="0"/>
              <a:t> and </a:t>
            </a:r>
            <a:r>
              <a:rPr lang="it-IT" sz="3200" dirty="0" err="1" smtClean="0"/>
              <a:t>little</a:t>
            </a:r>
            <a:r>
              <a:rPr lang="it-IT" sz="3200" dirty="0" smtClean="0"/>
              <a:t> </a:t>
            </a:r>
            <a:r>
              <a:rPr lang="it-IT" sz="3200" dirty="0" err="1" smtClean="0"/>
              <a:t>processed</a:t>
            </a:r>
            <a:r>
              <a:rPr lang="it-IT" sz="3200" dirty="0" smtClean="0"/>
              <a:t> </a:t>
            </a:r>
            <a:r>
              <a:rPr lang="it-IT" sz="3200" dirty="0" err="1" smtClean="0"/>
              <a:t>foods</a:t>
            </a:r>
            <a:endParaRPr lang="it-IT" sz="3200" dirty="0"/>
          </a:p>
          <a:p>
            <a:pPr algn="ctr"/>
            <a:endParaRPr lang="it-IT" sz="3200" b="1" dirty="0" smtClean="0"/>
          </a:p>
          <a:p>
            <a:pPr algn="ctr"/>
            <a:endParaRPr lang="it-IT" sz="3200" b="1" dirty="0"/>
          </a:p>
          <a:p>
            <a:pPr algn="ctr"/>
            <a:endParaRPr lang="it-IT" sz="3200" b="1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5CE9403D-12E5-EC4C-AFE7-1DDD4D341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81" y="1122363"/>
            <a:ext cx="6487886" cy="513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E80164-3EB1-6645-A271-75B2B079D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756ECF0-8D32-774E-BD5A-1C87A6352E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F64DA8-2164-984D-A984-611F3B647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367" y="0"/>
            <a:ext cx="12304734" cy="69582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06B8279-4138-2249-B5D3-AD9FDF045D2E}"/>
              </a:ext>
            </a:extLst>
          </p:cNvPr>
          <p:cNvSpPr txBox="1"/>
          <p:nvPr/>
        </p:nvSpPr>
        <p:spPr>
          <a:xfrm>
            <a:off x="5170118" y="-28441"/>
            <a:ext cx="483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ENJOY A HEALTHY LIFESTYLE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FEBB2BF-530D-5F49-93EE-56FB3A7F2B0B}"/>
              </a:ext>
            </a:extLst>
          </p:cNvPr>
          <p:cNvSpPr txBox="1"/>
          <p:nvPr/>
        </p:nvSpPr>
        <p:spPr>
          <a:xfrm>
            <a:off x="10668000" y="6581002"/>
            <a:ext cx="1929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dr.ssa </a:t>
            </a:r>
            <a:r>
              <a:rPr lang="it-IT" sz="1200" dirty="0" err="1"/>
              <a:t>donatella</a:t>
            </a:r>
            <a:r>
              <a:rPr lang="it-IT" sz="1200" dirty="0"/>
              <a:t> </a:t>
            </a:r>
            <a:r>
              <a:rPr lang="it-IT" sz="1200" dirty="0" err="1"/>
              <a:t>pitasi</a:t>
            </a:r>
            <a:endParaRPr lang="it-IT" sz="12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9B49201-836E-584B-8E83-0BFE6D7C8420}"/>
              </a:ext>
            </a:extLst>
          </p:cNvPr>
          <p:cNvSpPr txBox="1"/>
          <p:nvPr/>
        </p:nvSpPr>
        <p:spPr>
          <a:xfrm>
            <a:off x="4534422" y="2586505"/>
            <a:ext cx="5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ECDE4DC-B5FC-9E48-83A6-7DC834485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415" y="527603"/>
            <a:ext cx="8032750" cy="345880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B28D791E-D063-D945-9C5B-C694AB2ADCC0}"/>
              </a:ext>
            </a:extLst>
          </p:cNvPr>
          <p:cNvSpPr txBox="1"/>
          <p:nvPr/>
        </p:nvSpPr>
        <p:spPr>
          <a:xfrm>
            <a:off x="1392479" y="4110506"/>
            <a:ext cx="9189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L’organismo deve fare uno sforzo maggiore per digerire le fibre e gli alimenti non </a:t>
            </a:r>
            <a:r>
              <a:rPr lang="it-IT" sz="3200" dirty="0" smtClean="0"/>
              <a:t>raffinati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err="1" smtClean="0"/>
              <a:t>Our</a:t>
            </a:r>
            <a:r>
              <a:rPr lang="it-IT" sz="3200" dirty="0" smtClean="0"/>
              <a:t> body must </a:t>
            </a:r>
            <a:r>
              <a:rPr lang="it-IT" sz="3200" dirty="0" err="1" smtClean="0"/>
              <a:t>make</a:t>
            </a:r>
            <a:r>
              <a:rPr lang="it-IT" sz="3200" dirty="0" smtClean="0"/>
              <a:t> more </a:t>
            </a:r>
            <a:r>
              <a:rPr lang="it-IT" sz="3200" dirty="0" err="1" smtClean="0"/>
              <a:t>efforts</a:t>
            </a:r>
            <a:r>
              <a:rPr lang="it-IT" sz="3200" dirty="0" smtClean="0"/>
              <a:t> to </a:t>
            </a:r>
            <a:r>
              <a:rPr lang="it-IT" sz="3200" dirty="0" err="1" smtClean="0"/>
              <a:t>digest</a:t>
            </a:r>
            <a:r>
              <a:rPr lang="it-IT" sz="3200" dirty="0" smtClean="0"/>
              <a:t> </a:t>
            </a:r>
            <a:r>
              <a:rPr lang="it-IT" sz="3200" dirty="0" err="1" smtClean="0"/>
              <a:t>fibers</a:t>
            </a:r>
            <a:r>
              <a:rPr lang="it-IT" sz="3200" dirty="0" smtClean="0"/>
              <a:t> and </a:t>
            </a:r>
            <a:r>
              <a:rPr lang="it-IT" sz="3200" dirty="0" err="1" smtClean="0"/>
              <a:t>unrefined</a:t>
            </a:r>
            <a:r>
              <a:rPr lang="it-IT" sz="3200" dirty="0" smtClean="0"/>
              <a:t> - </a:t>
            </a:r>
            <a:r>
              <a:rPr lang="it-IT" sz="3200" dirty="0" err="1" smtClean="0"/>
              <a:t>whole</a:t>
            </a:r>
            <a:r>
              <a:rPr lang="it-IT" sz="3200" dirty="0" smtClean="0"/>
              <a:t> </a:t>
            </a:r>
            <a:r>
              <a:rPr lang="it-IT" sz="3200" dirty="0" err="1" smtClean="0"/>
              <a:t>foods</a:t>
            </a:r>
            <a:endParaRPr lang="it-IT" sz="3200" dirty="0"/>
          </a:p>
          <a:p>
            <a:pPr algn="ctr"/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5886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977</Words>
  <Application>Microsoft Macintosh PowerPoint</Application>
  <PresentationFormat>Personalizzato</PresentationFormat>
  <Paragraphs>166</Paragraphs>
  <Slides>24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Donatella Pitasi</dc:creator>
  <cp:lastModifiedBy>Andrea Annesanti</cp:lastModifiedBy>
  <cp:revision>60</cp:revision>
  <dcterms:created xsi:type="dcterms:W3CDTF">2019-10-15T05:22:42Z</dcterms:created>
  <dcterms:modified xsi:type="dcterms:W3CDTF">2019-11-02T22:45:32Z</dcterms:modified>
</cp:coreProperties>
</file>