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61" r:id="rId3"/>
    <p:sldId id="262" r:id="rId4"/>
    <p:sldId id="26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07" autoAdjust="0"/>
  </p:normalViewPr>
  <p:slideViewPr>
    <p:cSldViewPr snapToGrid="0">
      <p:cViewPr varScale="1">
        <p:scale>
          <a:sx n="130" d="100"/>
          <a:sy n="130" d="100"/>
        </p:scale>
        <p:origin x="-112" y="-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C512D7B-15CE-49F7-9B26-A9704C38A8CA}" type="datetime1">
              <a:rPr lang="it-IT" smtClean="0"/>
              <a:t>03/11/19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8A6FB-9CB3-4CCC-A6F5-E192EE21C976}" type="datetime1">
              <a:rPr lang="it-IT" smtClean="0"/>
              <a:pPr/>
              <a:t>03/11/19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24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78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immagine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cxnSp>
        <p:nvCxnSpPr>
          <p:cNvPr id="5" name="Connettore diritto 4" descr="Linea di divisione diapositiva titolo&#10;">
            <a:extLst>
              <a:ext uri="{FF2B5EF4-FFF2-40B4-BE49-F238E27FC236}">
                <a16:creationId xmlns=""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immagine 5">
            <a:extLst>
              <a:ext uri="{FF2B5EF4-FFF2-40B4-BE49-F238E27FC236}">
                <a16:creationId xmlns=""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unti elenco immagine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e 34">
            <a:extLst>
              <a:ext uri="{FF2B5EF4-FFF2-40B4-BE49-F238E27FC236}">
                <a16:creationId xmlns=""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3" name="Ovale 32">
            <a:extLst>
              <a:ext uri="{FF2B5EF4-FFF2-40B4-BE49-F238E27FC236}">
                <a16:creationId xmlns=""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4" name="Ovale 33">
            <a:extLst>
              <a:ext uri="{FF2B5EF4-FFF2-40B4-BE49-F238E27FC236}">
                <a16:creationId xmlns=""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42" name="Rettangolo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Segnaposto immagine 19">
            <a:extLst>
              <a:ext uri="{FF2B5EF4-FFF2-40B4-BE49-F238E27FC236}">
                <a16:creationId xmlns=""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51" name="Ottagono 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2" name="Ovale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3" name="Ovale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4" name="Ovale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5" name="Segnaposto numero diapositiva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grpSp>
        <p:nvGrpSpPr>
          <p:cNvPr id="22" name="Gruppo 21">
            <a:extLst>
              <a:ext uri="{FF2B5EF4-FFF2-40B4-BE49-F238E27FC236}">
                <a16:creationId xmlns=""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igura a mano libera: Forma 13">
              <a:extLst>
                <a:ext uri="{FF2B5EF4-FFF2-40B4-BE49-F238E27FC236}">
                  <a16:creationId xmlns=""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=""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8" name="Figura a mano libera: Forma 17">
              <a:extLst>
                <a:ext uri="{FF2B5EF4-FFF2-40B4-BE49-F238E27FC236}">
                  <a16:creationId xmlns=""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9" name="Figura a mano libera: Forma 19">
              <a:extLst>
                <a:ext uri="{FF2B5EF4-FFF2-40B4-BE49-F238E27FC236}">
                  <a16:creationId xmlns=""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30" name="Figura a mano libera: Forma 23">
              <a:extLst>
                <a:ext uri="{FF2B5EF4-FFF2-40B4-BE49-F238E27FC236}">
                  <a16:creationId xmlns=""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=""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32" name="Figura a mano libera: Forma 28">
              <a:extLst>
                <a:ext uri="{FF2B5EF4-FFF2-40B4-BE49-F238E27FC236}">
                  <a16:creationId xmlns=""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38" name="Segnaposto immagine 3">
            <a:extLst>
              <a:ext uri="{FF2B5EF4-FFF2-40B4-BE49-F238E27FC236}">
                <a16:creationId xmlns=""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33731" y="4835817"/>
            <a:ext cx="103597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immagine 3">
            <a:extLst>
              <a:ext uri="{FF2B5EF4-FFF2-40B4-BE49-F238E27FC236}">
                <a16:creationId xmlns=""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33731" y="3271181"/>
            <a:ext cx="103597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immagine 3">
            <a:extLst>
              <a:ext uri="{FF2B5EF4-FFF2-40B4-BE49-F238E27FC236}">
                <a16:creationId xmlns=""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233731" y="1706545"/>
            <a:ext cx="1035974" cy="691688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otto digi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igura a mano libera: Forma 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5" name="Figura a mano libera: Forma 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7" name="Figura a mano libera: Forma 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grpSp>
        <p:nvGrpSpPr>
          <p:cNvPr id="43" name="Gruppo 42">
            <a:extLst>
              <a:ext uri="{FF2B5EF4-FFF2-40B4-BE49-F238E27FC236}">
                <a16:creationId xmlns=""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ettangolo arrotondato 15">
              <a:extLst>
                <a:ext uri="{FF2B5EF4-FFF2-40B4-BE49-F238E27FC236}">
                  <a16:creationId xmlns=""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45" name="Rettangolo arrotondato 15">
              <a:extLst>
                <a:ext uri="{FF2B5EF4-FFF2-40B4-BE49-F238E27FC236}">
                  <a16:creationId xmlns=""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6" name="Rettangolo: Angoli arrotondati 45">
              <a:extLst>
                <a:ext uri="{FF2B5EF4-FFF2-40B4-BE49-F238E27FC236}">
                  <a16:creationId xmlns=""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7" name="Rettangolo arrotondato 15">
              <a:extLst>
                <a:ext uri="{FF2B5EF4-FFF2-40B4-BE49-F238E27FC236}">
                  <a16:creationId xmlns=""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48" name="Rettangolo arrotondato 15">
              <a:extLst>
                <a:ext uri="{FF2B5EF4-FFF2-40B4-BE49-F238E27FC236}">
                  <a16:creationId xmlns=""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49" name="Ovale 48">
              <a:extLst>
                <a:ext uri="{FF2B5EF4-FFF2-40B4-BE49-F238E27FC236}">
                  <a16:creationId xmlns=""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50" name="Ovale 49">
              <a:extLst>
                <a:ext uri="{FF2B5EF4-FFF2-40B4-BE49-F238E27FC236}">
                  <a16:creationId xmlns=""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  <p:sp>
          <p:nvSpPr>
            <p:cNvPr id="51" name="Ovale 50">
              <a:extLst>
                <a:ext uri="{FF2B5EF4-FFF2-40B4-BE49-F238E27FC236}">
                  <a16:creationId xmlns=""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dirty="0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dirty="0"/>
              <a:t>Il testo enfatizzato può essere inserito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=""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Inserire o trascinare l'immagine qui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elenco immagine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>
            <a:extLst>
              <a:ext uri="{FF2B5EF4-FFF2-40B4-BE49-F238E27FC236}">
                <a16:creationId xmlns=""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=""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=""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4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sp>
        <p:nvSpPr>
          <p:cNvPr id="20" name="Segnaposto immagine 3">
            <a:extLst>
              <a:ext uri="{FF2B5EF4-FFF2-40B4-BE49-F238E27FC236}">
                <a16:creationId xmlns=""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597765" y="2358091"/>
            <a:ext cx="1107962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1" name="Segnaposto immagine 3">
            <a:extLst>
              <a:ext uri="{FF2B5EF4-FFF2-40B4-BE49-F238E27FC236}">
                <a16:creationId xmlns=""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545459" y="2358091"/>
            <a:ext cx="1107962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2" name="Segnaposto immagine 3">
            <a:extLst>
              <a:ext uri="{FF2B5EF4-FFF2-40B4-BE49-F238E27FC236}">
                <a16:creationId xmlns=""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94550" y="2358090"/>
            <a:ext cx="1107962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zione numeri grand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testo 3">
            <a:extLst>
              <a:ext uri="{FF2B5EF4-FFF2-40B4-BE49-F238E27FC236}">
                <a16:creationId xmlns=""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sezione</a:t>
            </a:r>
          </a:p>
        </p:txBody>
      </p:sp>
      <p:sp>
        <p:nvSpPr>
          <p:cNvPr id="27" name="Segnaposto testo 9">
            <a:extLst>
              <a:ext uri="{FF2B5EF4-FFF2-40B4-BE49-F238E27FC236}">
                <a16:creationId xmlns=""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it-IT" dirty="0"/>
              <a:t>Intestazione sezione</a:t>
            </a:r>
          </a:p>
        </p:txBody>
      </p:sp>
      <p:sp>
        <p:nvSpPr>
          <p:cNvPr id="28" name="Segnaposto testo 9">
            <a:extLst>
              <a:ext uri="{FF2B5EF4-FFF2-40B4-BE49-F238E27FC236}">
                <a16:creationId xmlns=""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it-IT" dirty="0"/>
              <a:t>Intestazione sezione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=""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47" name="Figura a mano libera: Forma 46">
            <a:extLst>
              <a:ext uri="{FF2B5EF4-FFF2-40B4-BE49-F238E27FC236}">
                <a16:creationId xmlns=""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=""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=""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=""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=""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=""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=""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=""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=""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1" name="Segnaposto testo 18">
            <a:extLst>
              <a:ext uri="{FF2B5EF4-FFF2-40B4-BE49-F238E27FC236}">
                <a16:creationId xmlns=""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it-IT" dirty="0"/>
              <a:t>1</a:t>
            </a:r>
          </a:p>
        </p:txBody>
      </p:sp>
      <p:sp>
        <p:nvSpPr>
          <p:cNvPr id="32" name="Segnaposto testo 20">
            <a:extLst>
              <a:ext uri="{FF2B5EF4-FFF2-40B4-BE49-F238E27FC236}">
                <a16:creationId xmlns=""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it-IT" dirty="0"/>
              <a:t>2</a:t>
            </a:r>
          </a:p>
        </p:txBody>
      </p:sp>
      <p:sp>
        <p:nvSpPr>
          <p:cNvPr id="33" name="Segnaposto testo 32">
            <a:extLst>
              <a:ext uri="{FF2B5EF4-FFF2-40B4-BE49-F238E27FC236}">
                <a16:creationId xmlns=""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it-IT" dirty="0"/>
              <a:t>3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=""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Descrizione della sezione</a:t>
            </a:r>
          </a:p>
        </p:txBody>
      </p:sp>
      <p:sp>
        <p:nvSpPr>
          <p:cNvPr id="37" name="Segnaposto testo 36">
            <a:extLst>
              <a:ext uri="{FF2B5EF4-FFF2-40B4-BE49-F238E27FC236}">
                <a16:creationId xmlns=""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Descrizione della sezione</a:t>
            </a:r>
          </a:p>
        </p:txBody>
      </p:sp>
      <p:sp>
        <p:nvSpPr>
          <p:cNvPr id="39" name="Segnaposto testo 38">
            <a:extLst>
              <a:ext uri="{FF2B5EF4-FFF2-40B4-BE49-F238E27FC236}">
                <a16:creationId xmlns=""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Descrizione della sezione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=""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=""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zio di merc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: Forma 12">
            <a:extLst>
              <a:ext uri="{FF2B5EF4-FFF2-40B4-BE49-F238E27FC236}">
                <a16:creationId xmlns=""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=""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=""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5">
            <a:extLst>
              <a:ext uri="{FF2B5EF4-FFF2-40B4-BE49-F238E27FC236}">
                <a16:creationId xmlns=""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20" name="Segnaposto testo 5">
            <a:extLst>
              <a:ext uri="{FF2B5EF4-FFF2-40B4-BE49-F238E27FC236}">
                <a16:creationId xmlns=""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21" name="Segnaposto testo 5">
            <a:extLst>
              <a:ext uri="{FF2B5EF4-FFF2-40B4-BE49-F238E27FC236}">
                <a16:creationId xmlns=""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22" name="Segnaposto testo 5">
            <a:extLst>
              <a:ext uri="{FF2B5EF4-FFF2-40B4-BE49-F238E27FC236}">
                <a16:creationId xmlns=""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 con riquad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Titolo sezione 1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it-IT" dirty="0"/>
              <a:t>Titolo sezione 2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=""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it-IT" dirty="0"/>
              <a:t>Titolo sezione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13" name="Segnaposto testo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  <p:cxnSp>
        <p:nvCxnSpPr>
          <p:cNvPr id="15" name="Connettore diritto con freccia 14">
            <a:extLst>
              <a:ext uri="{FF2B5EF4-FFF2-40B4-BE49-F238E27FC236}">
                <a16:creationId xmlns=""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0">
            <a:extLst>
              <a:ext uri="{FF2B5EF4-FFF2-40B4-BE49-F238E27FC236}">
                <a16:creationId xmlns=""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=""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1" name="Segnaposto testo 10">
            <a:extLst>
              <a:ext uri="{FF2B5EF4-FFF2-40B4-BE49-F238E27FC236}">
                <a16:creationId xmlns=""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2" name="Segnaposto testo 10">
            <a:extLst>
              <a:ext uri="{FF2B5EF4-FFF2-40B4-BE49-F238E27FC236}">
                <a16:creationId xmlns=""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=""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=""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=""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0" name="Segnaposto testo 10">
            <a:extLst>
              <a:ext uri="{FF2B5EF4-FFF2-40B4-BE49-F238E27FC236}">
                <a16:creationId xmlns=""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1" name="Segnaposto testo 10">
            <a:extLst>
              <a:ext uri="{FF2B5EF4-FFF2-40B4-BE49-F238E27FC236}">
                <a16:creationId xmlns=""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2" name="Segnaposto testo 10">
            <a:extLst>
              <a:ext uri="{FF2B5EF4-FFF2-40B4-BE49-F238E27FC236}">
                <a16:creationId xmlns=""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3" name="Segnaposto testo 10">
            <a:extLst>
              <a:ext uri="{FF2B5EF4-FFF2-40B4-BE49-F238E27FC236}">
                <a16:creationId xmlns=""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4" name="Segnaposto testo 10">
            <a:extLst>
              <a:ext uri="{FF2B5EF4-FFF2-40B4-BE49-F238E27FC236}">
                <a16:creationId xmlns=""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5" name="Segnaposto testo 10">
            <a:extLst>
              <a:ext uri="{FF2B5EF4-FFF2-40B4-BE49-F238E27FC236}">
                <a16:creationId xmlns=""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6" name="Segnaposto testo 10">
            <a:extLst>
              <a:ext uri="{FF2B5EF4-FFF2-40B4-BE49-F238E27FC236}">
                <a16:creationId xmlns=""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7" name="Segnaposto testo 10">
            <a:extLst>
              <a:ext uri="{FF2B5EF4-FFF2-40B4-BE49-F238E27FC236}">
                <a16:creationId xmlns=""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8" name="Segnaposto testo 10">
            <a:extLst>
              <a:ext uri="{FF2B5EF4-FFF2-40B4-BE49-F238E27FC236}">
                <a16:creationId xmlns=""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9" name="Segnaposto testo 10">
            <a:extLst>
              <a:ext uri="{FF2B5EF4-FFF2-40B4-BE49-F238E27FC236}">
                <a16:creationId xmlns=""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0" name="Segnaposto testo 10">
            <a:extLst>
              <a:ext uri="{FF2B5EF4-FFF2-40B4-BE49-F238E27FC236}">
                <a16:creationId xmlns=""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1" name="Segnaposto testo 10">
            <a:extLst>
              <a:ext uri="{FF2B5EF4-FFF2-40B4-BE49-F238E27FC236}">
                <a16:creationId xmlns=""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2" name="Segnaposto testo 10">
            <a:extLst>
              <a:ext uri="{FF2B5EF4-FFF2-40B4-BE49-F238E27FC236}">
                <a16:creationId xmlns=""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=""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4" name="Segnaposto testo 10">
            <a:extLst>
              <a:ext uri="{FF2B5EF4-FFF2-40B4-BE49-F238E27FC236}">
                <a16:creationId xmlns=""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5" name="Segnaposto testo 10">
            <a:extLst>
              <a:ext uri="{FF2B5EF4-FFF2-40B4-BE49-F238E27FC236}">
                <a16:creationId xmlns=""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6" name="Segnaposto testo 10">
            <a:extLst>
              <a:ext uri="{FF2B5EF4-FFF2-40B4-BE49-F238E27FC236}">
                <a16:creationId xmlns=""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7" name="Segnaposto testo 10">
            <a:extLst>
              <a:ext uri="{FF2B5EF4-FFF2-40B4-BE49-F238E27FC236}">
                <a16:creationId xmlns=""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8" name="Segnaposto testo 10">
            <a:extLst>
              <a:ext uri="{FF2B5EF4-FFF2-40B4-BE49-F238E27FC236}">
                <a16:creationId xmlns=""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49" name="Segnaposto testo 3">
            <a:extLst>
              <a:ext uri="{FF2B5EF4-FFF2-40B4-BE49-F238E27FC236}">
                <a16:creationId xmlns=""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elemento</a:t>
            </a:r>
          </a:p>
        </p:txBody>
      </p:sp>
      <p:sp>
        <p:nvSpPr>
          <p:cNvPr id="50" name="Segnaposto testo 36">
            <a:extLst>
              <a:ext uri="{FF2B5EF4-FFF2-40B4-BE49-F238E27FC236}">
                <a16:creationId xmlns=""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Mese, Anno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mbri de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9" name="Segnaposto testo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23" name="Segnaposto immagine 22">
            <a:extLst>
              <a:ext uri="{FF2B5EF4-FFF2-40B4-BE49-F238E27FC236}">
                <a16:creationId xmlns=""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4" name="Segnaposto immagine 22">
            <a:extLst>
              <a:ext uri="{FF2B5EF4-FFF2-40B4-BE49-F238E27FC236}">
                <a16:creationId xmlns=""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5" name="Segnaposto immagine 22">
            <a:extLst>
              <a:ext uri="{FF2B5EF4-FFF2-40B4-BE49-F238E27FC236}">
                <a16:creationId xmlns=""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6" name="Segnaposto immagine 22">
            <a:extLst>
              <a:ext uri="{FF2B5EF4-FFF2-40B4-BE49-F238E27FC236}">
                <a16:creationId xmlns=""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7" name="Segnaposto immagine 22">
            <a:extLst>
              <a:ext uri="{FF2B5EF4-FFF2-40B4-BE49-F238E27FC236}">
                <a16:creationId xmlns=""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22">
            <a:extLst>
              <a:ext uri="{FF2B5EF4-FFF2-40B4-BE49-F238E27FC236}">
                <a16:creationId xmlns=""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=""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igura a mano libera: Forma 28">
            <a:extLst>
              <a:ext uri="{FF2B5EF4-FFF2-40B4-BE49-F238E27FC236}">
                <a16:creationId xmlns=""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=""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=""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=""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=""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3" name="Segnaposto testo 8">
            <a:extLst>
              <a:ext uri="{FF2B5EF4-FFF2-40B4-BE49-F238E27FC236}">
                <a16:creationId xmlns=""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secondaria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Segnaposto immagine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</a:t>
            </a:r>
            <a:br>
              <a:rPr lang="it-IT" dirty="0"/>
            </a:br>
            <a:r>
              <a:rPr lang="it-IT" dirty="0"/>
              <a:t>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6" name="Casella di testo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igura a mano libera: Forma 14">
            <a:extLst>
              <a:ext uri="{FF2B5EF4-FFF2-40B4-BE49-F238E27FC236}">
                <a16:creationId xmlns=""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=""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=""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=""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=""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=""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=""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 senza elementi graf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grande e tes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0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</a:t>
            </a:r>
            <a:br>
              <a:rPr lang="it-IT" dirty="0"/>
            </a:br>
            <a:r>
              <a:rPr lang="it-IT" dirty="0"/>
              <a:t>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6" name="Casella di testo 5">
            <a:extLst>
              <a:ext uri="{FF2B5EF4-FFF2-40B4-BE49-F238E27FC236}">
                <a16:creationId xmlns=""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Segnaposto immagine 31">
            <a:extLst>
              <a:ext uri="{FF2B5EF4-FFF2-40B4-BE49-F238E27FC236}">
                <a16:creationId xmlns=""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=""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=""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=""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=""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=""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=""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=""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=""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=""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=""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=""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=""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5" name="Figura a mano libera: Forma 34">
            <a:extLst>
              <a:ext uri="{FF2B5EF4-FFF2-40B4-BE49-F238E27FC236}">
                <a16:creationId xmlns=""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=""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7" name="Figura a mano libera: Forma 36">
            <a:extLst>
              <a:ext uri="{FF2B5EF4-FFF2-40B4-BE49-F238E27FC236}">
                <a16:creationId xmlns=""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elenc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e 27">
            <a:extLst>
              <a:ext uri="{FF2B5EF4-FFF2-40B4-BE49-F238E27FC236}">
                <a16:creationId xmlns=""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Ovale 28">
            <a:extLst>
              <a:ext uri="{FF2B5EF4-FFF2-40B4-BE49-F238E27FC236}">
                <a16:creationId xmlns=""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Ovale 29">
            <a:extLst>
              <a:ext uri="{FF2B5EF4-FFF2-40B4-BE49-F238E27FC236}">
                <a16:creationId xmlns=""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1" name="Ovale 30">
            <a:extLst>
              <a:ext uri="{FF2B5EF4-FFF2-40B4-BE49-F238E27FC236}">
                <a16:creationId xmlns=""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=""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=""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4</a:t>
            </a:r>
          </a:p>
        </p:txBody>
      </p:sp>
      <p:sp>
        <p:nvSpPr>
          <p:cNvPr id="19" name="Segnaposto testo 18">
            <a:extLst>
              <a:ext uri="{FF2B5EF4-FFF2-40B4-BE49-F238E27FC236}">
                <a16:creationId xmlns=""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5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=""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8333" y="2358091"/>
            <a:ext cx="1130318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2" name="Segnaposto immagine 3">
            <a:extLst>
              <a:ext uri="{FF2B5EF4-FFF2-40B4-BE49-F238E27FC236}">
                <a16:creationId xmlns=""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242055" y="2358091"/>
            <a:ext cx="1130318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3" name="Segnaposto immagine 3">
            <a:extLst>
              <a:ext uri="{FF2B5EF4-FFF2-40B4-BE49-F238E27FC236}">
                <a16:creationId xmlns=""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35777" y="2358091"/>
            <a:ext cx="1130318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4" name="Segnaposto immagine 3">
            <a:extLst>
              <a:ext uri="{FF2B5EF4-FFF2-40B4-BE49-F238E27FC236}">
                <a16:creationId xmlns=""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829499" y="2358091"/>
            <a:ext cx="1130318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5" name="Segnaposto immagine 3">
            <a:extLst>
              <a:ext uri="{FF2B5EF4-FFF2-40B4-BE49-F238E27FC236}">
                <a16:creationId xmlns=""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23220" y="2358091"/>
            <a:ext cx="1130318" cy="8540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i elenco 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=""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2" name="Ovale 21">
            <a:extLst>
              <a:ext uri="{FF2B5EF4-FFF2-40B4-BE49-F238E27FC236}">
                <a16:creationId xmlns=""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Ovale 25">
            <a:extLst>
              <a:ext uri="{FF2B5EF4-FFF2-40B4-BE49-F238E27FC236}">
                <a16:creationId xmlns=""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Segnaposto immagine 3">
            <a:extLst>
              <a:ext uri="{FF2B5EF4-FFF2-40B4-BE49-F238E27FC236}">
                <a16:creationId xmlns=""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0806" y="2358091"/>
            <a:ext cx="1225372" cy="854075"/>
          </a:xfrm>
        </p:spPr>
        <p:txBody>
          <a:bodyPr rtlCol="0"/>
          <a:lstStyle>
            <a:lvl1pPr marL="0" indent="0">
              <a:buNone/>
              <a:defRPr sz="17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8" name="Segnaposto immagine 3">
            <a:extLst>
              <a:ext uri="{FF2B5EF4-FFF2-40B4-BE49-F238E27FC236}">
                <a16:creationId xmlns=""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94528" y="2358091"/>
            <a:ext cx="1225372" cy="854075"/>
          </a:xfrm>
        </p:spPr>
        <p:txBody>
          <a:bodyPr rtlCol="0"/>
          <a:lstStyle>
            <a:lvl1pPr marL="0" indent="0">
              <a:buNone/>
              <a:defRPr sz="17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9" name="Segnaposto immagine 3">
            <a:extLst>
              <a:ext uri="{FF2B5EF4-FFF2-40B4-BE49-F238E27FC236}">
                <a16:creationId xmlns=""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88250" y="2358091"/>
            <a:ext cx="1225372" cy="854075"/>
          </a:xfrm>
        </p:spPr>
        <p:txBody>
          <a:bodyPr rtlCol="0"/>
          <a:lstStyle>
            <a:lvl1pPr marL="0" indent="0">
              <a:buNone/>
              <a:defRPr sz="1700"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2" name="Rettangolo 41">
            <a:extLst>
              <a:ext uri="{FF2B5EF4-FFF2-40B4-BE49-F238E27FC236}">
                <a16:creationId xmlns=""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41" name="Segnaposto immagine 40">
            <a:extLst>
              <a:ext uri="{FF2B5EF4-FFF2-40B4-BE49-F238E27FC236}">
                <a16:creationId xmlns=""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=""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=""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=""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=""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51" name="Ottagono 50">
            <a:extLst>
              <a:ext uri="{FF2B5EF4-FFF2-40B4-BE49-F238E27FC236}">
                <a16:creationId xmlns=""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2" name="Ovale 51">
            <a:extLst>
              <a:ext uri="{FF2B5EF4-FFF2-40B4-BE49-F238E27FC236}">
                <a16:creationId xmlns=""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3" name="Ovale 52">
            <a:extLst>
              <a:ext uri="{FF2B5EF4-FFF2-40B4-BE49-F238E27FC236}">
                <a16:creationId xmlns=""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4" name="Ovale 53">
            <a:extLst>
              <a:ext uri="{FF2B5EF4-FFF2-40B4-BE49-F238E27FC236}">
                <a16:creationId xmlns=""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5" name="Segnaposto numero diapositiva 54">
            <a:extLst>
              <a:ext uri="{FF2B5EF4-FFF2-40B4-BE49-F238E27FC236}">
                <a16:creationId xmlns=""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tagono 6">
            <a:extLst>
              <a:ext uri="{FF2B5EF4-FFF2-40B4-BE49-F238E27FC236}">
                <a16:creationId xmlns=""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‹n.›</a:t>
            </a:fld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Casella di testo 10">
            <a:extLst>
              <a:ext uri="{FF2B5EF4-FFF2-40B4-BE49-F238E27FC236}">
                <a16:creationId xmlns=""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it-IT" sz="1200" dirty="0">
                <a:solidFill>
                  <a:schemeClr val="tx2"/>
                </a:solidFill>
                <a:latin typeface="+mj-lt"/>
              </a:rPr>
              <a:t>Inserire qui il logo o il nome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=""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=""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=""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=""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egnaposto immagine 43" descr="Primo piano di un fiore&#10;&#10;Descrizione generata con affidabilità molto elevata">
            <a:extLst>
              <a:ext uri="{FF2B5EF4-FFF2-40B4-BE49-F238E27FC236}">
                <a16:creationId xmlns=""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86715" y="115912"/>
            <a:ext cx="12018572" cy="6684572"/>
          </a:xfrm>
        </p:spPr>
      </p:pic>
      <p:sp>
        <p:nvSpPr>
          <p:cNvPr id="6" name="Titolo 5">
            <a:extLst>
              <a:ext uri="{FF2B5EF4-FFF2-40B4-BE49-F238E27FC236}">
                <a16:creationId xmlns=""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6" y="2237328"/>
            <a:ext cx="7690396" cy="1447344"/>
          </a:xfrm>
        </p:spPr>
        <p:txBody>
          <a:bodyPr rtlCol="0"/>
          <a:lstStyle/>
          <a:p>
            <a:pPr rtl="0"/>
            <a:r>
              <a:rPr lang="it-IT" dirty="0"/>
              <a:t>ENJOY A HEALTHY LIFESTYLE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=""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dirty="0"/>
              <a:t>Dott.ssa Maria Letizia Leonardi</a:t>
            </a:r>
          </a:p>
          <a:p>
            <a:pPr rtl="0"/>
            <a:r>
              <a:rPr lang="it-IT" dirty="0"/>
              <a:t>Biologa nutrizionista</a:t>
            </a:r>
          </a:p>
        </p:txBody>
      </p:sp>
      <p:grpSp>
        <p:nvGrpSpPr>
          <p:cNvPr id="34" name="Gruppo 33" title="forma geometrica">
            <a:extLst>
              <a:ext uri="{FF2B5EF4-FFF2-40B4-BE49-F238E27FC236}">
                <a16:creationId xmlns=""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537898" y="2661229"/>
            <a:ext cx="1087058" cy="1360975"/>
            <a:chOff x="2451164" y="891257"/>
            <a:chExt cx="2066510" cy="2444489"/>
          </a:xfrm>
        </p:grpSpPr>
        <p:sp>
          <p:nvSpPr>
            <p:cNvPr id="47" name="Figura a mano libera: Forma 46">
              <a:extLst>
                <a:ext uri="{FF2B5EF4-FFF2-40B4-BE49-F238E27FC236}">
                  <a16:creationId xmlns=""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=""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99762963-AE88-4D9B-B41C-8AEE95902CE7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B7E695-AF88-4A52-8BEA-D6DF00DC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/>
              <a:t>Mediterranean</a:t>
            </a:r>
            <a:r>
              <a:rPr lang="it-IT" dirty="0"/>
              <a:t> </a:t>
            </a:r>
            <a:r>
              <a:rPr lang="it-IT" dirty="0" err="1"/>
              <a:t>Diet</a:t>
            </a:r>
            <a:r>
              <a:rPr lang="it-IT" dirty="0"/>
              <a:t>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D35DCEBF-8489-4C57-98C1-DC8FFA080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10</a:t>
            </a:fld>
            <a:endParaRPr lang="it-IT" dirty="0"/>
          </a:p>
        </p:txBody>
      </p:sp>
      <p:pic>
        <p:nvPicPr>
          <p:cNvPr id="4" name="Why is the Mediterranean diet good for your heart">
            <a:hlinkClick r:id="" action="ppaction://media"/>
            <a:extLst>
              <a:ext uri="{FF2B5EF4-FFF2-40B4-BE49-F238E27FC236}">
                <a16:creationId xmlns="" xmlns:a16="http://schemas.microsoft.com/office/drawing/2014/main" id="{D0A13197-6AD6-43AA-BFEB-D47560DEB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872" y="1042657"/>
            <a:ext cx="9472946" cy="53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AFB7C18-ADBD-4886-A97B-74F5E26C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/>
              <a:t>Mediterranean</a:t>
            </a:r>
            <a:r>
              <a:rPr lang="it-IT" dirty="0"/>
              <a:t> </a:t>
            </a:r>
            <a:r>
              <a:rPr lang="it-IT" dirty="0" err="1"/>
              <a:t>Diet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D5A41566-169C-48F7-A907-42F99AAEB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11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599F6937-1123-4670-B98E-71D8944D7416}"/>
              </a:ext>
            </a:extLst>
          </p:cNvPr>
          <p:cNvSpPr txBox="1"/>
          <p:nvPr/>
        </p:nvSpPr>
        <p:spPr>
          <a:xfrm>
            <a:off x="475351" y="1179770"/>
            <a:ext cx="11227055" cy="51740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It’s not a simple diet, in 2010 UNESCO declared it Intangible Heritage of Humanity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GB" sz="3200" b="1" dirty="0" smtClean="0">
                <a:solidFill>
                  <a:srgbClr val="C00000"/>
                </a:solidFill>
              </a:rPr>
              <a:t>A bit of History</a:t>
            </a:r>
            <a:endParaRPr lang="en-GB" sz="3200" b="1" dirty="0">
              <a:solidFill>
                <a:srgbClr val="C00000"/>
              </a:solidFill>
            </a:endParaRPr>
          </a:p>
          <a:p>
            <a:endParaRPr lang="it-IT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dates back to a food model adopted by the people that overlook the Mediterranean Sea since the sixties. The American physiologist </a:t>
            </a:r>
            <a:r>
              <a:rPr lang="en-GB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Ancel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Keys compared diets in seven countries (Finland, Japan, Greece, Italy, The Netherlands, the USA and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ugoslavia)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the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called “Seven Countries Study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”. 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study reported that among the people of the Mediterranean Sea area, the mortality rate from cardiovascular pathologies was much lower than for other countries.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7B45A7EC-9392-4DC4-B519-990A3BF10059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68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1A5FAE9-AA06-490D-8417-445CADFEC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15646" r="12256" b="15634"/>
          <a:stretch/>
        </p:blipFill>
        <p:spPr bwMode="auto">
          <a:xfrm>
            <a:off x="0" y="65939"/>
            <a:ext cx="10982037" cy="67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82F8980-73BB-4A54-AEB3-2E17DF85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93" y="327630"/>
            <a:ext cx="11340000" cy="432000"/>
          </a:xfrm>
        </p:spPr>
        <p:txBody>
          <a:bodyPr/>
          <a:lstStyle/>
          <a:p>
            <a:pPr algn="r"/>
            <a:r>
              <a:rPr lang="it-IT" dirty="0" err="1" smtClean="0"/>
              <a:t>Food</a:t>
            </a:r>
            <a:r>
              <a:rPr lang="it-IT" dirty="0" smtClean="0"/>
              <a:t> </a:t>
            </a:r>
            <a:r>
              <a:rPr lang="it-IT" dirty="0" err="1" smtClean="0"/>
              <a:t>Pyramid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5943D386-5C91-457B-804C-4F6950406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203AD925-0DC5-4AAF-9826-BED2B7D7ABCA}"/>
              </a:ext>
            </a:extLst>
          </p:cNvPr>
          <p:cNvSpPr txBox="1"/>
          <p:nvPr/>
        </p:nvSpPr>
        <p:spPr>
          <a:xfrm>
            <a:off x="6849018" y="864000"/>
            <a:ext cx="4922982" cy="1311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it-IT" sz="2400" dirty="0">
                <a:solidFill>
                  <a:srgbClr val="C00000"/>
                </a:solidFill>
                <a:latin typeface="+mn-lt"/>
              </a:rPr>
              <a:t>New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Pictorial</a:t>
            </a:r>
            <a:r>
              <a:rPr lang="it-IT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Proposal</a:t>
            </a:r>
            <a:r>
              <a:rPr lang="it-IT" sz="2400" dirty="0">
                <a:solidFill>
                  <a:srgbClr val="C00000"/>
                </a:solidFill>
                <a:latin typeface="+mn-lt"/>
              </a:rPr>
              <a:t> for an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Environmental</a:t>
            </a:r>
            <a:r>
              <a:rPr lang="it-IT" sz="2400" dirty="0">
                <a:solidFill>
                  <a:srgbClr val="C00000"/>
                </a:solidFill>
                <a:latin typeface="+mn-lt"/>
              </a:rPr>
              <a:t>,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Sustainable</a:t>
            </a:r>
            <a:r>
              <a:rPr lang="it-IT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Mediterranean</a:t>
            </a:r>
            <a:r>
              <a:rPr lang="it-IT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+mn-lt"/>
              </a:rPr>
              <a:t>Diet</a:t>
            </a:r>
            <a:endParaRPr lang="it-IT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5CAC5774-3FB5-4CCC-A83D-34877F1CE944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33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57D00631-3632-406E-A9CE-CDBCFD22A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13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="" xmlns:a16="http://schemas.microsoft.com/office/drawing/2014/main" id="{0B139048-0215-49B5-8C8F-3682D6B3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39513" cy="431800"/>
          </a:xfrm>
        </p:spPr>
        <p:txBody>
          <a:bodyPr/>
          <a:lstStyle/>
          <a:p>
            <a:pPr algn="r"/>
            <a:r>
              <a:rPr lang="en-GB" dirty="0" smtClean="0"/>
              <a:t>Food Pyramid </a:t>
            </a:r>
            <a:endParaRPr lang="en-GB" dirty="0"/>
          </a:p>
        </p:txBody>
      </p:sp>
      <p:sp>
        <p:nvSpPr>
          <p:cNvPr id="5" name="Ovale 4">
            <a:extLst>
              <a:ext uri="{FF2B5EF4-FFF2-40B4-BE49-F238E27FC236}">
                <a16:creationId xmlns="" xmlns:a16="http://schemas.microsoft.com/office/drawing/2014/main" id="{BF9A7AC7-4D0F-4786-A096-5A9A20A38149}"/>
              </a:ext>
            </a:extLst>
          </p:cNvPr>
          <p:cNvSpPr/>
          <p:nvPr/>
        </p:nvSpPr>
        <p:spPr>
          <a:xfrm>
            <a:off x="554665" y="2012731"/>
            <a:ext cx="1891372" cy="17549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="" xmlns:a16="http://schemas.microsoft.com/office/drawing/2014/main" id="{C0E49158-8003-4756-9811-6384D7D8C5A8}"/>
              </a:ext>
            </a:extLst>
          </p:cNvPr>
          <p:cNvSpPr/>
          <p:nvPr/>
        </p:nvSpPr>
        <p:spPr>
          <a:xfrm>
            <a:off x="3180116" y="2012728"/>
            <a:ext cx="1891372" cy="17549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="" xmlns:a16="http://schemas.microsoft.com/office/drawing/2014/main" id="{92EEDFD5-6C13-4E33-A8D2-C98120B178E0}"/>
              </a:ext>
            </a:extLst>
          </p:cNvPr>
          <p:cNvSpPr/>
          <p:nvPr/>
        </p:nvSpPr>
        <p:spPr>
          <a:xfrm>
            <a:off x="5805567" y="2012728"/>
            <a:ext cx="1891372" cy="17549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3750DC63-F05F-4065-8E82-20834B514318}"/>
              </a:ext>
            </a:extLst>
          </p:cNvPr>
          <p:cNvSpPr/>
          <p:nvPr/>
        </p:nvSpPr>
        <p:spPr>
          <a:xfrm>
            <a:off x="8431018" y="2012727"/>
            <a:ext cx="1891372" cy="17549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AEED9628-9704-4815-B06F-6FDB2E96F76C}"/>
              </a:ext>
            </a:extLst>
          </p:cNvPr>
          <p:cNvSpPr txBox="1"/>
          <p:nvPr/>
        </p:nvSpPr>
        <p:spPr>
          <a:xfrm>
            <a:off x="5986625" y="2674281"/>
            <a:ext cx="1529255" cy="4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sustainability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F24E774F-4368-4B55-B198-6DB785697175}"/>
              </a:ext>
            </a:extLst>
          </p:cNvPr>
          <p:cNvSpPr txBox="1"/>
          <p:nvPr/>
        </p:nvSpPr>
        <p:spPr>
          <a:xfrm>
            <a:off x="3291580" y="2691676"/>
            <a:ext cx="1529255" cy="4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frugality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DE049B3A-C27C-41D8-AF84-5E70CDC7FFDE}"/>
              </a:ext>
            </a:extLst>
          </p:cNvPr>
          <p:cNvSpPr txBox="1"/>
          <p:nvPr/>
        </p:nvSpPr>
        <p:spPr>
          <a:xfrm>
            <a:off x="735723" y="2674281"/>
            <a:ext cx="1529255" cy="431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friendship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562DAE61-49C2-4B19-9680-35AAFE91EBF1}"/>
              </a:ext>
            </a:extLst>
          </p:cNvPr>
          <p:cNvSpPr txBox="1"/>
          <p:nvPr/>
        </p:nvSpPr>
        <p:spPr>
          <a:xfrm>
            <a:off x="8612076" y="2421923"/>
            <a:ext cx="1529255" cy="936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Seasons and territories 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Risultato immagini per convivialità&quot;">
            <a:extLst>
              <a:ext uri="{FF2B5EF4-FFF2-40B4-BE49-F238E27FC236}">
                <a16:creationId xmlns="" xmlns:a16="http://schemas.microsoft.com/office/drawing/2014/main" id="{98EEB45C-490E-4202-85F9-A17F70B7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" y="3862972"/>
            <a:ext cx="4258327" cy="283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o immagini per stagionalità&quot;">
            <a:extLst>
              <a:ext uri="{FF2B5EF4-FFF2-40B4-BE49-F238E27FC236}">
                <a16:creationId xmlns="" xmlns:a16="http://schemas.microsoft.com/office/drawing/2014/main" id="{6D2C37B5-B891-4609-995E-3BCA586A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58" y="4214704"/>
            <a:ext cx="2515379" cy="23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sostenibilità alimentare&quot;">
            <a:extLst>
              <a:ext uri="{FF2B5EF4-FFF2-40B4-BE49-F238E27FC236}">
                <a16:creationId xmlns="" xmlns:a16="http://schemas.microsoft.com/office/drawing/2014/main" id="{57B4D04C-6253-42DA-9221-C6B96544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03" y="4429190"/>
            <a:ext cx="2915595" cy="19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34875" y="634919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01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3517901"/>
            <a:ext cx="6012000" cy="863601"/>
          </a:xfrm>
          <a:solidFill>
            <a:schemeClr val="tx1">
              <a:lumMod val="75000"/>
              <a:lumOff val="25000"/>
            </a:schemeClr>
          </a:solidFill>
        </p:spPr>
        <p:txBody>
          <a:bodyPr rtlCol="0"/>
          <a:lstStyle/>
          <a:p>
            <a:pPr rtl="0"/>
            <a:r>
              <a:rPr lang="it-IT" dirty="0"/>
              <a:t>NUTRITION</a:t>
            </a:r>
            <a:endParaRPr lang="it-IT" sz="4000" dirty="0"/>
          </a:p>
        </p:txBody>
      </p:sp>
      <p:grpSp>
        <p:nvGrpSpPr>
          <p:cNvPr id="46" name="Gruppo 45" title="gruppo di triangoli">
            <a:extLst>
              <a:ext uri="{FF2B5EF4-FFF2-40B4-BE49-F238E27FC236}">
                <a16:creationId xmlns=""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273309" y="624599"/>
            <a:ext cx="2439060" cy="2410832"/>
            <a:chOff x="9862160" y="831132"/>
            <a:chExt cx="1850209" cy="1915995"/>
          </a:xfrm>
        </p:grpSpPr>
        <p:sp>
          <p:nvSpPr>
            <p:cNvPr id="16" name="Figura a mano libera: Forma 15" title="triangoli">
              <a:extLst>
                <a:ext uri="{FF2B5EF4-FFF2-40B4-BE49-F238E27FC236}">
                  <a16:creationId xmlns=""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7" name="Figura a mano libera: Forma 16" title="triangoli">
              <a:extLst>
                <a:ext uri="{FF2B5EF4-FFF2-40B4-BE49-F238E27FC236}">
                  <a16:creationId xmlns=""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8" name="Figura a mano libera: Forma 17" title="triangoli">
              <a:extLst>
                <a:ext uri="{FF2B5EF4-FFF2-40B4-BE49-F238E27FC236}">
                  <a16:creationId xmlns=""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9" name="Figura a mano libera: Forma 18" title="triangoli">
              <a:extLst>
                <a:ext uri="{FF2B5EF4-FFF2-40B4-BE49-F238E27FC236}">
                  <a16:creationId xmlns=""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0" name="Figura a mano libera: Forma 19" title="triangoli">
              <a:extLst>
                <a:ext uri="{FF2B5EF4-FFF2-40B4-BE49-F238E27FC236}">
                  <a16:creationId xmlns=""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1" name="Figura a mano libera: Forma 20" title="triangoli">
              <a:extLst>
                <a:ext uri="{FF2B5EF4-FFF2-40B4-BE49-F238E27FC236}">
                  <a16:creationId xmlns=""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2" name="Figura a mano libera: Forma 21" title="triangoli">
              <a:extLst>
                <a:ext uri="{FF2B5EF4-FFF2-40B4-BE49-F238E27FC236}">
                  <a16:creationId xmlns=""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3" name="Figura a mano libera: Forma 22" title="triangoli">
              <a:extLst>
                <a:ext uri="{FF2B5EF4-FFF2-40B4-BE49-F238E27FC236}">
                  <a16:creationId xmlns=""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4" name="Figura a mano libera: Forma 23" title="triangoli">
              <a:extLst>
                <a:ext uri="{FF2B5EF4-FFF2-40B4-BE49-F238E27FC236}">
                  <a16:creationId xmlns=""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5" name="Figura a mano libera: Forma 24" title="triangoli">
              <a:extLst>
                <a:ext uri="{FF2B5EF4-FFF2-40B4-BE49-F238E27FC236}">
                  <a16:creationId xmlns=""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6" name="Figura a mano libera: Forma 25" title="triangoli">
              <a:extLst>
                <a:ext uri="{FF2B5EF4-FFF2-40B4-BE49-F238E27FC236}">
                  <a16:creationId xmlns=""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7" name="Figura a mano libera: Forma 26" title="triangoli">
              <a:extLst>
                <a:ext uri="{FF2B5EF4-FFF2-40B4-BE49-F238E27FC236}">
                  <a16:creationId xmlns=""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8" name="Figura a mano libera: Forma 27" title="triangoli">
              <a:extLst>
                <a:ext uri="{FF2B5EF4-FFF2-40B4-BE49-F238E27FC236}">
                  <a16:creationId xmlns=""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9" name="Figura a mano libera: Forma 28" title="triangoli">
              <a:extLst>
                <a:ext uri="{FF2B5EF4-FFF2-40B4-BE49-F238E27FC236}">
                  <a16:creationId xmlns=""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1028" name="Picture 4" descr="I miti della nutrizione: sfatiamone i primi 5 (1)">
            <a:extLst>
              <a:ext uri="{FF2B5EF4-FFF2-40B4-BE49-F238E27FC236}">
                <a16:creationId xmlns="" xmlns:a16="http://schemas.microsoft.com/office/drawing/2014/main" id="{EEBE37E3-7BE6-4C51-BC14-849A6E37208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 b="72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gnaposto contenuto 10">
            <a:extLst>
              <a:ext uri="{FF2B5EF4-FFF2-40B4-BE49-F238E27FC236}">
                <a16:creationId xmlns="" xmlns:a16="http://schemas.microsoft.com/office/drawing/2014/main" id="{E3A0604C-1B5C-4F66-9A02-0CB16259001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44256" y="4553598"/>
            <a:ext cx="11568113" cy="1738756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2800" dirty="0" smtClean="0"/>
              <a:t>It provides the necessary “fuel” to carry out </a:t>
            </a:r>
            <a:r>
              <a:rPr lang="en-GB" sz="2800" dirty="0" err="1" smtClean="0"/>
              <a:t>synthethic</a:t>
            </a:r>
            <a:r>
              <a:rPr lang="en-GB" sz="2800" dirty="0" smtClean="0"/>
              <a:t> chemical reactions  of new compounds (ANABOLISM) and of degradation (CATABOLISM)</a:t>
            </a:r>
          </a:p>
          <a:p>
            <a:pPr>
              <a:buFontTx/>
              <a:buChar char="-"/>
            </a:pPr>
            <a:r>
              <a:rPr lang="en-GB" sz="2800" dirty="0" smtClean="0"/>
              <a:t>Nutrients interact with our METABOLISM = growth, repair and maintenance.</a:t>
            </a:r>
            <a:endParaRPr lang="en-GB" sz="2800" dirty="0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3FD1F240-92D4-45DE-AC27-4648E7DDD2DB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e 20">
            <a:extLst>
              <a:ext uri="{FF2B5EF4-FFF2-40B4-BE49-F238E27FC236}">
                <a16:creationId xmlns="" xmlns:a16="http://schemas.microsoft.com/office/drawing/2014/main" id="{477682EA-6DA4-46FA-801A-6F47C0EF047D}"/>
              </a:ext>
            </a:extLst>
          </p:cNvPr>
          <p:cNvSpPr/>
          <p:nvPr/>
        </p:nvSpPr>
        <p:spPr>
          <a:xfrm>
            <a:off x="7409855" y="2710537"/>
            <a:ext cx="1891372" cy="17549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Ovale 21">
            <a:extLst>
              <a:ext uri="{FF2B5EF4-FFF2-40B4-BE49-F238E27FC236}">
                <a16:creationId xmlns="" xmlns:a16="http://schemas.microsoft.com/office/drawing/2014/main" id="{DD72AC11-D676-4474-9985-ADE5C3C64F04}"/>
              </a:ext>
            </a:extLst>
          </p:cNvPr>
          <p:cNvSpPr/>
          <p:nvPr/>
        </p:nvSpPr>
        <p:spPr>
          <a:xfrm>
            <a:off x="4258425" y="2752261"/>
            <a:ext cx="1891372" cy="17549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="" xmlns:a16="http://schemas.microsoft.com/office/drawing/2014/main" id="{0F0CFA58-1BDE-4EFD-A232-7EFAF2D6BD1E}"/>
              </a:ext>
            </a:extLst>
          </p:cNvPr>
          <p:cNvSpPr/>
          <p:nvPr/>
        </p:nvSpPr>
        <p:spPr>
          <a:xfrm>
            <a:off x="1106995" y="2752261"/>
            <a:ext cx="1891372" cy="17549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food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56000" y="6155189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/>
              <a:t>3</a:t>
            </a:fld>
            <a:endParaRPr lang="it-IT" dirty="0"/>
          </a:p>
        </p:txBody>
      </p:sp>
      <p:cxnSp>
        <p:nvCxnSpPr>
          <p:cNvPr id="79" name="Connettore diritto 78" descr="Quarta linea di divisione nella diapositiva">
            <a:extLst>
              <a:ext uri="{FF2B5EF4-FFF2-40B4-BE49-F238E27FC236}">
                <a16:creationId xmlns="" xmlns:a16="http://schemas.microsoft.com/office/drawing/2014/main" id="{9926A3E2-2234-409D-9838-30428E6377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0CD2F64D-39CB-4737-9B17-4DF96EFAE3DB}"/>
              </a:ext>
            </a:extLst>
          </p:cNvPr>
          <p:cNvSpPr txBox="1"/>
          <p:nvPr/>
        </p:nvSpPr>
        <p:spPr>
          <a:xfrm>
            <a:off x="850900" y="1640995"/>
            <a:ext cx="7842696" cy="822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mixture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substances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called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nutrients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6" name="Segnaposto immagine 94" descr="fogliame">
            <a:extLst>
              <a:ext uri="{FF2B5EF4-FFF2-40B4-BE49-F238E27FC236}">
                <a16:creationId xmlns="" xmlns:a16="http://schemas.microsoft.com/office/drawing/2014/main" id="{9DA24DAE-8462-4920-A1BB-86BBD400A5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372" y="1391469"/>
            <a:ext cx="850399" cy="85407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2C5537ED-F8A2-42B5-9F2F-8FD26C9D8F33}"/>
              </a:ext>
            </a:extLst>
          </p:cNvPr>
          <p:cNvSpPr txBox="1"/>
          <p:nvPr/>
        </p:nvSpPr>
        <p:spPr>
          <a:xfrm>
            <a:off x="1624907" y="3446142"/>
            <a:ext cx="855548" cy="3671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CARBS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="" xmlns:a16="http://schemas.microsoft.com/office/drawing/2014/main" id="{3F347CE3-1A82-4866-8707-7A82CDF5E480}"/>
              </a:ext>
            </a:extLst>
          </p:cNvPr>
          <p:cNvSpPr txBox="1"/>
          <p:nvPr/>
        </p:nvSpPr>
        <p:spPr>
          <a:xfrm>
            <a:off x="4574699" y="3404420"/>
            <a:ext cx="1258827" cy="3671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PROTEINS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="" xmlns:a16="http://schemas.microsoft.com/office/drawing/2014/main" id="{B97789E0-95B8-4953-90FD-F064E701B3FF}"/>
              </a:ext>
            </a:extLst>
          </p:cNvPr>
          <p:cNvSpPr txBox="1"/>
          <p:nvPr/>
        </p:nvSpPr>
        <p:spPr>
          <a:xfrm>
            <a:off x="8032273" y="3360321"/>
            <a:ext cx="723860" cy="3671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FATS</a:t>
            </a:r>
          </a:p>
        </p:txBody>
      </p:sp>
      <p:pic>
        <p:nvPicPr>
          <p:cNvPr id="2050" name="Picture 2" descr="Risultato immagini per CARBOIDRATI&quot;">
            <a:extLst>
              <a:ext uri="{FF2B5EF4-FFF2-40B4-BE49-F238E27FC236}">
                <a16:creationId xmlns="" xmlns:a16="http://schemas.microsoft.com/office/drawing/2014/main" id="{24056614-96E7-42CC-8E04-56B84E23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8" y="4908680"/>
            <a:ext cx="2517764" cy="1678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proteine&quot;">
            <a:extLst>
              <a:ext uri="{FF2B5EF4-FFF2-40B4-BE49-F238E27FC236}">
                <a16:creationId xmlns="" xmlns:a16="http://schemas.microsoft.com/office/drawing/2014/main" id="{FB9A9755-81B1-4EC3-8EE3-1DE7BF1E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36" y="4977648"/>
            <a:ext cx="2701550" cy="154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="" xmlns:a16="http://schemas.microsoft.com/office/drawing/2014/main" id="{5F325E00-65F3-4DE9-9C90-58AFE327DBBF}"/>
              </a:ext>
            </a:extLst>
          </p:cNvPr>
          <p:cNvSpPr/>
          <p:nvPr/>
        </p:nvSpPr>
        <p:spPr>
          <a:xfrm>
            <a:off x="9003027" y="6155189"/>
            <a:ext cx="2368995" cy="49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 descr="Risultato immagini per lipidi&quot;">
            <a:extLst>
              <a:ext uri="{FF2B5EF4-FFF2-40B4-BE49-F238E27FC236}">
                <a16:creationId xmlns="" xmlns:a16="http://schemas.microsoft.com/office/drawing/2014/main" id="{CDD53FB0-E342-4343-BF5C-BFF92C70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80" y="4991903"/>
            <a:ext cx="2835115" cy="1512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r" rtl="0"/>
            <a:r>
              <a:rPr lang="it-IT" dirty="0" smtClean="0"/>
              <a:t>CARBS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58420" y="3213100"/>
            <a:ext cx="4352925" cy="431800"/>
          </a:xfrm>
        </p:spPr>
        <p:txBody>
          <a:bodyPr rtlCol="0"/>
          <a:lstStyle/>
          <a:p>
            <a:pPr rtl="0"/>
            <a:r>
              <a:rPr lang="it-IT" sz="2400" dirty="0" err="1" smtClean="0"/>
              <a:t>Store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endParaRPr lang="it-IT" sz="2400" dirty="0"/>
          </a:p>
        </p:txBody>
      </p:sp>
      <p:sp>
        <p:nvSpPr>
          <p:cNvPr id="76" name="Segnaposto testo 3">
            <a:extLst>
              <a:ext uri="{FF2B5EF4-FFF2-40B4-BE49-F238E27FC236}">
                <a16:creationId xmlns=""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58420" y="4676775"/>
            <a:ext cx="4659312" cy="1058863"/>
          </a:xfrm>
        </p:spPr>
        <p:txBody>
          <a:bodyPr rtlCol="0"/>
          <a:lstStyle/>
          <a:p>
            <a:pPr rtl="0"/>
            <a:r>
              <a:rPr lang="it-IT" sz="2400" dirty="0" err="1" smtClean="0"/>
              <a:t>They</a:t>
            </a:r>
            <a:r>
              <a:rPr lang="it-IT" sz="2400" dirty="0" smtClean="0"/>
              <a:t> can be split </a:t>
            </a:r>
            <a:r>
              <a:rPr lang="it-IT" sz="2400" dirty="0" err="1" smtClean="0"/>
              <a:t>into</a:t>
            </a:r>
            <a:r>
              <a:rPr lang="it-IT" sz="2400" dirty="0" smtClean="0"/>
              <a:t> </a:t>
            </a:r>
            <a:r>
              <a:rPr lang="it-IT" sz="2400" dirty="0" err="1" smtClean="0"/>
              <a:t>two</a:t>
            </a:r>
            <a:r>
              <a:rPr lang="it-IT" sz="2400" dirty="0" smtClean="0"/>
              <a:t> </a:t>
            </a:r>
            <a:r>
              <a:rPr lang="it-IT" sz="2400" dirty="0" err="1" smtClean="0"/>
              <a:t>categories</a:t>
            </a:r>
            <a:r>
              <a:rPr lang="it-IT" sz="2400" dirty="0" smtClean="0"/>
              <a:t>: </a:t>
            </a:r>
            <a:r>
              <a:rPr lang="it-IT" sz="2400" dirty="0" err="1" smtClean="0"/>
              <a:t>Sugars</a:t>
            </a:r>
            <a:r>
              <a:rPr lang="it-IT" sz="2400" dirty="0" smtClean="0"/>
              <a:t> </a:t>
            </a:r>
            <a:r>
              <a:rPr lang="it-IT" sz="2400" dirty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Starches</a:t>
            </a:r>
            <a:endParaRPr lang="it-IT" sz="2400" dirty="0"/>
          </a:p>
        </p:txBody>
      </p:sp>
      <p:sp>
        <p:nvSpPr>
          <p:cNvPr id="8" name="Segnaposto testo 7">
            <a:extLst>
              <a:ext uri="{FF2B5EF4-FFF2-40B4-BE49-F238E27FC236}">
                <a16:creationId xmlns=""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58420" y="1747837"/>
            <a:ext cx="4352925" cy="433388"/>
          </a:xfrm>
        </p:spPr>
        <p:txBody>
          <a:bodyPr rtlCol="0"/>
          <a:lstStyle/>
          <a:p>
            <a:pPr rtl="0"/>
            <a:r>
              <a:rPr lang="it-IT" sz="2400" dirty="0" err="1" smtClean="0"/>
              <a:t>Provide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79BB062-BB1D-48A3-9BB3-AF4762B73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2" y="1457570"/>
            <a:ext cx="6297111" cy="419478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719E1BDD-456A-44E4-8D00-2AE109EB850E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9093823" y="643827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="" xmlns:a16="http://schemas.microsoft.com/office/drawing/2014/main" id="{A2BB636A-CAE3-4A18-A583-BA928733BC51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="" xmlns:a16="http://schemas.microsoft.com/office/drawing/2014/main" id="{F9229BE0-37E0-4EA6-AF1F-D108AF4D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r" rtl="0"/>
            <a:r>
              <a:rPr lang="it-IT" dirty="0" smtClean="0"/>
              <a:t>CARBS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EC445DE7-F14A-4035-910E-6CDF5056F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5</a:t>
            </a:fld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0589EB72-9BE6-4BDD-806B-53CF29C2AB5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4823" y="1162917"/>
            <a:ext cx="5470525" cy="5040313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b="1" dirty="0" smtClean="0">
                <a:solidFill>
                  <a:srgbClr val="C00000"/>
                </a:solidFill>
              </a:rPr>
              <a:t>SIMPLE SUGARS </a:t>
            </a:r>
          </a:p>
          <a:p>
            <a:pPr marL="0" indent="0" algn="ctr">
              <a:buNone/>
            </a:pPr>
            <a:r>
              <a:rPr lang="it-IT" b="1" dirty="0" smtClean="0">
                <a:solidFill>
                  <a:schemeClr val="tx1"/>
                </a:solidFill>
              </a:rPr>
              <a:t>- </a:t>
            </a:r>
            <a:r>
              <a:rPr lang="cy-GB" b="1" dirty="0" smtClean="0">
                <a:solidFill>
                  <a:schemeClr val="tx1"/>
                </a:solidFill>
              </a:rPr>
              <a:t>They can be found i</a:t>
            </a:r>
            <a:r>
              <a:rPr lang="cy-GB" dirty="0" smtClean="0">
                <a:solidFill>
                  <a:schemeClr val="tx1"/>
                </a:solidFill>
              </a:rPr>
              <a:t>n sugar, in products containing refined flour, in cakes and sweets, in soft drinks, in fruit juices, </a:t>
            </a:r>
            <a:r>
              <a:rPr lang="cy-GB" i="1" dirty="0" smtClean="0">
                <a:solidFill>
                  <a:schemeClr val="tx1"/>
                </a:solidFill>
              </a:rPr>
              <a:t>etc.</a:t>
            </a:r>
            <a:endParaRPr lang="cy-GB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y-GB" dirty="0" smtClean="0">
                <a:solidFill>
                  <a:schemeClr val="tx1"/>
                </a:solidFill>
              </a:rPr>
              <a:t>If you eat too many of them they are metabolized as fat and lead to an increase in blood sugar </a:t>
            </a:r>
            <a:endParaRPr lang="cy-GB" dirty="0">
              <a:solidFill>
                <a:schemeClr val="tx1"/>
              </a:solidFill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61069516-43A3-4831-ABB5-73C83E3F4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19888" y="1154113"/>
            <a:ext cx="5472112" cy="5038725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b="1" dirty="0" smtClean="0">
                <a:solidFill>
                  <a:srgbClr val="C00000"/>
                </a:solidFill>
              </a:rPr>
              <a:t>COMPLEX CARBOHYDRATES  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They can be found in fruit, vegetables, legumes, cereal, potatoes and products containing wholemeal flour ... </a:t>
            </a:r>
            <a:endParaRPr lang="en-GB" i="1" dirty="0" smtClean="0"/>
          </a:p>
          <a:p>
            <a:pPr>
              <a:buFont typeface="Wingdings" panose="05000000000000000000" pitchFamily="2" charset="2"/>
              <a:buChar char="§"/>
            </a:pPr>
            <a:endParaRPr lang="en-GB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They are rich in </a:t>
            </a:r>
            <a:r>
              <a:rPr lang="en-GB" dirty="0" err="1" smtClean="0"/>
              <a:t>fiber</a:t>
            </a:r>
            <a:r>
              <a:rPr lang="en-GB" dirty="0" smtClean="0"/>
              <a:t> and they are to be preferred to simple sugars. 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9FB7FABA-24E5-41AC-8779-6385B9A24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76" y="3936657"/>
            <a:ext cx="1781569" cy="13504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7890D165-B0E5-4A08-90E9-352347FC4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030" y="3936657"/>
            <a:ext cx="3132503" cy="14729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399DD791-83DC-46F7-9A00-D4354266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95" y="5477163"/>
            <a:ext cx="1781450" cy="1187633"/>
          </a:xfrm>
          <a:prstGeom prst="rect">
            <a:avLst/>
          </a:prstGeom>
        </p:spPr>
      </p:pic>
      <p:pic>
        <p:nvPicPr>
          <p:cNvPr id="3076" name="Picture 4" descr="Risultato immagini per zuccheri semplici">
            <a:extLst>
              <a:ext uri="{FF2B5EF4-FFF2-40B4-BE49-F238E27FC236}">
                <a16:creationId xmlns="" xmlns:a16="http://schemas.microsoft.com/office/drawing/2014/main" id="{637DAA70-C0CC-4A10-8DCC-A0D7645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30" y="5477163"/>
            <a:ext cx="2558472" cy="11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o immagini per frutta e verduri&quot;">
            <a:extLst>
              <a:ext uri="{FF2B5EF4-FFF2-40B4-BE49-F238E27FC236}">
                <a16:creationId xmlns="" xmlns:a16="http://schemas.microsoft.com/office/drawing/2014/main" id="{50F8AAAF-2BA8-43D1-A18F-4EDF8F9A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93" y="3936657"/>
            <a:ext cx="2467616" cy="16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o immagini per legumi&quot;">
            <a:extLst>
              <a:ext uri="{FF2B5EF4-FFF2-40B4-BE49-F238E27FC236}">
                <a16:creationId xmlns="" xmlns:a16="http://schemas.microsoft.com/office/drawing/2014/main" id="{F61AC153-6A8F-4C4C-B577-9EE99199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93" y="5629535"/>
            <a:ext cx="2932794" cy="10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o immagini per cereali&quot;">
            <a:extLst>
              <a:ext uri="{FF2B5EF4-FFF2-40B4-BE49-F238E27FC236}">
                <a16:creationId xmlns="" xmlns:a16="http://schemas.microsoft.com/office/drawing/2014/main" id="{9BCF236A-C123-4488-81FE-86C260EB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721" y="3909014"/>
            <a:ext cx="3343456" cy="16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isultato immagini per farina integrale&quot;">
            <a:extLst>
              <a:ext uri="{FF2B5EF4-FFF2-40B4-BE49-F238E27FC236}">
                <a16:creationId xmlns="" xmlns:a16="http://schemas.microsoft.com/office/drawing/2014/main" id="{211DC142-D7CF-422C-B61D-10A4F7B6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22" y="5612859"/>
            <a:ext cx="1601515" cy="10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42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="" xmlns:a16="http://schemas.microsoft.com/office/drawing/2014/main" id="{C42830C8-EE52-4B60-A867-6444A353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PROTEINS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B2ABA407-BEAC-4388-8666-30D0B96AB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6</a:t>
            </a:fld>
            <a:endParaRPr lang="it-IT" dirty="0"/>
          </a:p>
        </p:txBody>
      </p:sp>
      <p:pic>
        <p:nvPicPr>
          <p:cNvPr id="1026" name="Picture 2" descr="Risultato immagini per immagini proteine&quot;">
            <a:extLst>
              <a:ext uri="{FF2B5EF4-FFF2-40B4-BE49-F238E27FC236}">
                <a16:creationId xmlns="" xmlns:a16="http://schemas.microsoft.com/office/drawing/2014/main" id="{B7E19329-0D4B-43BC-A68C-79141548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" y="1513405"/>
            <a:ext cx="6124460" cy="38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C2818B6B-E8FE-4533-BF5E-754401B9C251}"/>
              </a:ext>
            </a:extLst>
          </p:cNvPr>
          <p:cNvSpPr txBox="1"/>
          <p:nvPr/>
        </p:nvSpPr>
        <p:spPr>
          <a:xfrm>
            <a:off x="6889563" y="1513405"/>
            <a:ext cx="4998214" cy="46856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 functional structure:  muscles, bones, nails, skin, hair.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Regulatory and transport functions in biochemical reactions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Immune, protection and hormone  functions.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are divided into two big categories: animal origin proteins and vegetable origin proteins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726319B1-8DF5-4713-AEE9-5C9348E57CD0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09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CB910F21-0BC1-4462-B64C-2AE91953B0BD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ADF1CA2-B808-45AD-BD70-6E2D6113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PROTEINS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A6F15FC9-CC52-4014-8E4B-6FAE40035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7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A8E207C2-AD92-4251-A0DC-288729DBE6F3}"/>
              </a:ext>
            </a:extLst>
          </p:cNvPr>
          <p:cNvSpPr txBox="1"/>
          <p:nvPr/>
        </p:nvSpPr>
        <p:spPr>
          <a:xfrm>
            <a:off x="432000" y="1357745"/>
            <a:ext cx="5698836" cy="52294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rgbClr val="C00000"/>
                </a:solidFill>
              </a:rPr>
              <a:t>ANIMAL origin </a:t>
            </a:r>
          </a:p>
          <a:p>
            <a:pPr algn="ctr"/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dirty="0" smtClean="0"/>
              <a:t>They can be found mainly in meant, fish, eggs, cheese and dairy products.</a:t>
            </a:r>
          </a:p>
          <a:p>
            <a:endParaRPr lang="en-GB" dirty="0" smtClean="0"/>
          </a:p>
          <a:p>
            <a:r>
              <a:rPr lang="en-GB" dirty="0" smtClean="0"/>
              <a:t>They are of a high biological value because formed by amino acids that our body is not able to synthesize.</a:t>
            </a:r>
          </a:p>
          <a:p>
            <a:endParaRPr lang="it-IT" dirty="0"/>
          </a:p>
          <a:p>
            <a:endParaRPr lang="it-IT" dirty="0">
              <a:latin typeface="+mn-lt"/>
            </a:endParaRPr>
          </a:p>
          <a:p>
            <a:endParaRPr lang="it-IT" dirty="0"/>
          </a:p>
          <a:p>
            <a:endParaRPr lang="it-IT" dirty="0"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55915AE8-C986-45EF-B1C6-6109564E949D}"/>
              </a:ext>
            </a:extLst>
          </p:cNvPr>
          <p:cNvSpPr txBox="1"/>
          <p:nvPr/>
        </p:nvSpPr>
        <p:spPr>
          <a:xfrm>
            <a:off x="6229533" y="1357744"/>
            <a:ext cx="5698836" cy="52294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rgbClr val="C00000"/>
                </a:solidFill>
              </a:rPr>
              <a:t>VEGETABLE origin</a:t>
            </a:r>
          </a:p>
          <a:p>
            <a:endParaRPr lang="en-GB" dirty="0" smtClean="0"/>
          </a:p>
          <a:p>
            <a:r>
              <a:rPr lang="en-GB" dirty="0" smtClean="0"/>
              <a:t>They can be found mainly in cereal, in some vegetables and in legumes. </a:t>
            </a:r>
          </a:p>
          <a:p>
            <a:endParaRPr lang="en-GB" dirty="0" smtClean="0"/>
          </a:p>
          <a:p>
            <a:r>
              <a:rPr lang="en-GB" dirty="0" smtClean="0"/>
              <a:t>Compared to the ones of animal origin, they lack some essential amino acids and are not very digestible. </a:t>
            </a:r>
          </a:p>
          <a:p>
            <a:endParaRPr lang="it-IT" sz="2000" dirty="0">
              <a:latin typeface="+mn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599B9476-F678-4E17-9896-C1C3E7C1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98" y="3781236"/>
            <a:ext cx="3851039" cy="2657564"/>
          </a:xfrm>
          <a:prstGeom prst="rect">
            <a:avLst/>
          </a:prstGeom>
        </p:spPr>
      </p:pic>
      <p:pic>
        <p:nvPicPr>
          <p:cNvPr id="2050" name="Picture 2" descr="Risultato immagini per proteine di origine vegetale&quot;">
            <a:extLst>
              <a:ext uri="{FF2B5EF4-FFF2-40B4-BE49-F238E27FC236}">
                <a16:creationId xmlns="" xmlns:a16="http://schemas.microsoft.com/office/drawing/2014/main" id="{B76E043C-2578-487D-AB5E-EBA9BE6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58" y="3768436"/>
            <a:ext cx="3213586" cy="26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4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124CDC7-1EF7-497B-88A9-32A38362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FATS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C7C10C55-AA66-4394-9D72-122FF3C76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8</a:t>
            </a:fld>
            <a:endParaRPr lang="it-IT" dirty="0"/>
          </a:p>
        </p:txBody>
      </p:sp>
      <p:pic>
        <p:nvPicPr>
          <p:cNvPr id="3074" name="Picture 2" descr="Risultato immagini per lipidi&quot;">
            <a:extLst>
              <a:ext uri="{FF2B5EF4-FFF2-40B4-BE49-F238E27FC236}">
                <a16:creationId xmlns="" xmlns:a16="http://schemas.microsoft.com/office/drawing/2014/main" id="{0AD9DD04-98CF-4D23-84C0-A6F20764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0" y="187229"/>
            <a:ext cx="5664000" cy="402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2E1BEDD-6BEE-4349-8532-82C81ABF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3" y="4329572"/>
            <a:ext cx="4050671" cy="22760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B7589FEF-566E-481E-ACB1-52F0DB2D97ED}"/>
              </a:ext>
            </a:extLst>
          </p:cNvPr>
          <p:cNvSpPr txBox="1"/>
          <p:nvPr/>
        </p:nvSpPr>
        <p:spPr>
          <a:xfrm>
            <a:off x="6326909" y="864000"/>
            <a:ext cx="5601460" cy="5629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4FBF1D3B-91AA-4204-8B11-43BF764F776F}"/>
              </a:ext>
            </a:extLst>
          </p:cNvPr>
          <p:cNvSpPr txBox="1"/>
          <p:nvPr/>
        </p:nvSpPr>
        <p:spPr>
          <a:xfrm>
            <a:off x="6410036" y="1200726"/>
            <a:ext cx="5086333" cy="4954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have a great energetic power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store and provide energy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constitute cellular membranes and support tissues and organs 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are precursors of many hormones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can be divided into animal or vegetable fats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7D25EDD0-BA4E-4B1A-B9EA-6A7E99D1ADA7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36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201C2BEA-6C29-479F-B221-FF1812368C8F}"/>
              </a:ext>
            </a:extLst>
          </p:cNvPr>
          <p:cNvSpPr/>
          <p:nvPr/>
        </p:nvSpPr>
        <p:spPr>
          <a:xfrm>
            <a:off x="9238674" y="6225309"/>
            <a:ext cx="2079338" cy="3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D3C56D6-7288-4A43-AD1A-D59976E0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FATS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84A78B80-C891-4EF3-80CC-9C6FF1A3A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it-IT" smtClean="0"/>
              <a:pPr rtl="0"/>
              <a:t>9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695E7124-96D5-4EE2-AE29-7B1E708554E8}"/>
              </a:ext>
            </a:extLst>
          </p:cNvPr>
          <p:cNvSpPr txBox="1"/>
          <p:nvPr/>
        </p:nvSpPr>
        <p:spPr>
          <a:xfrm>
            <a:off x="432000" y="932873"/>
            <a:ext cx="5190831" cy="5493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rgbClr val="C00000"/>
                </a:solidFill>
              </a:rPr>
              <a:t>ANIMAL origin</a:t>
            </a:r>
          </a:p>
          <a:p>
            <a:pPr algn="ctr"/>
            <a:endParaRPr lang="en-GB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They can be found in butter, lard, bacon, cream 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They are rich in saturated fats, they should be used in moderation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Eating too much of these can lead to an increase of fats in blood (cholesterol and triglycerides) and increased body fat.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it-IT" sz="2000" dirty="0">
              <a:solidFill>
                <a:srgbClr val="C00000"/>
              </a:solidFill>
            </a:endParaRPr>
          </a:p>
          <a:p>
            <a:pPr algn="ctr"/>
            <a:endParaRPr lang="it-IT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35B83ADF-4D1B-400E-9973-556B6D156DFD}"/>
              </a:ext>
            </a:extLst>
          </p:cNvPr>
          <p:cNvSpPr txBox="1"/>
          <p:nvPr/>
        </p:nvSpPr>
        <p:spPr>
          <a:xfrm>
            <a:off x="6416768" y="932872"/>
            <a:ext cx="5190831" cy="5493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dirty="0" smtClean="0">
                <a:solidFill>
                  <a:srgbClr val="C00000"/>
                </a:solidFill>
              </a:rPr>
              <a:t>VEGETABLE origin</a:t>
            </a:r>
          </a:p>
          <a:p>
            <a:pPr algn="ctr"/>
            <a:endParaRPr lang="en-GB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They are extracted from fruit or seeds like olive oil, peanut oil, sunflower oil, coconut etc..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They are rich in good fat acids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If used in moderation they provide benefits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It is better to use vegetable fats than animal fats</a:t>
            </a:r>
          </a:p>
        </p:txBody>
      </p:sp>
      <p:pic>
        <p:nvPicPr>
          <p:cNvPr id="1026" name="Picture 2" descr="Risultato immagini per grassi animali&quot;">
            <a:extLst>
              <a:ext uri="{FF2B5EF4-FFF2-40B4-BE49-F238E27FC236}">
                <a16:creationId xmlns="" xmlns:a16="http://schemas.microsoft.com/office/drawing/2014/main" id="{74C3CFF6-5856-4E36-A8AE-B1B2DC6A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2" y="4330498"/>
            <a:ext cx="3143252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grassi animali&quot;">
            <a:extLst>
              <a:ext uri="{FF2B5EF4-FFF2-40B4-BE49-F238E27FC236}">
                <a16:creationId xmlns="" xmlns:a16="http://schemas.microsoft.com/office/drawing/2014/main" id="{C59946C4-C94F-4567-A5B6-672DE841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59" y="4657531"/>
            <a:ext cx="3266384" cy="18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6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19716141_TF16411174.potx" id="{6DC9D0BF-E5AF-45BB-A689-33D287F35DE8}" vid="{7F4869E0-9160-4256-825B-6A89661A4CE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</Template>
  <TotalTime>0</TotalTime>
  <Words>571</Words>
  <Application>Microsoft Macintosh PowerPoint</Application>
  <PresentationFormat>Personalizzato</PresentationFormat>
  <Paragraphs>101</Paragraphs>
  <Slides>13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ENJOY A HEALTHY LIFESTYLE</vt:lpstr>
      <vt:lpstr>NUTRITION</vt:lpstr>
      <vt:lpstr>What is food?</vt:lpstr>
      <vt:lpstr>CARBS</vt:lpstr>
      <vt:lpstr>CARBS</vt:lpstr>
      <vt:lpstr>PROTEINS</vt:lpstr>
      <vt:lpstr>PROTEINS</vt:lpstr>
      <vt:lpstr>FATS</vt:lpstr>
      <vt:lpstr>FATS</vt:lpstr>
      <vt:lpstr>Mediterranean Diet </vt:lpstr>
      <vt:lpstr>Mediterranean Diet</vt:lpstr>
      <vt:lpstr>Food Pyramid</vt:lpstr>
      <vt:lpstr>Food Pyramid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2019-10-28T10:43:10Z</dcterms:created>
  <dcterms:modified xsi:type="dcterms:W3CDTF">2019-11-03T15:50:13Z</dcterms:modified>
</cp:coreProperties>
</file>