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70" r:id="rId2"/>
    <p:sldId id="272" r:id="rId3"/>
    <p:sldId id="273" r:id="rId4"/>
    <p:sldId id="274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FF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60"/>
  </p:normalViewPr>
  <p:slideViewPr>
    <p:cSldViewPr snapToGrid="0">
      <p:cViewPr varScale="1">
        <p:scale>
          <a:sx n="41" d="100"/>
          <a:sy n="41" d="100"/>
        </p:scale>
        <p:origin x="11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Текст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Текст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83" name="Рисунок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5" r:id="rId5"/>
    <p:sldLayoutId id="2147483656" r:id="rId6"/>
    <p:sldLayoutId id="2147483657" r:id="rId7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NULL" TargetMode="External"/><Relationship Id="rId7" Type="http://schemas.openxmlformats.org/officeDocument/2006/relationships/image" Target="../media/image3.jpe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6.png"/><Relationship Id="rId4" Type="http://schemas.microsoft.com/office/2007/relationships/media" Target="../media/media2.mp3"/><Relationship Id="rId9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7.jpeg"/><Relationship Id="rId18" Type="http://schemas.openxmlformats.org/officeDocument/2006/relationships/image" Target="../media/image22.jpg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25.jpg"/><Relationship Id="rId7" Type="http://schemas.openxmlformats.org/officeDocument/2006/relationships/image" Target="../media/image11.jpg"/><Relationship Id="rId12" Type="http://schemas.openxmlformats.org/officeDocument/2006/relationships/image" Target="../media/image16.jpg"/><Relationship Id="rId17" Type="http://schemas.openxmlformats.org/officeDocument/2006/relationships/image" Target="../media/image21.jpg"/><Relationship Id="rId2" Type="http://schemas.microsoft.com/office/2007/relationships/media" Target="../media/media3.mp3"/><Relationship Id="rId16" Type="http://schemas.openxmlformats.org/officeDocument/2006/relationships/image" Target="../media/image20.jpg"/><Relationship Id="rId20" Type="http://schemas.openxmlformats.org/officeDocument/2006/relationships/image" Target="../media/image24.jpg"/><Relationship Id="rId1" Type="http://schemas.openxmlformats.org/officeDocument/2006/relationships/audio" Target="NULL" TargetMode="External"/><Relationship Id="rId6" Type="http://schemas.openxmlformats.org/officeDocument/2006/relationships/image" Target="../media/image10.jpg"/><Relationship Id="rId11" Type="http://schemas.openxmlformats.org/officeDocument/2006/relationships/image" Target="../media/image15.jpg"/><Relationship Id="rId24" Type="http://schemas.openxmlformats.org/officeDocument/2006/relationships/image" Target="../media/image6.png"/><Relationship Id="rId5" Type="http://schemas.openxmlformats.org/officeDocument/2006/relationships/image" Target="../media/image9.jpg"/><Relationship Id="rId15" Type="http://schemas.openxmlformats.org/officeDocument/2006/relationships/image" Target="../media/image19.png"/><Relationship Id="rId23" Type="http://schemas.openxmlformats.org/officeDocument/2006/relationships/image" Target="../media/image27.jpg"/><Relationship Id="rId10" Type="http://schemas.openxmlformats.org/officeDocument/2006/relationships/image" Target="../media/image14.jpg"/><Relationship Id="rId19" Type="http://schemas.openxmlformats.org/officeDocument/2006/relationships/image" Target="../media/image23.jpeg"/><Relationship Id="rId4" Type="http://schemas.openxmlformats.org/officeDocument/2006/relationships/image" Target="../media/image8.jpg"/><Relationship Id="rId9" Type="http://schemas.openxmlformats.org/officeDocument/2006/relationships/image" Target="../media/image13.jpeg"/><Relationship Id="rId14" Type="http://schemas.openxmlformats.org/officeDocument/2006/relationships/image" Target="../media/image18.jpg"/><Relationship Id="rId22" Type="http://schemas.openxmlformats.org/officeDocument/2006/relationships/image" Target="../media/image2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966" y="274638"/>
            <a:ext cx="8376834" cy="1143001"/>
          </a:xfrm>
        </p:spPr>
        <p:txBody>
          <a:bodyPr>
            <a:normAutofit/>
          </a:bodyPr>
          <a:lstStyle/>
          <a:p>
            <a:endParaRPr lang="ru-RU" sz="36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0" t="-1" r="16664" b="49104"/>
          <a:stretch/>
        </p:blipFill>
        <p:spPr>
          <a:xfrm>
            <a:off x="1363395" y="1310054"/>
            <a:ext cx="6417209" cy="5266786"/>
          </a:xfrm>
          <a:effectLst>
            <a:softEdge rad="317500"/>
          </a:effectLst>
        </p:spPr>
      </p:pic>
      <p:pic>
        <p:nvPicPr>
          <p:cNvPr id="5" name="Объект 3">
            <a:extLst>
              <a:ext uri="{FF2B5EF4-FFF2-40B4-BE49-F238E27FC236}">
                <a16:creationId xmlns:a16="http://schemas.microsoft.com/office/drawing/2014/main" id="{9AE4C84D-C371-41AE-A7DF-D87D87D533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0" t="-1" r="16664" b="49104"/>
          <a:stretch/>
        </p:blipFill>
        <p:spPr>
          <a:xfrm>
            <a:off x="1363395" y="1316576"/>
            <a:ext cx="6417209" cy="5266786"/>
          </a:xfrm>
          <a:prstGeom prst="rect">
            <a:avLst/>
          </a:prstGeom>
          <a:ln w="12700">
            <a:miter lim="400000"/>
          </a:ln>
          <a:effectLst>
            <a:softEdge rad="31750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159000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">
        <p14:vortex dir="r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Новый проект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95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2" name="Picture 4" descr="8 мест, которые нельзя пропустить в Латвии — Travel Blo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080" y="3757371"/>
            <a:ext cx="4040163" cy="255863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5267" y="562706"/>
            <a:ext cx="7552593" cy="2862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omic Sans MS" panose="030F0702030302020204" pitchFamily="66" charset="0"/>
                <a:sym typeface="Calibri"/>
              </a:rPr>
              <a:t>         </a:t>
            </a:r>
            <a:r>
              <a:rPr kumimoji="0" lang="en-GB" sz="2400" b="1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Comic Sans MS" panose="030F0702030302020204" pitchFamily="66" charset="0"/>
                <a:sym typeface="Calibri"/>
              </a:rPr>
              <a:t>WE</a:t>
            </a:r>
            <a:r>
              <a:rPr kumimoji="0" lang="en-GB" sz="2400" b="1" i="0" u="none" strike="noStrike" cap="none" spc="0" normalizeH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Comic Sans MS" panose="030F0702030302020204" pitchFamily="66" charset="0"/>
                <a:sym typeface="Calibri"/>
              </a:rPr>
              <a:t> ARE FROM LATVIA. IT IS GREEN COUNTRY IN THE NORTH OF EUROPE. 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ITS CAPITAL IS RIGA, VERY OLD CITY WITH LONG HISTORY. WE ARE PROUD OF OUR SMALL BUT BEATIFUL COUNTRY.</a:t>
            </a:r>
            <a:endParaRPr kumimoji="0" lang="ru-RU" sz="2400" b="1" i="0" u="none" strike="noStrike" cap="none" spc="0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Comic Sans MS" panose="030F0702030302020204" pitchFamily="66" charset="0"/>
              <a:sym typeface="Calibri"/>
            </a:endParaRPr>
          </a:p>
        </p:txBody>
      </p:sp>
      <p:pic>
        <p:nvPicPr>
          <p:cNvPr id="5" name="Picture 2" descr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120" y="230361"/>
            <a:ext cx="1683712" cy="84859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7650738" y="3861866"/>
            <a:ext cx="127488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Calibri"/>
              </a:rPr>
              <a:t>R</a:t>
            </a:r>
            <a:r>
              <a:rPr lang="lv-LV" dirty="0">
                <a:latin typeface="Comic Sans MS" panose="030F0702030302020204" pitchFamily="66" charset="0"/>
              </a:rPr>
              <a:t>ī</a:t>
            </a:r>
            <a:r>
              <a:rPr kumimoji="0" lang="en-GB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sym typeface="Calibri"/>
              </a:rPr>
              <a:t>ga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panose="030F0702030302020204" pitchFamily="66" charset="0"/>
              <a:sym typeface="Calibri"/>
            </a:endParaRPr>
          </a:p>
        </p:txBody>
      </p:sp>
      <p:pic>
        <p:nvPicPr>
          <p:cNvPr id="8" name="Picture 2" descr="https://www.karsuveikals.lv/objs/shop/goods_3899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70" y="3425026"/>
            <a:ext cx="3798230" cy="287905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arodnaya-latyshskaya-pesnya-jau_saulete_aizlaide обрезка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2824.9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0992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8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">
        <p15:prstTrans prst="curtains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accel="1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0" b="9965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425" y="1943100"/>
            <a:ext cx="8280921" cy="453650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467425" y="615462"/>
            <a:ext cx="8342467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200" b="1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omic Sans MS" panose="030F0702030302020204" pitchFamily="66" charset="0"/>
                <a:sym typeface="Calibri"/>
              </a:rPr>
              <a:t>LATVIA HAS 4 REGIONS	</a:t>
            </a:r>
            <a:endParaRPr kumimoji="0" lang="ru-RU" sz="3200" b="1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Comic Sans MS" panose="030F0702030302020204" pitchFamily="66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1925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">
        <p15:prstTrans prst="wind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" r="25661" b="15339"/>
          <a:stretch/>
        </p:blipFill>
        <p:spPr>
          <a:xfrm>
            <a:off x="0" y="-10489"/>
            <a:ext cx="3259946" cy="23940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" y="456335"/>
            <a:ext cx="3248227" cy="21698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2981"/>
            <a:ext cx="3254697" cy="21661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" t="1" r="21427" b="22121"/>
          <a:stretch/>
        </p:blipFill>
        <p:spPr>
          <a:xfrm>
            <a:off x="-5249" y="2363602"/>
            <a:ext cx="3248227" cy="20787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6" b="24241"/>
          <a:stretch/>
        </p:blipFill>
        <p:spPr>
          <a:xfrm>
            <a:off x="1858631" y="-10489"/>
            <a:ext cx="3646169" cy="220695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631" y="483961"/>
            <a:ext cx="3632218" cy="21793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201" y="973082"/>
            <a:ext cx="3629078" cy="272180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18" b="28145"/>
          <a:stretch/>
        </p:blipFill>
        <p:spPr>
          <a:xfrm flipH="1">
            <a:off x="1849108" y="1688587"/>
            <a:ext cx="3711118" cy="20758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7" b="28640"/>
          <a:stretch/>
        </p:blipFill>
        <p:spPr>
          <a:xfrm>
            <a:off x="5469835" y="-6959"/>
            <a:ext cx="3674165" cy="18587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586" y="682246"/>
            <a:ext cx="3648342" cy="273625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614" y="1212029"/>
            <a:ext cx="3692605" cy="180014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970" y="2043988"/>
            <a:ext cx="3661249" cy="24359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36" b="24095"/>
          <a:stretch/>
        </p:blipFill>
        <p:spPr>
          <a:xfrm>
            <a:off x="6746" y="4420758"/>
            <a:ext cx="3562754" cy="244258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96" r="25758" b="21756"/>
          <a:stretch/>
        </p:blipFill>
        <p:spPr>
          <a:xfrm>
            <a:off x="2546044" y="3663064"/>
            <a:ext cx="3126643" cy="149466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044" y="4292813"/>
            <a:ext cx="3126643" cy="208145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7" b="31195"/>
          <a:stretch/>
        </p:blipFill>
        <p:spPr>
          <a:xfrm flipH="1">
            <a:off x="2524280" y="5305429"/>
            <a:ext cx="3170169" cy="152710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475" y="2026816"/>
            <a:ext cx="7731743" cy="480571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83" y="1180407"/>
            <a:ext cx="8681335" cy="567759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99" y="517365"/>
            <a:ext cx="9162299" cy="515191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" y="409662"/>
            <a:ext cx="9145114" cy="5879002"/>
          </a:xfrm>
          <a:prstGeom prst="rect">
            <a:avLst/>
          </a:prstGeom>
        </p:spPr>
      </p:pic>
      <p:pic>
        <p:nvPicPr>
          <p:cNvPr id="26" name="Новый проект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03.6"/>
                  <p14:fade out="57000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597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">
        <p15:prstTrans prst="drape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5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1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400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6500"/>
                            </p:stCondLst>
                            <p:childTnLst>
                              <p:par>
                                <p:cTn id="5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9000"/>
                            </p:stCondLst>
                            <p:childTnLst>
                              <p:par>
                                <p:cTn id="5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2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4000"/>
                            </p:stCondLst>
                            <p:childTnLst>
                              <p:par>
                                <p:cTn id="6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6500"/>
                            </p:stCondLst>
                            <p:childTnLst>
                              <p:par>
                                <p:cTn id="7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2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9000"/>
                            </p:stCondLst>
                            <p:childTnLst>
                              <p:par>
                                <p:cTn id="7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2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150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4000"/>
                            </p:stCondLst>
                            <p:childTnLst>
                              <p:par>
                                <p:cTn id="8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2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6500"/>
                            </p:stCondLst>
                            <p:childTnLst>
                              <p:par>
                                <p:cTn id="8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2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9000"/>
                            </p:stCondLst>
                            <p:childTnLst>
                              <p:par>
                                <p:cTn id="9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2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Education in Latvi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1999437">
              <a:lnSpc>
                <a:spcPct val="80000"/>
              </a:lnSpc>
              <a:defRPr sz="6969" b="1" spc="-16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Education in Latvia</a:t>
            </a:r>
          </a:p>
        </p:txBody>
      </p:sp>
      <p:sp>
        <p:nvSpPr>
          <p:cNvPr id="113" name="Includes:…"/>
          <p:cNvSpPr txBox="1">
            <a:spLocks noGrp="1"/>
          </p:cNvSpPr>
          <p:nvPr>
            <p:ph type="body" sz="half" idx="1"/>
          </p:nvPr>
        </p:nvSpPr>
        <p:spPr>
          <a:xfrm>
            <a:off x="334108" y="1460552"/>
            <a:ext cx="4038600" cy="45259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defTabSz="237743">
              <a:spcBef>
                <a:spcPts val="0"/>
              </a:spcBef>
              <a:buSzTx/>
              <a:buFontTx/>
              <a:buNone/>
              <a:defRPr sz="2288">
                <a:latin typeface="+mj-lt"/>
                <a:ea typeface="+mj-ea"/>
                <a:cs typeface="+mj-cs"/>
                <a:sym typeface="Helvetica"/>
              </a:defRPr>
            </a:pPr>
            <a:r>
              <a:rPr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Includes:</a:t>
            </a:r>
          </a:p>
          <a:p>
            <a:pPr marL="229402" indent="-229402" defTabSz="237743">
              <a:spcBef>
                <a:spcPts val="0"/>
              </a:spcBef>
              <a:buFontTx/>
              <a:defRPr sz="2288">
                <a:latin typeface="+mj-lt"/>
                <a:ea typeface="+mj-ea"/>
                <a:cs typeface="+mj-cs"/>
                <a:sym typeface="Helvetica"/>
              </a:defRPr>
            </a:pPr>
            <a:r>
              <a:rPr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Preschool education (usually starting at 5 years old);</a:t>
            </a:r>
          </a:p>
          <a:p>
            <a:pPr marL="232460" indent="-232460" defTabSz="237743">
              <a:spcBef>
                <a:spcPts val="0"/>
              </a:spcBef>
              <a:buSzPct val="123000"/>
              <a:buFontTx/>
              <a:defRPr sz="2288">
                <a:latin typeface="+mj-lt"/>
                <a:ea typeface="+mj-ea"/>
                <a:cs typeface="+mj-cs"/>
                <a:sym typeface="Helvetica"/>
              </a:defRPr>
            </a:pPr>
            <a:r>
              <a:rPr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Primary education (9 years);</a:t>
            </a:r>
          </a:p>
          <a:p>
            <a:pPr marL="232460" indent="-232460" defTabSz="237743">
              <a:spcBef>
                <a:spcPts val="0"/>
              </a:spcBef>
              <a:buSzPct val="123000"/>
              <a:buFontTx/>
              <a:defRPr sz="2288">
                <a:latin typeface="+mj-lt"/>
                <a:ea typeface="+mj-ea"/>
                <a:cs typeface="+mj-cs"/>
                <a:sym typeface="Helvetica"/>
              </a:defRPr>
            </a:pPr>
            <a:r>
              <a:rPr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Secondary education (3 years);</a:t>
            </a:r>
          </a:p>
          <a:p>
            <a:pPr marL="232460" indent="-232460" defTabSz="237743">
              <a:spcBef>
                <a:spcPts val="0"/>
              </a:spcBef>
              <a:buSzPct val="123000"/>
              <a:buFontTx/>
              <a:defRPr sz="2288">
                <a:latin typeface="+mj-lt"/>
                <a:ea typeface="+mj-ea"/>
                <a:cs typeface="+mj-cs"/>
                <a:sym typeface="Helvetica"/>
              </a:defRPr>
            </a:pPr>
            <a:r>
              <a:rPr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Higher education.</a:t>
            </a:r>
          </a:p>
        </p:txBody>
      </p:sp>
      <p:pic>
        <p:nvPicPr>
          <p:cNvPr id="114" name="Fotolia_152766412_Subscription_Monthly_M_Easy-Resize.com_.jpg" descr="Fotolia_152766412_Subscription_Monthly_M_Easy-Resize.com_.jpg"/>
          <p:cNvPicPr>
            <a:picLocks noChangeAspect="1"/>
          </p:cNvPicPr>
          <p:nvPr/>
        </p:nvPicPr>
        <p:blipFill>
          <a:blip r:embed="rId2"/>
          <a:srcRect l="30293" r="4719"/>
          <a:stretch>
            <a:fillRect/>
          </a:stretch>
        </p:blipFill>
        <p:spPr>
          <a:xfrm>
            <a:off x="4492447" y="1417639"/>
            <a:ext cx="4194353" cy="4298601"/>
          </a:xfrm>
          <a:prstGeom prst="rect">
            <a:avLst/>
          </a:prstGeom>
          <a:ln w="12700">
            <a:miter lim="400000"/>
          </a:ln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">
        <p15:prstTrans prst="prestige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shema.png" descr="shem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213" y="228601"/>
            <a:ext cx="4768759" cy="6422184"/>
          </a:xfrm>
          <a:prstGeom prst="rect">
            <a:avLst/>
          </a:prstGeom>
          <a:ln w="12700">
            <a:miter lim="400000"/>
          </a:ln>
        </p:spPr>
      </p:pic>
    </p:spTree>
    <p:custDataLst>
      <p:tags r:id="rId1"/>
    </p:custDataLst>
  </p:cSld>
  <p:clrMapOvr>
    <a:masterClrMapping/>
  </p:clrMapOvr>
  <p:transition spd="slow" advClick="0" advTm="1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Нажмите дважды"/>
          <p:cNvSpPr txBox="1">
            <a:spLocks noGrp="1"/>
          </p:cNvSpPr>
          <p:nvPr>
            <p:ph type="title"/>
          </p:nvPr>
        </p:nvSpPr>
        <p:spPr>
          <a:xfrm>
            <a:off x="4604643" y="1501477"/>
            <a:ext cx="4626224" cy="1833862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119" name="Unknown.jpeg" descr="Unknown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2652" y="135983"/>
            <a:ext cx="2284772" cy="1455425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120" name="Skola2030 is a new project &quot;Competence approach in curriculum&quot; implemented by the State Education Content Center."/>
          <p:cNvSpPr txBox="1">
            <a:spLocks noGrp="1"/>
          </p:cNvSpPr>
          <p:nvPr>
            <p:ph type="body" sz="half" idx="1"/>
          </p:nvPr>
        </p:nvSpPr>
        <p:spPr>
          <a:xfrm>
            <a:off x="508000" y="932655"/>
            <a:ext cx="4038600" cy="4977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defTabSz="731520">
              <a:spcBef>
                <a:spcPts val="500"/>
              </a:spcBef>
              <a:buSzTx/>
              <a:buFontTx/>
              <a:buNone/>
              <a:defRPr sz="352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sz="36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Skola2030 is a new project "Competence approach in curriculum" implemented by the State Education Content Center.</a:t>
            </a:r>
          </a:p>
        </p:txBody>
      </p:sp>
      <p:pic>
        <p:nvPicPr>
          <p:cNvPr id="121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121" y="2013501"/>
            <a:ext cx="4641879" cy="2643675"/>
          </a:xfrm>
          <a:prstGeom prst="rect">
            <a:avLst/>
          </a:prstGeom>
          <a:ln w="12700">
            <a:miter lim="400000"/>
          </a:ln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">
        <p14:ripple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2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kola 2030"/>
          <p:cNvSpPr txBox="1">
            <a:spLocks noGrp="1"/>
          </p:cNvSpPr>
          <p:nvPr>
            <p:ph type="title"/>
          </p:nvPr>
        </p:nvSpPr>
        <p:spPr>
          <a:xfrm>
            <a:off x="333131" y="170307"/>
            <a:ext cx="5696893" cy="995711"/>
          </a:xfrm>
          <a:prstGeom prst="rect">
            <a:avLst/>
          </a:prstGeom>
        </p:spPr>
        <p:txBody>
          <a:bodyPr/>
          <a:lstStyle>
            <a:lvl1pPr algn="l" defTabSz="1706836">
              <a:lnSpc>
                <a:spcPct val="80000"/>
              </a:lnSpc>
              <a:defRPr sz="5950" b="1" spc="-14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Skola</a:t>
            </a:r>
            <a:r>
              <a:rPr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2030</a:t>
            </a:r>
          </a:p>
        </p:txBody>
      </p:sp>
      <p:sp>
        <p:nvSpPr>
          <p:cNvPr id="124" name="The 7 mains learning areas on the preschool, primary and secondary education:…"/>
          <p:cNvSpPr txBox="1">
            <a:spLocks noGrp="1"/>
          </p:cNvSpPr>
          <p:nvPr>
            <p:ph type="body" sz="half" idx="1"/>
          </p:nvPr>
        </p:nvSpPr>
        <p:spPr>
          <a:xfrm>
            <a:off x="333131" y="1166018"/>
            <a:ext cx="4038600" cy="473601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defTabSz="242315">
              <a:spcBef>
                <a:spcPts val="0"/>
              </a:spcBef>
              <a:buSzTx/>
              <a:buFontTx/>
              <a:buNone/>
              <a:defRPr sz="2543" b="1">
                <a:latin typeface="+mj-lt"/>
                <a:ea typeface="+mj-ea"/>
                <a:cs typeface="+mj-cs"/>
                <a:sym typeface="Helvetica"/>
              </a:defRPr>
            </a:pPr>
            <a:r>
              <a:rPr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The 7 mains learning areas on the preschool, primary and secondary education:</a:t>
            </a:r>
          </a:p>
          <a:p>
            <a:pPr marL="255069" indent="-255069" defTabSz="242315">
              <a:spcBef>
                <a:spcPts val="0"/>
              </a:spcBef>
              <a:buFontTx/>
              <a:defRPr sz="2543">
                <a:latin typeface="+mj-lt"/>
                <a:ea typeface="+mj-ea"/>
                <a:cs typeface="+mj-cs"/>
                <a:sym typeface="Helvetica"/>
              </a:defRPr>
            </a:pPr>
            <a:r>
              <a:rPr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Natural Sciences area;</a:t>
            </a:r>
          </a:p>
          <a:p>
            <a:pPr marL="255069" indent="-255069" defTabSz="242315">
              <a:spcBef>
                <a:spcPts val="0"/>
              </a:spcBef>
              <a:buFontTx/>
              <a:defRPr sz="2543">
                <a:latin typeface="+mj-lt"/>
                <a:ea typeface="+mj-ea"/>
                <a:cs typeface="+mj-cs"/>
                <a:sym typeface="Helvetica"/>
              </a:defRPr>
            </a:pPr>
            <a:r>
              <a:rPr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Health and physical area;</a:t>
            </a:r>
          </a:p>
          <a:p>
            <a:pPr marL="255069" indent="-255069" defTabSz="242315">
              <a:spcBef>
                <a:spcPts val="0"/>
              </a:spcBef>
              <a:buFontTx/>
              <a:defRPr sz="2543">
                <a:latin typeface="+mj-lt"/>
                <a:ea typeface="+mj-ea"/>
                <a:cs typeface="+mj-cs"/>
                <a:sym typeface="Helvetica"/>
              </a:defRPr>
            </a:pPr>
            <a:r>
              <a:rPr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Mathematics area;</a:t>
            </a:r>
          </a:p>
          <a:p>
            <a:pPr marL="255069" indent="-255069" defTabSz="242315">
              <a:spcBef>
                <a:spcPts val="0"/>
              </a:spcBef>
              <a:buFontTx/>
              <a:defRPr sz="2543">
                <a:latin typeface="+mj-lt"/>
                <a:ea typeface="+mj-ea"/>
                <a:cs typeface="+mj-cs"/>
                <a:sym typeface="Helvetica"/>
              </a:defRPr>
            </a:pPr>
            <a:r>
              <a:rPr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Technology area;</a:t>
            </a:r>
          </a:p>
          <a:p>
            <a:pPr marL="255069" indent="-255069" defTabSz="242315">
              <a:spcBef>
                <a:spcPts val="0"/>
              </a:spcBef>
              <a:buFontTx/>
              <a:defRPr sz="2543">
                <a:latin typeface="+mj-lt"/>
                <a:ea typeface="+mj-ea"/>
                <a:cs typeface="+mj-cs"/>
                <a:sym typeface="Helvetica"/>
              </a:defRPr>
            </a:pPr>
            <a:r>
              <a:rPr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Languages area;</a:t>
            </a:r>
          </a:p>
          <a:p>
            <a:pPr marL="255069" indent="-255069" defTabSz="242315">
              <a:spcBef>
                <a:spcPts val="0"/>
              </a:spcBef>
              <a:buFontTx/>
              <a:defRPr sz="2543">
                <a:latin typeface="+mj-lt"/>
                <a:ea typeface="+mj-ea"/>
                <a:cs typeface="+mj-cs"/>
                <a:sym typeface="Helvetica"/>
              </a:defRPr>
            </a:pPr>
            <a:r>
              <a:rPr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Social and civil area;</a:t>
            </a:r>
          </a:p>
          <a:p>
            <a:pPr marL="255069" indent="-255069" defTabSz="242315">
              <a:spcBef>
                <a:spcPts val="0"/>
              </a:spcBef>
              <a:buFontTx/>
              <a:defRPr sz="2543">
                <a:latin typeface="+mj-lt"/>
                <a:ea typeface="+mj-ea"/>
                <a:cs typeface="+mj-cs"/>
                <a:sym typeface="Helvetica"/>
              </a:defRPr>
            </a:pPr>
            <a:r>
              <a:rPr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Art area.</a:t>
            </a:r>
          </a:p>
        </p:txBody>
      </p:sp>
      <p:pic>
        <p:nvPicPr>
          <p:cNvPr id="12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194" y="5255455"/>
            <a:ext cx="2186609" cy="1460169"/>
          </a:xfrm>
          <a:prstGeom prst="rect">
            <a:avLst/>
          </a:prstGeom>
          <a:ln w="12700">
            <a:miter lim="400000"/>
          </a:ln>
          <a:effectLst>
            <a:softEdge rad="63500"/>
          </a:effectLst>
        </p:spPr>
      </p:pic>
      <p:pic>
        <p:nvPicPr>
          <p:cNvPr id="3074" name="Picture 2" descr="Pirmsskolās Latvijā sāk īstenot pakāpeniskas pārmaiņas vispārējā izglītībā  Latvij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053" y="177320"/>
            <a:ext cx="2106647" cy="140187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ai bērnam var patikt matemātika? Var, vajag tikai pareizo pieeju -  Brīvbrīdis - Saimniece - TVNE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194" y="1808417"/>
            <a:ext cx="2170364" cy="142578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Interaktīvās darba lapas pirmsskolas iestāžu vajadzībām | SMARTBOAR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Dizains un tehnoloģijas 1.–9. klase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7968" y="2952275"/>
            <a:ext cx="1456348" cy="189251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084" name="Picture 12" descr="Daugavpils pilsētas 4.speciālā pirmsskolas izglītības iestād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139" y="727679"/>
            <a:ext cx="1349139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8053" y="3463422"/>
            <a:ext cx="2083097" cy="156281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3619" y="5038386"/>
            <a:ext cx="2118024" cy="1504912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gallery dir="l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1000"/>
                                        <p:tgtEl>
                                          <p:spTgt spid="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000"/>
                                        <p:tgtEl>
                                          <p:spTgt spid="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7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895</TotalTime>
  <Words>137</Words>
  <Application>Microsoft Office PowerPoint</Application>
  <PresentationFormat>On-screen Show (4:3)</PresentationFormat>
  <Paragraphs>19</Paragraphs>
  <Slides>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Comic Sans MS</vt:lpstr>
      <vt:lpstr>Тема Office</vt:lpstr>
      <vt:lpstr>PowerPoint Presentation</vt:lpstr>
      <vt:lpstr>PowerPoint Presentation</vt:lpstr>
      <vt:lpstr>PowerPoint Presentation</vt:lpstr>
      <vt:lpstr>PowerPoint Presentation</vt:lpstr>
      <vt:lpstr>Education in Latvia</vt:lpstr>
      <vt:lpstr>PowerPoint Presentation</vt:lpstr>
      <vt:lpstr>PowerPoint Presentation</vt:lpstr>
      <vt:lpstr>Skola 2030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ART NO INOVATION</dc:title>
  <dc:creator>user</dc:creator>
  <cp:lastModifiedBy>Iveta Liepiņa</cp:lastModifiedBy>
  <cp:revision>54</cp:revision>
  <dcterms:modified xsi:type="dcterms:W3CDTF">2021-02-17T14:58:49Z</dcterms:modified>
</cp:coreProperties>
</file>