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744" r:id="rId2"/>
  </p:sldMasterIdLst>
  <p:sldIdLst>
    <p:sldId id="256" r:id="rId3"/>
    <p:sldId id="285" r:id="rId4"/>
    <p:sldId id="287" r:id="rId5"/>
    <p:sldId id="286" r:id="rId6"/>
    <p:sldId id="289" r:id="rId7"/>
    <p:sldId id="305" r:id="rId8"/>
    <p:sldId id="291" r:id="rId9"/>
    <p:sldId id="293" r:id="rId10"/>
    <p:sldId id="292" r:id="rId11"/>
    <p:sldId id="301" r:id="rId12"/>
    <p:sldId id="302" r:id="rId13"/>
    <p:sldId id="294" r:id="rId14"/>
    <p:sldId id="295" r:id="rId15"/>
    <p:sldId id="296" r:id="rId16"/>
    <p:sldId id="297" r:id="rId17"/>
    <p:sldId id="298" r:id="rId18"/>
    <p:sldId id="300" r:id="rId19"/>
    <p:sldId id="299" r:id="rId20"/>
    <p:sldId id="304" r:id="rId21"/>
    <p:sldId id="308" r:id="rId22"/>
    <p:sldId id="309" r:id="rId23"/>
    <p:sldId id="31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E931E"/>
    <a:srgbClr val="FFFF9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E3D2-D7F1-4531-A942-17E9E64AAD6A}" type="datetimeFigureOut">
              <a:rPr lang="sl-SI" smtClean="0"/>
              <a:pPr/>
              <a:t>18. 12. 2019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320B-D9C7-4D76-951A-A30C45A57B9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8422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E3D2-D7F1-4531-A942-17E9E64AAD6A}" type="datetimeFigureOut">
              <a:rPr lang="sl-SI" smtClean="0"/>
              <a:pPr/>
              <a:t>18. 12. 2019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320B-D9C7-4D76-951A-A30C45A57B9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31106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E3D2-D7F1-4531-A942-17E9E64AAD6A}" type="datetimeFigureOut">
              <a:rPr lang="sl-SI" smtClean="0"/>
              <a:pPr/>
              <a:t>18. 12. 2019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320B-D9C7-4D76-951A-A30C45A57B9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221612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E3D2-D7F1-4531-A942-17E9E64AAD6A}" type="datetimeFigureOut">
              <a:rPr lang="sl-SI" smtClean="0"/>
              <a:pPr/>
              <a:t>18. 12. 2019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320B-D9C7-4D76-951A-A30C45A57B9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76424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E3D2-D7F1-4531-A942-17E9E64AAD6A}" type="datetimeFigureOut">
              <a:rPr lang="sl-SI" smtClean="0"/>
              <a:pPr/>
              <a:t>18. 12. 2019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320B-D9C7-4D76-951A-A30C45A57B9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43284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E3D2-D7F1-4531-A942-17E9E64AAD6A}" type="datetimeFigureOut">
              <a:rPr lang="sl-SI" smtClean="0"/>
              <a:pPr/>
              <a:t>18. 12. 2019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320B-D9C7-4D76-951A-A30C45A57B9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20844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E3D2-D7F1-4531-A942-17E9E64AAD6A}" type="datetimeFigureOut">
              <a:rPr lang="sl-SI" smtClean="0"/>
              <a:pPr/>
              <a:t>18. 12. 2019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320B-D9C7-4D76-951A-A30C45A57B9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792526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E3D2-D7F1-4531-A942-17E9E64AAD6A}" type="datetimeFigureOut">
              <a:rPr lang="sl-SI" smtClean="0"/>
              <a:pPr/>
              <a:t>18. 12. 2019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320B-D9C7-4D76-951A-A30C45A57B9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157885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E3D2-D7F1-4531-A942-17E9E64AAD6A}" type="datetimeFigureOut">
              <a:rPr lang="sl-SI" smtClean="0"/>
              <a:pPr/>
              <a:t>18. 12. 2019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320B-D9C7-4D76-951A-A30C45A57B9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92444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E3D2-D7F1-4531-A942-17E9E64AAD6A}" type="datetimeFigureOut">
              <a:rPr lang="sl-SI" smtClean="0"/>
              <a:pPr/>
              <a:t>18. 12. 2019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320B-D9C7-4D76-951A-A30C45A57B9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97026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E3D2-D7F1-4531-A942-17E9E64AAD6A}" type="datetimeFigureOut">
              <a:rPr lang="sl-SI" smtClean="0"/>
              <a:pPr/>
              <a:t>18. 12. 2019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320B-D9C7-4D76-951A-A30C45A57B9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59756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E3D2-D7F1-4531-A942-17E9E64AAD6A}" type="datetimeFigureOut">
              <a:rPr lang="sl-SI" smtClean="0"/>
              <a:pPr/>
              <a:t>18. 12. 2019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320B-D9C7-4D76-951A-A30C45A57B9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187682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E3D2-D7F1-4531-A942-17E9E64AAD6A}" type="datetimeFigureOut">
              <a:rPr lang="sl-SI" smtClean="0"/>
              <a:pPr/>
              <a:t>18. 12. 2019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320B-D9C7-4D76-951A-A30C45A57B9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08721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E3D2-D7F1-4531-A942-17E9E64AAD6A}" type="datetimeFigureOut">
              <a:rPr lang="sl-SI" smtClean="0"/>
              <a:pPr/>
              <a:t>18. 12. 2019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320B-D9C7-4D76-951A-A30C45A57B9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919391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E3D2-D7F1-4531-A942-17E9E64AAD6A}" type="datetimeFigureOut">
              <a:rPr lang="sl-SI" smtClean="0"/>
              <a:pPr/>
              <a:t>18. 12. 2019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320B-D9C7-4D76-951A-A30C45A57B9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539323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E3D2-D7F1-4531-A942-17E9E64AAD6A}" type="datetimeFigureOut">
              <a:rPr lang="sl-SI" smtClean="0"/>
              <a:pPr/>
              <a:t>18. 12. 2019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320B-D9C7-4D76-951A-A30C45A57B93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528317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E3D2-D7F1-4531-A942-17E9E64AAD6A}" type="datetimeFigureOut">
              <a:rPr lang="sl-SI" smtClean="0"/>
              <a:pPr/>
              <a:t>18. 12. 2019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320B-D9C7-4D76-951A-A30C45A57B9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74200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ol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E3D2-D7F1-4531-A942-17E9E64AAD6A}" type="datetimeFigureOut">
              <a:rPr lang="sl-SI" smtClean="0"/>
              <a:pPr/>
              <a:t>18. 12. 2019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320B-D9C7-4D76-951A-A30C45A57B9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0328337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lpec s tremi slik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E3D2-D7F1-4531-A942-17E9E64AAD6A}" type="datetimeFigureOut">
              <a:rPr lang="sl-SI" smtClean="0"/>
              <a:pPr/>
              <a:t>18. 12. 2019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320B-D9C7-4D76-951A-A30C45A57B9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549569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E3D2-D7F1-4531-A942-17E9E64AAD6A}" type="datetimeFigureOut">
              <a:rPr lang="sl-SI" smtClean="0"/>
              <a:pPr/>
              <a:t>18. 12. 2019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320B-D9C7-4D76-951A-A30C45A57B9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657791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E3D2-D7F1-4531-A942-17E9E64AAD6A}" type="datetimeFigureOut">
              <a:rPr lang="sl-SI" smtClean="0"/>
              <a:pPr/>
              <a:t>18. 12. 2019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320B-D9C7-4D76-951A-A30C45A57B9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20895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E3D2-D7F1-4531-A942-17E9E64AAD6A}" type="datetimeFigureOut">
              <a:rPr lang="sl-SI" smtClean="0"/>
              <a:pPr/>
              <a:t>18. 12. 2019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320B-D9C7-4D76-951A-A30C45A57B9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7592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E3D2-D7F1-4531-A942-17E9E64AAD6A}" type="datetimeFigureOut">
              <a:rPr lang="sl-SI" smtClean="0"/>
              <a:pPr/>
              <a:t>18. 12. 2019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320B-D9C7-4D76-951A-A30C45A57B9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52102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E3D2-D7F1-4531-A942-17E9E64AAD6A}" type="datetimeFigureOut">
              <a:rPr lang="sl-SI" smtClean="0"/>
              <a:pPr/>
              <a:t>18. 12. 2019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320B-D9C7-4D76-951A-A30C45A57B93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1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E3D2-D7F1-4531-A942-17E9E64AAD6A}" type="datetimeFigureOut">
              <a:rPr lang="sl-SI" smtClean="0"/>
              <a:pPr/>
              <a:t>18. 12. 2019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320B-D9C7-4D76-951A-A30C45A57B93}" type="slidenum">
              <a:rPr lang="sl-SI" smtClean="0"/>
              <a:pPr/>
              <a:t>‹#›</a:t>
            </a:fld>
            <a:endParaRPr lang="sl-SI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58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E3D2-D7F1-4531-A942-17E9E64AAD6A}" type="datetimeFigureOut">
              <a:rPr lang="sl-SI" smtClean="0"/>
              <a:pPr/>
              <a:t>18. 12. 2019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320B-D9C7-4D76-951A-A30C45A57B9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6333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E3D2-D7F1-4531-A942-17E9E64AAD6A}" type="datetimeFigureOut">
              <a:rPr lang="sl-SI" smtClean="0"/>
              <a:pPr/>
              <a:t>18. 12. 2019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320B-D9C7-4D76-951A-A30C45A57B9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11454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E3D2-D7F1-4531-A942-17E9E64AAD6A}" type="datetimeFigureOut">
              <a:rPr lang="sl-SI" smtClean="0"/>
              <a:pPr/>
              <a:t>18. 12. 2019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D9320B-D9C7-4D76-951A-A30C45A57B9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93319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ED6E3D2-D7F1-4531-A942-17E9E64AAD6A}" type="datetimeFigureOut">
              <a:rPr lang="sl-SI" smtClean="0"/>
              <a:pPr/>
              <a:t>18. 12. 2019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9320B-D9C7-4D76-951A-A30C45A57B9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25955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ED6E3D2-D7F1-4531-A942-17E9E64AAD6A}" type="datetimeFigureOut">
              <a:rPr lang="sl-SI" smtClean="0"/>
              <a:pPr/>
              <a:t>18. 12. 2019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2D9320B-D9C7-4D76-951A-A30C45A57B93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15037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jpeg"/><Relationship Id="rId7" Type="http://schemas.openxmlformats.org/officeDocument/2006/relationships/hyperlink" Target="http://domglazija.blogspot.com/2011/10/palcki-iz-jesenskih-plodov.html#close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hyperlink" Target="http://domglazija.blogspot.com/2011/10/palcki-iz-jesenskih-plodov.html#close" TargetMode="Externa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627784" y="980728"/>
            <a:ext cx="6236876" cy="2088232"/>
          </a:xfrm>
        </p:spPr>
        <p:txBody>
          <a:bodyPr>
            <a:normAutofit fontScale="90000"/>
          </a:bodyPr>
          <a:lstStyle/>
          <a:p>
            <a:r>
              <a:rPr lang="en-GB" sz="3200" b="1" u="sng" cap="none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CHRISTMAS TREE DECORATIONS FROM FOREST FRUIT</a:t>
            </a:r>
            <a:br>
              <a:rPr lang="en-GB" sz="3200" b="1" u="sng" cap="none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b="1" u="sng" cap="none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000" b="1" u="sng" cap="none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b="1" u="sng" cap="none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3200" b="1" u="sng" cap="none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cap="none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Topic: health and light</a:t>
            </a:r>
            <a:endParaRPr lang="en-GB" sz="2400" cap="none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5004048" y="260648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800" i="1" dirty="0" smtClean="0">
                <a:solidFill>
                  <a:srgbClr val="C00000"/>
                </a:solidFill>
              </a:rPr>
              <a:t>A CRAFT DAY</a:t>
            </a:r>
            <a:r>
              <a:rPr lang="en-GB" sz="4000" b="1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en-GB" sz="4000" b="1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en-GB" sz="4000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t="15301" r="23351" b="14700"/>
          <a:stretch/>
        </p:blipFill>
        <p:spPr>
          <a:xfrm rot="5400000">
            <a:off x="7000523" y="4672853"/>
            <a:ext cx="2847776" cy="151220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2" t="6602" r="9838" b="8001"/>
          <a:stretch/>
        </p:blipFill>
        <p:spPr>
          <a:xfrm>
            <a:off x="-1" y="3377290"/>
            <a:ext cx="5508105" cy="348555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10800" r="12200" b="6601"/>
          <a:stretch/>
        </p:blipFill>
        <p:spPr>
          <a:xfrm rot="5400000">
            <a:off x="5004518" y="4189014"/>
            <a:ext cx="3167413" cy="2160239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19"/>
          <a:stretch/>
        </p:blipFill>
        <p:spPr>
          <a:xfrm rot="5400000">
            <a:off x="-603692" y="577862"/>
            <a:ext cx="3403119" cy="2195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Мишка из шишек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6" t="12086" r="13437" b="16722"/>
          <a:stretch/>
        </p:blipFill>
        <p:spPr bwMode="auto">
          <a:xfrm>
            <a:off x="6749000" y="0"/>
            <a:ext cx="2415917" cy="37374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Naslov 6"/>
          <p:cNvSpPr>
            <a:spLocks noGrp="1"/>
          </p:cNvSpPr>
          <p:nvPr>
            <p:ph type="title"/>
          </p:nvPr>
        </p:nvSpPr>
        <p:spPr>
          <a:xfrm>
            <a:off x="-13505" y="0"/>
            <a:ext cx="3829520" cy="506226"/>
          </a:xfrm>
          <a:solidFill>
            <a:srgbClr val="FFFF99"/>
          </a:solidFill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7030A0"/>
                </a:solidFill>
              </a:rPr>
              <a:t>IDEA</a:t>
            </a:r>
            <a:endParaRPr lang="sl-SI" dirty="0">
              <a:solidFill>
                <a:srgbClr val="7030A0"/>
              </a:solidFill>
            </a:endParaRPr>
          </a:p>
        </p:txBody>
      </p:sp>
      <p:pic>
        <p:nvPicPr>
          <p:cNvPr id="8" name="Slika 7" descr="поделки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58" b="19814"/>
          <a:stretch/>
        </p:blipFill>
        <p:spPr bwMode="auto">
          <a:xfrm>
            <a:off x="3816015" y="-17220"/>
            <a:ext cx="2509780" cy="3518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Slika 8" descr="Простые и необычные осенние поделки своими руками для детей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3" r="20801" b="16519"/>
          <a:stretch/>
        </p:blipFill>
        <p:spPr bwMode="auto">
          <a:xfrm>
            <a:off x="441203" y="692696"/>
            <a:ext cx="2734310" cy="2038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Slika 9" descr="slika 286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23633"/>
          <a:stretch/>
        </p:blipFill>
        <p:spPr bwMode="auto">
          <a:xfrm>
            <a:off x="239938" y="3140968"/>
            <a:ext cx="2924175" cy="3324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Slika 10" descr="http://pos-gotovlje.splet.arnes.si/wp-content/blogs.dir/352/files/izdelki_s_plodov/06-img_8040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7" t="39165" r="23642"/>
          <a:stretch/>
        </p:blipFill>
        <p:spPr bwMode="auto">
          <a:xfrm>
            <a:off x="6695728" y="4621000"/>
            <a:ext cx="2448272" cy="223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lika 11" descr="http://2.bp.blogspot.com/-T1kJO6bavHg/Tp_iC3zN9fI/AAAAAAAABjA/c5HMemrWKSc/s1600/P1011152.jpg">
            <a:hlinkClick r:id="rId7" tooltip="&quot;Click to close&quot;"/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3" t="14550" r="23038" b="18209"/>
          <a:stretch/>
        </p:blipFill>
        <p:spPr bwMode="auto">
          <a:xfrm>
            <a:off x="3237732" y="3737423"/>
            <a:ext cx="3384376" cy="3086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76287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 descr="Поделки из шишек.#мамам_на_заметку@m_miracles]]&gt;"/>
          <p:cNvPicPr>
            <a:picLocks noGrp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0"/>
          <a:stretch/>
        </p:blipFill>
        <p:spPr bwMode="auto">
          <a:xfrm>
            <a:off x="3449304" y="3433763"/>
            <a:ext cx="2688026" cy="34242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Slika 4" descr="Пока погода позволяет, бегу за материалом.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7" t="24916" r="11666" b="15308"/>
          <a:stretch/>
        </p:blipFill>
        <p:spPr bwMode="auto">
          <a:xfrm>
            <a:off x="6581775" y="3935730"/>
            <a:ext cx="2562225" cy="29222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Slika 5" descr="поделки из природного материала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7"/>
          <a:stretch/>
        </p:blipFill>
        <p:spPr bwMode="auto">
          <a:xfrm>
            <a:off x="179512" y="1412776"/>
            <a:ext cx="2890520" cy="2628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Slika 6" descr="http://2.bp.blogspot.com/-T1kJO6bavHg/Tp_iC3zN9fI/AAAAAAAABjA/c5HMemrWKSc/s1600/P1011152.jpg">
            <a:hlinkClick r:id="rId5" tooltip="&quot;Click to close&quot;"/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3" t="14550" r="23038" b="18209"/>
          <a:stretch/>
        </p:blipFill>
        <p:spPr bwMode="auto">
          <a:xfrm>
            <a:off x="5759624" y="0"/>
            <a:ext cx="3384376" cy="30861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Naslov 6"/>
          <p:cNvSpPr>
            <a:spLocks noGrp="1"/>
          </p:cNvSpPr>
          <p:nvPr>
            <p:ph type="title"/>
          </p:nvPr>
        </p:nvSpPr>
        <p:spPr>
          <a:xfrm>
            <a:off x="-13505" y="0"/>
            <a:ext cx="3829520" cy="506226"/>
          </a:xfrm>
          <a:solidFill>
            <a:srgbClr val="FFFF99"/>
          </a:solidFill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7030A0"/>
                </a:solidFill>
              </a:rPr>
              <a:t>IDEA</a:t>
            </a:r>
            <a:endParaRPr lang="sl-SI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3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značba mesta vsebine 7"/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743" b="8433"/>
          <a:stretch/>
        </p:blipFill>
        <p:spPr>
          <a:xfrm rot="10800000">
            <a:off x="3842654" y="-2"/>
            <a:ext cx="3435583" cy="2204865"/>
          </a:xfrm>
        </p:spPr>
      </p:pic>
      <p:sp>
        <p:nvSpPr>
          <p:cNvPr id="6" name="Naslov 6"/>
          <p:cNvSpPr txBox="1">
            <a:spLocks/>
          </p:cNvSpPr>
          <p:nvPr/>
        </p:nvSpPr>
        <p:spPr>
          <a:xfrm>
            <a:off x="-13505" y="0"/>
            <a:ext cx="3829520" cy="506226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 smtClean="0">
                <a:solidFill>
                  <a:srgbClr val="7030A0"/>
                </a:solidFill>
              </a:rPr>
              <a:t>MARKING</a:t>
            </a:r>
            <a:endParaRPr lang="sl-SI" dirty="0">
              <a:solidFill>
                <a:srgbClr val="7030A0"/>
              </a:solidFill>
            </a:endParaRPr>
          </a:p>
        </p:txBody>
      </p:sp>
      <p:sp>
        <p:nvSpPr>
          <p:cNvPr id="7" name="Označba mesta vsebine 2"/>
          <p:cNvSpPr txBox="1">
            <a:spLocks/>
          </p:cNvSpPr>
          <p:nvPr/>
        </p:nvSpPr>
        <p:spPr>
          <a:xfrm>
            <a:off x="-45087" y="518955"/>
            <a:ext cx="3868772" cy="1541893"/>
          </a:xfrm>
          <a:prstGeom prst="rect">
            <a:avLst/>
          </a:prstGeom>
          <a:solidFill>
            <a:srgbClr val="CCFFFF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Mark the location of drilling or gluing.</a:t>
            </a:r>
            <a:endParaRPr lang="en-GB" sz="24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5" t="14066" r="5970" b="11819"/>
          <a:stretch/>
        </p:blipFill>
        <p:spPr>
          <a:xfrm rot="5400000">
            <a:off x="6325799" y="910495"/>
            <a:ext cx="3728697" cy="1907704"/>
          </a:xfrm>
          <a:prstGeom prst="rect">
            <a:avLst/>
          </a:prstGeom>
        </p:spPr>
      </p:pic>
      <p:sp>
        <p:nvSpPr>
          <p:cNvPr id="11" name="Naslov 6"/>
          <p:cNvSpPr txBox="1">
            <a:spLocks/>
          </p:cNvSpPr>
          <p:nvPr/>
        </p:nvSpPr>
        <p:spPr>
          <a:xfrm>
            <a:off x="-26118" y="2623964"/>
            <a:ext cx="3829520" cy="506226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 smtClean="0">
                <a:solidFill>
                  <a:srgbClr val="7030A0"/>
                </a:solidFill>
              </a:rPr>
              <a:t>COLOURING</a:t>
            </a:r>
            <a:endParaRPr lang="sl-SI" dirty="0">
              <a:solidFill>
                <a:srgbClr val="7030A0"/>
              </a:solidFill>
            </a:endParaRPr>
          </a:p>
        </p:txBody>
      </p:sp>
      <p:sp>
        <p:nvSpPr>
          <p:cNvPr id="13" name="Označba mesta vsebine 2"/>
          <p:cNvSpPr txBox="1">
            <a:spLocks/>
          </p:cNvSpPr>
          <p:nvPr/>
        </p:nvSpPr>
        <p:spPr>
          <a:xfrm>
            <a:off x="-26118" y="3130190"/>
            <a:ext cx="3868772" cy="2407539"/>
          </a:xfrm>
          <a:prstGeom prst="rect">
            <a:avLst/>
          </a:prstGeom>
          <a:solidFill>
            <a:srgbClr val="CCFFFF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Leaves are coloured before gluing.</a:t>
            </a:r>
          </a:p>
          <a:p>
            <a:r>
              <a:rPr lang="en-GB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Leaves are glued with sticky tape.</a:t>
            </a:r>
          </a:p>
          <a:p>
            <a:endParaRPr lang="sl-SI" sz="24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0" t="9211" b="14256"/>
          <a:stretch/>
        </p:blipFill>
        <p:spPr>
          <a:xfrm>
            <a:off x="2555776" y="4930028"/>
            <a:ext cx="4031661" cy="1962242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732" y="3501008"/>
            <a:ext cx="3167745" cy="1781857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3" r="26375"/>
          <a:stretch/>
        </p:blipFill>
        <p:spPr>
          <a:xfrm>
            <a:off x="6475063" y="4075501"/>
            <a:ext cx="2666204" cy="2842475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/>
          <a:stretch/>
        </p:blipFill>
        <p:spPr>
          <a:xfrm>
            <a:off x="-2809" y="5092096"/>
            <a:ext cx="2558585" cy="176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9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6"/>
          <p:cNvSpPr>
            <a:spLocks noGrp="1"/>
          </p:cNvSpPr>
          <p:nvPr>
            <p:ph type="title"/>
          </p:nvPr>
        </p:nvSpPr>
        <p:spPr>
          <a:xfrm>
            <a:off x="-13505" y="0"/>
            <a:ext cx="3829520" cy="506226"/>
          </a:xfrm>
          <a:solidFill>
            <a:srgbClr val="FFFF99"/>
          </a:solidFill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7030A0"/>
                </a:solidFill>
              </a:rPr>
              <a:t>DRILLING</a:t>
            </a:r>
            <a:endParaRPr lang="sl-SI" dirty="0">
              <a:solidFill>
                <a:srgbClr val="7030A0"/>
              </a:solidFill>
            </a:endParaRPr>
          </a:p>
        </p:txBody>
      </p:sp>
      <p:sp>
        <p:nvSpPr>
          <p:cNvPr id="6" name="Označba mesta vsebine 2"/>
          <p:cNvSpPr>
            <a:spLocks noGrp="1"/>
          </p:cNvSpPr>
          <p:nvPr>
            <p:ph sz="quarter" idx="13"/>
          </p:nvPr>
        </p:nvSpPr>
        <p:spPr>
          <a:xfrm>
            <a:off x="-45087" y="518955"/>
            <a:ext cx="3866460" cy="3414102"/>
          </a:xfrm>
          <a:solidFill>
            <a:srgbClr val="CCFFFF"/>
          </a:solidFill>
        </p:spPr>
        <p:txBody>
          <a:bodyPr>
            <a:normAutofit/>
          </a:bodyPr>
          <a:lstStyle/>
          <a:p>
            <a:r>
              <a:rPr lang="en-GB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Choose the right size of a drill.</a:t>
            </a:r>
          </a:p>
          <a:p>
            <a:r>
              <a:rPr lang="en-GB" sz="2400" cap="non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hole for a ribbon must be drilled before putting the decoration together</a:t>
            </a:r>
            <a:r>
              <a:rPr lang="en-GB" sz="2400" cap="none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GB" sz="2400" cap="none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Ø3,5.</a:t>
            </a:r>
            <a:endParaRPr lang="en-GB" sz="2400" cap="none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94111" y="1496804"/>
            <a:ext cx="6847857" cy="3851920"/>
          </a:xfrm>
          <a:prstGeom prst="rect">
            <a:avLst/>
          </a:prstGeom>
        </p:spPr>
      </p:pic>
      <p:pic>
        <p:nvPicPr>
          <p:cNvPr id="10" name="Označba mesta vsebine 9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1886" y="4034036"/>
            <a:ext cx="3424237" cy="1926133"/>
          </a:xfrm>
        </p:spPr>
      </p:pic>
    </p:spTree>
    <p:extLst>
      <p:ext uri="{BB962C8B-B14F-4D97-AF65-F5344CB8AC3E}">
        <p14:creationId xmlns:p14="http://schemas.microsoft.com/office/powerpoint/2010/main" val="278998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6"/>
          <p:cNvSpPr>
            <a:spLocks noGrp="1"/>
          </p:cNvSpPr>
          <p:nvPr>
            <p:ph type="title"/>
          </p:nvPr>
        </p:nvSpPr>
        <p:spPr>
          <a:xfrm>
            <a:off x="-612576" y="-1"/>
            <a:ext cx="10585176" cy="703530"/>
          </a:xfrm>
          <a:solidFill>
            <a:srgbClr val="FFFF99"/>
          </a:solidFill>
        </p:spPr>
        <p:txBody>
          <a:bodyPr>
            <a:normAutofit fontScale="90000"/>
          </a:bodyPr>
          <a:lstStyle/>
          <a:p>
            <a:pPr algn="l"/>
            <a:r>
              <a:rPr lang="en-GB" dirty="0" smtClean="0">
                <a:solidFill>
                  <a:srgbClr val="7030A0"/>
                </a:solidFill>
              </a:rPr>
              <a:t>PUTTING</a:t>
            </a:r>
            <a:r>
              <a:rPr lang="sl-SI" dirty="0" smtClean="0">
                <a:solidFill>
                  <a:srgbClr val="7030A0"/>
                </a:solidFill>
              </a:rPr>
              <a:t> DECORATIONS TOGETHER: </a:t>
            </a:r>
            <a:r>
              <a:rPr lang="en-GB" cap="none" dirty="0" smtClean="0">
                <a:solidFill>
                  <a:srgbClr val="7030A0"/>
                </a:solidFill>
              </a:rPr>
              <a:t>gluing with wood glue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7" name="Označba mesta vsebine 2"/>
          <p:cNvSpPr>
            <a:spLocks noGrp="1"/>
          </p:cNvSpPr>
          <p:nvPr>
            <p:ph sz="quarter" idx="13"/>
          </p:nvPr>
        </p:nvSpPr>
        <p:spPr>
          <a:xfrm>
            <a:off x="-14540" y="736165"/>
            <a:ext cx="4010476" cy="2705234"/>
          </a:xfrm>
          <a:solidFill>
            <a:srgbClr val="CCFFFF"/>
          </a:solidFill>
        </p:spPr>
        <p:txBody>
          <a:bodyPr>
            <a:normAutofit lnSpcReduction="10000"/>
          </a:bodyPr>
          <a:lstStyle/>
          <a:p>
            <a:r>
              <a:rPr lang="en-GB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Drilled holes are deepened with a tooth stick. </a:t>
            </a:r>
            <a:r>
              <a:rPr lang="en-GB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The depth and size of a hole is checked with a tooth stick, too.</a:t>
            </a:r>
            <a:r>
              <a:rPr lang="en-GB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Too long stems are cut.</a:t>
            </a:r>
          </a:p>
          <a:p>
            <a:endParaRPr lang="sl-SI" sz="24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l-SI" sz="24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Slika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2" r="18073"/>
          <a:stretch/>
        </p:blipFill>
        <p:spPr>
          <a:xfrm rot="5400000">
            <a:off x="7016664" y="582644"/>
            <a:ext cx="1584175" cy="1582063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r="25451"/>
          <a:stretch/>
        </p:blipFill>
        <p:spPr>
          <a:xfrm rot="5400000">
            <a:off x="2308149" y="3304000"/>
            <a:ext cx="2132423" cy="2239972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r="12201"/>
          <a:stretch/>
        </p:blipFill>
        <p:spPr>
          <a:xfrm>
            <a:off x="609281" y="4826533"/>
            <a:ext cx="2696182" cy="2048799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13" t="3402" r="22050" b="32199"/>
          <a:stretch/>
        </p:blipFill>
        <p:spPr>
          <a:xfrm rot="10800000">
            <a:off x="4992758" y="736166"/>
            <a:ext cx="2024962" cy="1527020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16401" r="8264" b="23400"/>
          <a:stretch/>
        </p:blipFill>
        <p:spPr>
          <a:xfrm rot="5400000">
            <a:off x="6199737" y="3882331"/>
            <a:ext cx="4174203" cy="1777136"/>
          </a:xfrm>
          <a:prstGeom prst="rect">
            <a:avLst/>
          </a:prstGeom>
        </p:spPr>
      </p:pic>
      <p:pic>
        <p:nvPicPr>
          <p:cNvPr id="19" name="Slika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00" r="12200"/>
          <a:stretch/>
        </p:blipFill>
        <p:spPr>
          <a:xfrm rot="5400000">
            <a:off x="35544" y="3638396"/>
            <a:ext cx="1466413" cy="1571179"/>
          </a:xfrm>
          <a:prstGeom prst="rect">
            <a:avLst/>
          </a:prstGeom>
        </p:spPr>
      </p:pic>
      <p:pic>
        <p:nvPicPr>
          <p:cNvPr id="21" name="Slika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9" t="8934" r="4852" b="27600"/>
          <a:stretch/>
        </p:blipFill>
        <p:spPr>
          <a:xfrm rot="5400000">
            <a:off x="4976272" y="4449863"/>
            <a:ext cx="3096344" cy="1754595"/>
          </a:xfrm>
          <a:prstGeom prst="rect">
            <a:avLst/>
          </a:prstGeom>
        </p:spPr>
      </p:pic>
      <p:pic>
        <p:nvPicPr>
          <p:cNvPr id="8" name="Označba mesta vsebine 7"/>
          <p:cNvPicPr>
            <a:picLocks noGrp="1" noChangeAspect="1"/>
          </p:cNvPicPr>
          <p:nvPr>
            <p:ph sz="quarter" idx="14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7" t="24155" r="30081" b="25696"/>
          <a:stretch/>
        </p:blipFill>
        <p:spPr>
          <a:xfrm rot="10800000">
            <a:off x="5562633" y="2600725"/>
            <a:ext cx="1585232" cy="1080840"/>
          </a:xfrm>
        </p:spPr>
      </p:pic>
      <p:cxnSp>
        <p:nvCxnSpPr>
          <p:cNvPr id="23" name="Raven puščični povezovalnik 22"/>
          <p:cNvCxnSpPr/>
          <p:nvPr/>
        </p:nvCxnSpPr>
        <p:spPr>
          <a:xfrm>
            <a:off x="5898034" y="601464"/>
            <a:ext cx="1852467" cy="67390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ven puščični povezovalnik 24"/>
          <p:cNvCxnSpPr/>
          <p:nvPr/>
        </p:nvCxnSpPr>
        <p:spPr>
          <a:xfrm>
            <a:off x="5712466" y="605211"/>
            <a:ext cx="967802" cy="78534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ven puščični povezovalnik 26"/>
          <p:cNvCxnSpPr/>
          <p:nvPr/>
        </p:nvCxnSpPr>
        <p:spPr>
          <a:xfrm flipH="1">
            <a:off x="3779155" y="586124"/>
            <a:ext cx="1572644" cy="402920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aven puščični povezovalnik 30"/>
          <p:cNvCxnSpPr/>
          <p:nvPr/>
        </p:nvCxnSpPr>
        <p:spPr>
          <a:xfrm>
            <a:off x="5503518" y="593325"/>
            <a:ext cx="2370909" cy="378187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428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6"/>
          <p:cNvSpPr>
            <a:spLocks noGrp="1"/>
          </p:cNvSpPr>
          <p:nvPr>
            <p:ph type="title"/>
          </p:nvPr>
        </p:nvSpPr>
        <p:spPr>
          <a:xfrm>
            <a:off x="-13506" y="0"/>
            <a:ext cx="9157505" cy="506226"/>
          </a:xfrm>
          <a:solidFill>
            <a:srgbClr val="FFFF99"/>
          </a:solidFill>
        </p:spPr>
        <p:txBody>
          <a:bodyPr>
            <a:normAutofit fontScale="90000"/>
          </a:bodyPr>
          <a:lstStyle/>
          <a:p>
            <a:pPr algn="l"/>
            <a:r>
              <a:rPr lang="sl-SI" dirty="0" smtClean="0">
                <a:solidFill>
                  <a:srgbClr val="7030A0"/>
                </a:solidFill>
              </a:rPr>
              <a:t>PUTTING TOGETHER: </a:t>
            </a:r>
            <a:r>
              <a:rPr lang="en-GB" cap="none" dirty="0" smtClean="0">
                <a:solidFill>
                  <a:srgbClr val="7030A0"/>
                </a:solidFill>
              </a:rPr>
              <a:t>gluing with glue gun/</a:t>
            </a:r>
            <a:r>
              <a:rPr lang="en-GB" cap="none" dirty="0" err="1" smtClean="0">
                <a:solidFill>
                  <a:srgbClr val="7030A0"/>
                </a:solidFill>
              </a:rPr>
              <a:t>pistolet</a:t>
            </a:r>
            <a:endParaRPr lang="en-GB" dirty="0">
              <a:solidFill>
                <a:srgbClr val="7030A0"/>
              </a:solidFill>
            </a:endParaRPr>
          </a:p>
        </p:txBody>
      </p:sp>
      <p:pic>
        <p:nvPicPr>
          <p:cNvPr id="10" name="Označba mesta vsebine 9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49052" y="4182815"/>
            <a:ext cx="3424237" cy="1926133"/>
          </a:xfrm>
        </p:spPr>
      </p:pic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16401" r="15350" b="10801"/>
          <a:stretch/>
        </p:blipFill>
        <p:spPr>
          <a:xfrm>
            <a:off x="5885179" y="503538"/>
            <a:ext cx="3258821" cy="1925667"/>
          </a:xfrm>
          <a:prstGeom prst="rect">
            <a:avLst/>
          </a:prstGeom>
        </p:spPr>
      </p:pic>
      <p:sp>
        <p:nvSpPr>
          <p:cNvPr id="12" name="Označba mesta vsebine 2"/>
          <p:cNvSpPr txBox="1">
            <a:spLocks/>
          </p:cNvSpPr>
          <p:nvPr/>
        </p:nvSpPr>
        <p:spPr>
          <a:xfrm>
            <a:off x="-14540" y="518955"/>
            <a:ext cx="3866460" cy="2189965"/>
          </a:xfrm>
          <a:prstGeom prst="rect">
            <a:avLst/>
          </a:prstGeom>
          <a:solidFill>
            <a:srgbClr val="CCFFFF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GB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cones</a:t>
            </a:r>
          </a:p>
          <a:p>
            <a:pPr>
              <a:buFontTx/>
              <a:buChar char="-"/>
            </a:pPr>
            <a:r>
              <a:rPr lang="en-GB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chestnuts</a:t>
            </a:r>
          </a:p>
          <a:p>
            <a:pPr>
              <a:buFontTx/>
              <a:buChar char="-"/>
            </a:pPr>
            <a:r>
              <a:rPr lang="en-GB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acorns for eyes, buttons,…</a:t>
            </a:r>
          </a:p>
          <a:p>
            <a:pPr>
              <a:buFontTx/>
              <a:buChar char="-"/>
            </a:pPr>
            <a:r>
              <a:rPr lang="en-GB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twigs</a:t>
            </a:r>
            <a:r>
              <a:rPr lang="en-GB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, stems for whiskers</a:t>
            </a:r>
          </a:p>
          <a:p>
            <a:pPr marL="0" indent="0">
              <a:buNone/>
            </a:pPr>
            <a:endParaRPr lang="sl-SI" sz="2400" cap="non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sl-SI" sz="24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Raven puščični povezovalnik 16"/>
          <p:cNvCxnSpPr/>
          <p:nvPr/>
        </p:nvCxnSpPr>
        <p:spPr>
          <a:xfrm>
            <a:off x="1160793" y="719234"/>
            <a:ext cx="5400600" cy="68169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ven puščični povezovalnik 18"/>
          <p:cNvCxnSpPr/>
          <p:nvPr/>
        </p:nvCxnSpPr>
        <p:spPr>
          <a:xfrm>
            <a:off x="685164" y="2018925"/>
            <a:ext cx="80543" cy="257214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ven puščični povezovalnik 20"/>
          <p:cNvCxnSpPr/>
          <p:nvPr/>
        </p:nvCxnSpPr>
        <p:spPr>
          <a:xfrm flipH="1">
            <a:off x="1307139" y="2564904"/>
            <a:ext cx="816589" cy="237626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Slika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0" t="16400" r="26900" b="18268"/>
          <a:stretch/>
        </p:blipFill>
        <p:spPr>
          <a:xfrm rot="5400000">
            <a:off x="3384578" y="2173623"/>
            <a:ext cx="2952328" cy="2520281"/>
          </a:xfrm>
          <a:prstGeom prst="rect">
            <a:avLst/>
          </a:prstGeom>
        </p:spPr>
      </p:pic>
      <p:cxnSp>
        <p:nvCxnSpPr>
          <p:cNvPr id="15" name="Raven puščični povezovalnik 14"/>
          <p:cNvCxnSpPr/>
          <p:nvPr/>
        </p:nvCxnSpPr>
        <p:spPr>
          <a:xfrm>
            <a:off x="1504144" y="1341979"/>
            <a:ext cx="3017582" cy="81102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Slika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15" t="3791" r="21694"/>
          <a:stretch/>
        </p:blipFill>
        <p:spPr>
          <a:xfrm rot="5400000">
            <a:off x="5754614" y="2886561"/>
            <a:ext cx="1656183" cy="1863767"/>
          </a:xfrm>
          <a:prstGeom prst="rect">
            <a:avLst/>
          </a:prstGeom>
        </p:spPr>
      </p:pic>
      <p:pic>
        <p:nvPicPr>
          <p:cNvPr id="32" name="Slika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9" t="8934" r="4852" b="27600"/>
          <a:stretch/>
        </p:blipFill>
        <p:spPr>
          <a:xfrm rot="5400000">
            <a:off x="4422464" y="3629145"/>
            <a:ext cx="4320480" cy="244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5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značba mesta vsebine 7"/>
          <p:cNvPicPr>
            <a:picLocks noGrp="1" noChangeAspect="1"/>
          </p:cNvPicPr>
          <p:nvPr>
            <p:ph sz="quarter" idx="1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0" t="-242" r="14987" b="13318"/>
          <a:stretch/>
        </p:blipFill>
        <p:spPr>
          <a:xfrm rot="5400000">
            <a:off x="3545111" y="373888"/>
            <a:ext cx="2043920" cy="1296144"/>
          </a:xfrm>
        </p:spPr>
      </p:pic>
      <p:sp>
        <p:nvSpPr>
          <p:cNvPr id="6" name="Naslov 6"/>
          <p:cNvSpPr>
            <a:spLocks noGrp="1"/>
          </p:cNvSpPr>
          <p:nvPr>
            <p:ph type="title"/>
          </p:nvPr>
        </p:nvSpPr>
        <p:spPr>
          <a:xfrm>
            <a:off x="-13505" y="0"/>
            <a:ext cx="3829520" cy="506226"/>
          </a:xfrm>
          <a:solidFill>
            <a:srgbClr val="FFFF99"/>
          </a:solidFill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7030A0"/>
                </a:solidFill>
              </a:rPr>
              <a:t>decorations</a:t>
            </a:r>
            <a:endParaRPr lang="en-GB" dirty="0">
              <a:solidFill>
                <a:srgbClr val="7030A0"/>
              </a:solidFill>
            </a:endParaRPr>
          </a:p>
        </p:txBody>
      </p:sp>
      <p:sp>
        <p:nvSpPr>
          <p:cNvPr id="7" name="Označba mesta vsebine 2"/>
          <p:cNvSpPr>
            <a:spLocks noGrp="1"/>
          </p:cNvSpPr>
          <p:nvPr>
            <p:ph sz="quarter" idx="13"/>
          </p:nvPr>
        </p:nvSpPr>
        <p:spPr>
          <a:xfrm>
            <a:off x="-45087" y="518954"/>
            <a:ext cx="3866460" cy="1109845"/>
          </a:xfrm>
          <a:solidFill>
            <a:srgbClr val="CCFFFF"/>
          </a:solidFill>
        </p:spPr>
        <p:txBody>
          <a:bodyPr>
            <a:normAutofit/>
          </a:bodyPr>
          <a:lstStyle/>
          <a:p>
            <a:r>
              <a:rPr lang="en-GB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Wool is used as a ribbon or a scarf.</a:t>
            </a:r>
            <a:endParaRPr lang="en-GB" sz="24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Naslov 6"/>
          <p:cNvSpPr txBox="1">
            <a:spLocks/>
          </p:cNvSpPr>
          <p:nvPr/>
        </p:nvSpPr>
        <p:spPr>
          <a:xfrm>
            <a:off x="-36512" y="2204864"/>
            <a:ext cx="3829520" cy="506226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sl-SI" dirty="0" smtClean="0">
                <a:solidFill>
                  <a:srgbClr val="7030A0"/>
                </a:solidFill>
              </a:rPr>
              <a:t>COLOURING</a:t>
            </a:r>
            <a:endParaRPr lang="sl-SI" dirty="0">
              <a:solidFill>
                <a:srgbClr val="7030A0"/>
              </a:solidFill>
            </a:endParaRPr>
          </a:p>
        </p:txBody>
      </p:sp>
      <p:sp>
        <p:nvSpPr>
          <p:cNvPr id="11" name="Označba mesta vsebine 2"/>
          <p:cNvSpPr txBox="1">
            <a:spLocks/>
          </p:cNvSpPr>
          <p:nvPr/>
        </p:nvSpPr>
        <p:spPr>
          <a:xfrm>
            <a:off x="-29617" y="2733126"/>
            <a:ext cx="3866460" cy="4158382"/>
          </a:xfrm>
          <a:prstGeom prst="rect">
            <a:avLst/>
          </a:prstGeom>
          <a:solidFill>
            <a:srgbClr val="CCFFFF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Final colouring.</a:t>
            </a:r>
            <a:endParaRPr lang="en-GB" sz="19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18500"/>
          <a:stretch/>
        </p:blipFill>
        <p:spPr>
          <a:xfrm rot="16200000">
            <a:off x="5121772" y="413723"/>
            <a:ext cx="2448274" cy="2081894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16138"/>
          <a:stretch/>
        </p:blipFill>
        <p:spPr>
          <a:xfrm>
            <a:off x="6897754" y="2165267"/>
            <a:ext cx="2289067" cy="1879392"/>
          </a:xfrm>
          <a:prstGeom prst="rect">
            <a:avLst/>
          </a:prstGeom>
        </p:spPr>
      </p:pic>
      <p:pic>
        <p:nvPicPr>
          <p:cNvPr id="17" name="Slika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0"/>
          <a:stretch/>
        </p:blipFill>
        <p:spPr>
          <a:xfrm>
            <a:off x="4148532" y="4037497"/>
            <a:ext cx="5034251" cy="2820503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8" t="26900" r="33463" b="20601"/>
          <a:stretch/>
        </p:blipFill>
        <p:spPr>
          <a:xfrm>
            <a:off x="2171709" y="4812317"/>
            <a:ext cx="1972785" cy="205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3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6"/>
          <p:cNvSpPr>
            <a:spLocks noGrp="1"/>
          </p:cNvSpPr>
          <p:nvPr>
            <p:ph type="title"/>
          </p:nvPr>
        </p:nvSpPr>
        <p:spPr>
          <a:xfrm>
            <a:off x="-13505" y="0"/>
            <a:ext cx="3829520" cy="904118"/>
          </a:xfrm>
          <a:solidFill>
            <a:srgbClr val="FFFF99"/>
          </a:solidFill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7030A0"/>
                </a:solidFill>
              </a:rPr>
              <a:t>Decorations done</a:t>
            </a:r>
            <a:endParaRPr lang="en-GB" dirty="0">
              <a:solidFill>
                <a:srgbClr val="7030A0"/>
              </a:solidFill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7" b="14758"/>
          <a:stretch/>
        </p:blipFill>
        <p:spPr>
          <a:xfrm rot="5400000">
            <a:off x="3315228" y="623574"/>
            <a:ext cx="2664298" cy="143342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9"/>
          <a:stretch/>
        </p:blipFill>
        <p:spPr>
          <a:xfrm>
            <a:off x="7275812" y="947"/>
            <a:ext cx="1884569" cy="1761040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9" r="10105"/>
          <a:stretch/>
        </p:blipFill>
        <p:spPr>
          <a:xfrm>
            <a:off x="-80965" y="3808484"/>
            <a:ext cx="4248473" cy="304951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5" r="7903"/>
          <a:stretch/>
        </p:blipFill>
        <p:spPr>
          <a:xfrm>
            <a:off x="-10521" y="904118"/>
            <a:ext cx="3830304" cy="2539418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9" t="17199" r="12201" b="18267"/>
          <a:stretch/>
        </p:blipFill>
        <p:spPr>
          <a:xfrm rot="5400000">
            <a:off x="4725070" y="833141"/>
            <a:ext cx="3091218" cy="1424935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1" r="17214"/>
          <a:stretch/>
        </p:blipFill>
        <p:spPr>
          <a:xfrm>
            <a:off x="4167508" y="3000817"/>
            <a:ext cx="4969078" cy="385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30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10790" y="0"/>
            <a:ext cx="7772868" cy="650241"/>
          </a:xfrm>
          <a:solidFill>
            <a:srgbClr val="FFFF99"/>
          </a:solidFill>
        </p:spPr>
        <p:txBody>
          <a:bodyPr/>
          <a:lstStyle/>
          <a:p>
            <a:pPr algn="l"/>
            <a:r>
              <a:rPr lang="en-GB" b="1" cap="none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exhibition</a:t>
            </a:r>
            <a:endParaRPr lang="en-GB" b="1" cap="none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značba mesta vsebine 2"/>
          <p:cNvSpPr txBox="1">
            <a:spLocks/>
          </p:cNvSpPr>
          <p:nvPr/>
        </p:nvSpPr>
        <p:spPr>
          <a:xfrm>
            <a:off x="0" y="650241"/>
            <a:ext cx="3491880" cy="457895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Decorations are put onto the trees in the same order as the colours of a rainbow.</a:t>
            </a:r>
          </a:p>
          <a:p>
            <a:pPr marL="0" indent="0">
              <a:buNone/>
            </a:pPr>
            <a:endParaRPr lang="sl-SI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značba mesta vsebine 5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7" r="23807"/>
          <a:stretch/>
        </p:blipFill>
        <p:spPr>
          <a:xfrm rot="5400000">
            <a:off x="118342" y="2122017"/>
            <a:ext cx="2880322" cy="2469951"/>
          </a:xfr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01"/>
          <a:stretch/>
        </p:blipFill>
        <p:spPr>
          <a:xfrm rot="5400000">
            <a:off x="6631746" y="537588"/>
            <a:ext cx="3067889" cy="1965486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34285" y="3896975"/>
            <a:ext cx="3790112" cy="2131938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01062" y="1423461"/>
            <a:ext cx="2965797" cy="222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83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8234"/>
          </a:xfrm>
          <a:solidFill>
            <a:srgbClr val="FFFF99"/>
          </a:solidFill>
        </p:spPr>
        <p:txBody>
          <a:bodyPr>
            <a:noAutofit/>
          </a:bodyPr>
          <a:lstStyle/>
          <a:p>
            <a:pPr algn="l"/>
            <a:r>
              <a:rPr lang="sl-SI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GOALS</a:t>
            </a:r>
            <a:endParaRPr lang="sl-SI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>
          <a:xfrm>
            <a:off x="341784" y="764704"/>
            <a:ext cx="8460432" cy="5832648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sl-SI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</a:p>
          <a:p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walks in a forest are good for their health</a:t>
            </a:r>
          </a:p>
          <a:p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having cross curricular learning experience</a:t>
            </a:r>
          </a:p>
          <a:p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discovering and developing their abilities</a:t>
            </a:r>
          </a:p>
          <a:p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developing creativity, manual skills, accuracy</a:t>
            </a:r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and work habits</a:t>
            </a:r>
            <a:endParaRPr lang="en-GB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developing senses for aesthetics, responsibility and respect </a:t>
            </a:r>
          </a:p>
          <a:p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gaining </a:t>
            </a:r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confidence </a:t>
            </a:r>
          </a:p>
          <a:p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developing their own ideas</a:t>
            </a:r>
          </a:p>
          <a:p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linking theor</a:t>
            </a:r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y and practice</a:t>
            </a:r>
            <a:endParaRPr lang="en-GB" dirty="0" smtClean="0"/>
          </a:p>
          <a:p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developing cooperation</a:t>
            </a:r>
            <a:endParaRPr lang="en-GB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35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6372200" cy="648072"/>
          </a:xfrm>
          <a:solidFill>
            <a:srgbClr val="FFCC66"/>
          </a:solidFill>
        </p:spPr>
        <p:txBody>
          <a:bodyPr/>
          <a:lstStyle/>
          <a:p>
            <a:pPr algn="l"/>
            <a:r>
              <a:rPr lang="sl-SI" dirty="0" smtClean="0">
                <a:latin typeface="Arial" panose="020B0604020202020204" pitchFamily="34" charset="0"/>
                <a:cs typeface="Arial" panose="020B0604020202020204" pitchFamily="34" charset="0"/>
              </a:rPr>
              <a:t>TOPIC: </a:t>
            </a:r>
            <a:r>
              <a:rPr lang="sl-SI" cap="none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sl-SI" cap="none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cap="none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sl-SI" cap="none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cap="none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</a:t>
            </a:r>
            <a:endParaRPr lang="sl-SI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>
          <a:xfrm>
            <a:off x="971600" y="908720"/>
            <a:ext cx="7524328" cy="5949280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GB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CLASS (AGE):      </a:t>
            </a:r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7 (12 – 13 </a:t>
            </a:r>
            <a:r>
              <a:rPr lang="en-GB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yrs</a:t>
            </a:r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GB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LOCATION: </a:t>
            </a:r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classroom and a craft room or a workshop</a:t>
            </a:r>
          </a:p>
          <a:p>
            <a:r>
              <a:rPr lang="en-GB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TIME: </a:t>
            </a:r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od 9.00 do </a:t>
            </a:r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12.50</a:t>
            </a:r>
            <a:endParaRPr lang="sl-SI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The topic of the craft day is health and light.</a:t>
            </a:r>
          </a:p>
          <a:p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When collecting forest fruit, students are physically active outdoors breathing fresh air which is good for their health.</a:t>
            </a:r>
          </a:p>
          <a:p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Christmas tree decorations are made from forest fruits and painted in rainbow colours. At science lessons, students are taught that a rainbow is a meteorological phenomenon that is caused by reflection, refraction and dispersion of light in water droplets resulting in a spectrum of light appearing in the sky. It takes the form of a multi-coloured circular arc. </a:t>
            </a:r>
            <a:endParaRPr lang="sl-SI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The painted decorations are put onto the tree in the same order as there are colours of a rainbow. </a:t>
            </a:r>
          </a:p>
          <a:p>
            <a:pPr marL="0" indent="0">
              <a:buNone/>
            </a:pPr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The goal is encouraging students‘ creativity, connecting the school environment with the local one, cross curricular learning experience, broadening relationships, developing manual and language skills.</a:t>
            </a:r>
            <a:endParaRPr lang="en-GB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99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64"/>
          <a:stretch/>
        </p:blipFill>
        <p:spPr>
          <a:xfrm>
            <a:off x="-36512" y="646239"/>
            <a:ext cx="3456384" cy="1591060"/>
          </a:xfrm>
        </p:spPr>
      </p:pic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10790" y="0"/>
            <a:ext cx="9119044" cy="650241"/>
          </a:xfrm>
          <a:solidFill>
            <a:srgbClr val="FFFF99"/>
          </a:solidFill>
        </p:spPr>
        <p:txBody>
          <a:bodyPr/>
          <a:lstStyle/>
          <a:p>
            <a:pPr algn="l"/>
            <a:r>
              <a:rPr lang="sl-SI" b="1" cap="none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h</a:t>
            </a:r>
            <a:r>
              <a:rPr lang="en-GB" b="1" cap="none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ighlights</a:t>
            </a:r>
            <a:r>
              <a:rPr lang="en-GB" b="1" cap="none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project day</a:t>
            </a:r>
            <a:endParaRPr lang="en-GB" b="1" cap="none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55" t="9788" r="1455" b="1621"/>
          <a:stretch/>
        </p:blipFill>
        <p:spPr>
          <a:xfrm>
            <a:off x="3275856" y="637703"/>
            <a:ext cx="4101664" cy="2043964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6728" y="3602360"/>
            <a:ext cx="4208882" cy="2367496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597" y="3429000"/>
            <a:ext cx="3950550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6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18"/>
          <a:stretch/>
        </p:blipFill>
        <p:spPr>
          <a:xfrm>
            <a:off x="3650926" y="4405681"/>
            <a:ext cx="5492038" cy="2452319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2649" y="834103"/>
            <a:ext cx="3813042" cy="214483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786752" cy="478024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5"/>
          <a:srcRect l="35078"/>
          <a:stretch/>
        </p:blipFill>
        <p:spPr>
          <a:xfrm>
            <a:off x="6365894" y="4716"/>
            <a:ext cx="2843808" cy="246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10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065" y="11737"/>
            <a:ext cx="4282935" cy="2409151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12667" r="10100" b="12667"/>
          <a:stretch/>
        </p:blipFill>
        <p:spPr>
          <a:xfrm rot="5400000">
            <a:off x="-1044116" y="1012908"/>
            <a:ext cx="4968552" cy="288032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7928" y="3068960"/>
            <a:ext cx="6736071" cy="378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0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ipsa 5"/>
          <p:cNvSpPr/>
          <p:nvPr/>
        </p:nvSpPr>
        <p:spPr>
          <a:xfrm>
            <a:off x="755576" y="524581"/>
            <a:ext cx="2808312" cy="1623072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COLLECTING FOREST FRUITS</a:t>
            </a:r>
            <a:endParaRPr lang="sl-SI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lipsa 6"/>
          <p:cNvSpPr/>
          <p:nvPr/>
        </p:nvSpPr>
        <p:spPr>
          <a:xfrm>
            <a:off x="899592" y="4149080"/>
            <a:ext cx="3024336" cy="1642120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PREPARING THE CRAFT DAY</a:t>
            </a:r>
            <a:endParaRPr lang="sl-SI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Elipsa 7"/>
          <p:cNvSpPr/>
          <p:nvPr/>
        </p:nvSpPr>
        <p:spPr>
          <a:xfrm>
            <a:off x="5699979" y="4209672"/>
            <a:ext cx="3022104" cy="1474404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THE DECORATIONS AND TREES</a:t>
            </a:r>
            <a:endParaRPr lang="sl-SI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Elipsa 8"/>
          <p:cNvSpPr/>
          <p:nvPr/>
        </p:nvSpPr>
        <p:spPr>
          <a:xfrm>
            <a:off x="5580112" y="235472"/>
            <a:ext cx="3096344" cy="1642120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EXHIBITION OF CHRISTMAS TREES</a:t>
            </a:r>
            <a:endParaRPr lang="sl-SI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Zaobljeni pravokotnik 10"/>
          <p:cNvSpPr/>
          <p:nvPr/>
        </p:nvSpPr>
        <p:spPr>
          <a:xfrm>
            <a:off x="3383868" y="2147653"/>
            <a:ext cx="2952328" cy="1857411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3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PLAN</a:t>
            </a:r>
            <a:endParaRPr lang="sl-SI" sz="3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Desna puščica 12"/>
          <p:cNvSpPr/>
          <p:nvPr/>
        </p:nvSpPr>
        <p:spPr>
          <a:xfrm rot="18790893">
            <a:off x="6135009" y="1900569"/>
            <a:ext cx="587617" cy="189285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5" name="Desna puščica 14"/>
          <p:cNvSpPr/>
          <p:nvPr/>
        </p:nvSpPr>
        <p:spPr>
          <a:xfrm rot="2689490">
            <a:off x="6145581" y="4005957"/>
            <a:ext cx="554759" cy="191439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6" name="Desna puščica 15"/>
          <p:cNvSpPr/>
          <p:nvPr/>
        </p:nvSpPr>
        <p:spPr>
          <a:xfrm rot="13590906">
            <a:off x="3101585" y="1963095"/>
            <a:ext cx="505330" cy="164517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7" name="Desna puščica 16"/>
          <p:cNvSpPr/>
          <p:nvPr/>
        </p:nvSpPr>
        <p:spPr>
          <a:xfrm rot="8116413">
            <a:off x="3021928" y="3953954"/>
            <a:ext cx="555715" cy="226342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516577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-36512" y="6539"/>
            <a:ext cx="9180512" cy="650242"/>
          </a:xfrm>
          <a:solidFill>
            <a:srgbClr val="FFFF99"/>
          </a:solidFill>
        </p:spPr>
        <p:txBody>
          <a:bodyPr/>
          <a:lstStyle/>
          <a:p>
            <a:pPr algn="l"/>
            <a:r>
              <a:rPr lang="sl-SI" b="1" cap="none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Collecting</a:t>
            </a:r>
            <a:r>
              <a:rPr lang="sl-SI" b="1" cap="none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b="1" cap="none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forest</a:t>
            </a:r>
            <a:r>
              <a:rPr lang="sl-SI" b="1" cap="none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b="1" cap="none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fruits</a:t>
            </a:r>
            <a:endParaRPr lang="sl-SI" b="1" cap="none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>
          <a:xfrm>
            <a:off x="215516" y="1052736"/>
            <a:ext cx="8676456" cy="5112568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sl-SI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Students collect forest fruits on their walks with families</a:t>
            </a:r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or friends, for example cones, walnuts, chestnuts, twigs, leaves</a:t>
            </a:r>
            <a:endParaRPr lang="en-GB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While collecting fruits, they plan the decorations so they store collected fruits accordingly, for example they dry them</a:t>
            </a:r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, smooth leaves …)</a:t>
            </a:r>
            <a:endParaRPr lang="en-GB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This way they revise their knowledge of the kinds of trees growing in our valley, their fruits, the shapes</a:t>
            </a:r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of leaves, what goes on in autumn. Besides, they are physically active outdoors, in fresh air having </a:t>
            </a:r>
            <a:r>
              <a:rPr lang="sl-SI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good time with friends and family. </a:t>
            </a:r>
          </a:p>
          <a:p>
            <a:pPr marL="0" indent="0" algn="just">
              <a:buNone/>
            </a:pPr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When the fruits are brought to school they are sorted out into different boxes, so that they are ready to be turned into decorations.</a:t>
            </a:r>
          </a:p>
        </p:txBody>
      </p:sp>
    </p:spTree>
    <p:extLst>
      <p:ext uri="{BB962C8B-B14F-4D97-AF65-F5344CB8AC3E}">
        <p14:creationId xmlns:p14="http://schemas.microsoft.com/office/powerpoint/2010/main" val="357229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>
          <a:xfrm>
            <a:off x="611560" y="980728"/>
            <a:ext cx="7772870" cy="3168352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Students</a:t>
            </a:r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plan the stages of making their decorations</a:t>
            </a:r>
            <a:r>
              <a:rPr lang="sl-SI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carefully</a:t>
            </a:r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Tools, glue and paints are prepared.</a:t>
            </a:r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Desks are protected with old newspaper. </a:t>
            </a:r>
          </a:p>
          <a:p>
            <a:r>
              <a:rPr lang="en-GB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Students work in groups / teams to encourage team work and team spirit.</a:t>
            </a:r>
          </a:p>
        </p:txBody>
      </p:sp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772870" cy="576064"/>
          </a:xfrm>
          <a:solidFill>
            <a:srgbClr val="FFFF99"/>
          </a:solidFill>
        </p:spPr>
        <p:txBody>
          <a:bodyPr>
            <a:normAutofit fontScale="90000"/>
          </a:bodyPr>
          <a:lstStyle/>
          <a:p>
            <a:pPr algn="l"/>
            <a:r>
              <a:rPr lang="sl-SI" b="1" cap="none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Organizing</a:t>
            </a:r>
            <a:r>
              <a:rPr lang="sl-SI" b="1" cap="none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b="1" cap="none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  <a:endParaRPr lang="sl-SI" cap="none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73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značba mesta vsebine 5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334394300"/>
              </p:ext>
            </p:extLst>
          </p:nvPr>
        </p:nvGraphicFramePr>
        <p:xfrm>
          <a:off x="15983" y="272396"/>
          <a:ext cx="9128016" cy="6585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1336">
                  <a:extLst>
                    <a:ext uri="{9D8B030D-6E8A-4147-A177-3AD203B41FA5}">
                      <a16:colId xmlns:a16="http://schemas.microsoft.com/office/drawing/2014/main" val="2125745531"/>
                    </a:ext>
                  </a:extLst>
                </a:gridCol>
                <a:gridCol w="1521336">
                  <a:extLst>
                    <a:ext uri="{9D8B030D-6E8A-4147-A177-3AD203B41FA5}">
                      <a16:colId xmlns:a16="http://schemas.microsoft.com/office/drawing/2014/main" val="2774366276"/>
                    </a:ext>
                  </a:extLst>
                </a:gridCol>
                <a:gridCol w="1521336">
                  <a:extLst>
                    <a:ext uri="{9D8B030D-6E8A-4147-A177-3AD203B41FA5}">
                      <a16:colId xmlns:a16="http://schemas.microsoft.com/office/drawing/2014/main" val="673297867"/>
                    </a:ext>
                  </a:extLst>
                </a:gridCol>
                <a:gridCol w="1521336">
                  <a:extLst>
                    <a:ext uri="{9D8B030D-6E8A-4147-A177-3AD203B41FA5}">
                      <a16:colId xmlns:a16="http://schemas.microsoft.com/office/drawing/2014/main" val="1755592374"/>
                    </a:ext>
                  </a:extLst>
                </a:gridCol>
                <a:gridCol w="1521336">
                  <a:extLst>
                    <a:ext uri="{9D8B030D-6E8A-4147-A177-3AD203B41FA5}">
                      <a16:colId xmlns:a16="http://schemas.microsoft.com/office/drawing/2014/main" val="1602139629"/>
                    </a:ext>
                  </a:extLst>
                </a:gridCol>
                <a:gridCol w="1521336">
                  <a:extLst>
                    <a:ext uri="{9D8B030D-6E8A-4147-A177-3AD203B41FA5}">
                      <a16:colId xmlns:a16="http://schemas.microsoft.com/office/drawing/2014/main" val="786138488"/>
                    </a:ext>
                  </a:extLst>
                </a:gridCol>
              </a:tblGrid>
              <a:tr h="709219">
                <a:tc>
                  <a:txBody>
                    <a:bodyPr/>
                    <a:lstStyle/>
                    <a:p>
                      <a:pPr algn="ctr"/>
                      <a:r>
                        <a:rPr lang="sl-SI" dirty="0" smtClean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</a:t>
                      </a:r>
                      <a:endParaRPr lang="sl-SI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dirty="0" smtClean="0">
                          <a:solidFill>
                            <a:srgbClr val="FE931E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ORANGE</a:t>
                      </a:r>
                      <a:endParaRPr lang="sl-SI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dirty="0" smtClean="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YELLOW</a:t>
                      </a:r>
                      <a:endParaRPr lang="sl-SI" dirty="0" smtClean="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dirty="0" smtClean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GREEN</a:t>
                      </a:r>
                      <a:endParaRPr lang="sl-SI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dirty="0" smtClean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BLUE</a:t>
                      </a:r>
                      <a:endParaRPr lang="sl-SI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dirty="0" smtClean="0">
                          <a:solidFill>
                            <a:srgbClr val="7030A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PURPLE</a:t>
                      </a:r>
                      <a:endParaRPr lang="sl-SI" dirty="0">
                        <a:solidFill>
                          <a:srgbClr val="7030A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574420"/>
                  </a:ext>
                </a:extLst>
              </a:tr>
              <a:tr h="5876384"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 smtClean="0"/>
                    </a:p>
                    <a:p>
                      <a:endParaRPr lang="sl-SI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l-SI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2374384"/>
                  </a:ext>
                </a:extLst>
              </a:tr>
            </a:tbl>
          </a:graphicData>
        </a:graphic>
      </p:graphicFrame>
      <p:sp>
        <p:nvSpPr>
          <p:cNvPr id="4" name="Naslov 1"/>
          <p:cNvSpPr txBox="1">
            <a:spLocks/>
          </p:cNvSpPr>
          <p:nvPr/>
        </p:nvSpPr>
        <p:spPr>
          <a:xfrm>
            <a:off x="15987" y="0"/>
            <a:ext cx="9143999" cy="271968"/>
          </a:xfrm>
          <a:prstGeom prst="rect">
            <a:avLst/>
          </a:prstGeom>
          <a:solidFill>
            <a:srgbClr val="FFFF99"/>
          </a:solidFill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 b="1" cap="none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number of decorations of each colour</a:t>
            </a:r>
            <a:endParaRPr lang="en-GB" sz="2400" b="1" cap="none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12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značba mesta vsebine 7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" t="3421" b="4182"/>
          <a:stretch/>
        </p:blipFill>
        <p:spPr>
          <a:xfrm>
            <a:off x="0" y="1988840"/>
            <a:ext cx="9144000" cy="4869160"/>
          </a:xfrm>
        </p:spPr>
      </p:pic>
      <p:pic>
        <p:nvPicPr>
          <p:cNvPr id="7" name="Označba mesta vsebine 6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66394" y="4386790"/>
            <a:ext cx="2812685" cy="2109513"/>
          </a:xfrm>
        </p:spPr>
      </p:pic>
      <p:sp>
        <p:nvSpPr>
          <p:cNvPr id="6" name="Naslov 1"/>
          <p:cNvSpPr>
            <a:spLocks noGrp="1"/>
          </p:cNvSpPr>
          <p:nvPr>
            <p:ph type="title"/>
          </p:nvPr>
        </p:nvSpPr>
        <p:spPr>
          <a:xfrm>
            <a:off x="0" y="0"/>
            <a:ext cx="4067944" cy="1681071"/>
          </a:xfrm>
          <a:solidFill>
            <a:srgbClr val="FFFF99"/>
          </a:solidFill>
        </p:spPr>
        <p:txBody>
          <a:bodyPr/>
          <a:lstStyle/>
          <a:p>
            <a:pPr algn="l"/>
            <a:r>
              <a:rPr lang="sl-SI" b="1" cap="none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make a </a:t>
            </a:r>
            <a:r>
              <a:rPr lang="sl-SI" b="1" cap="none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sl-SI" b="1" cap="none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hristmas</a:t>
            </a:r>
            <a:r>
              <a:rPr lang="sl-SI" b="1" cap="none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b="1" cap="none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</a:t>
            </a:r>
            <a:r>
              <a:rPr lang="sl-SI" b="1" cap="none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sl-SI" cap="none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Pravokotnik 8"/>
          <p:cNvSpPr/>
          <p:nvPr/>
        </p:nvSpPr>
        <p:spPr>
          <a:xfrm>
            <a:off x="6415674" y="0"/>
            <a:ext cx="2764963" cy="2160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 smtClean="0">
                <a:solidFill>
                  <a:schemeClr val="tx1"/>
                </a:solidFill>
              </a:rPr>
              <a:t>MATERIAL</a:t>
            </a:r>
            <a:r>
              <a:rPr lang="en-GB" dirty="0" smtClean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1 x stick </a:t>
            </a: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Ø20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6 x sticks </a:t>
            </a: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Ø8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wood</a:t>
            </a: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90 x 30 x 50 (2 pieces)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 saw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drilling machine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sandpaper</a:t>
            </a:r>
            <a:endParaRPr lang="en-GB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39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>
          <a:xfrm>
            <a:off x="-468560" y="650241"/>
            <a:ext cx="5904656" cy="6216555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sz="24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TOOLS, MACHINES AND ACCESSORIES</a:t>
            </a:r>
            <a:r>
              <a:rPr lang="en-GB" sz="2400" b="1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r>
              <a:rPr lang="en-GB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drilling machine</a:t>
            </a:r>
            <a:r>
              <a:rPr lang="en-GB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+ drills </a:t>
            </a:r>
            <a:r>
              <a:rPr lang="en-GB" sz="2400" cap="none" dirty="0" smtClean="0">
                <a:latin typeface="Calibri" panose="020F0502020204030204" pitchFamily="34" charset="0"/>
                <a:cs typeface="Calibri" panose="020F0502020204030204" pitchFamily="34" charset="0"/>
              </a:rPr>
              <a:t>Ø2,5 – Ø10</a:t>
            </a:r>
            <a:endParaRPr lang="en-GB" sz="24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band saw</a:t>
            </a:r>
          </a:p>
          <a:p>
            <a:r>
              <a:rPr lang="en-GB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glue gun/</a:t>
            </a:r>
            <a:r>
              <a:rPr lang="en-GB" sz="2400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pistolet</a:t>
            </a:r>
            <a:endParaRPr lang="en-GB" sz="2400" cap="non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l-SI" sz="2400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wood</a:t>
            </a:r>
            <a:r>
              <a:rPr lang="sl-SI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glue</a:t>
            </a:r>
          </a:p>
          <a:p>
            <a:r>
              <a:rPr lang="en-GB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rope</a:t>
            </a:r>
          </a:p>
          <a:p>
            <a:r>
              <a:rPr lang="en-GB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colour sprays </a:t>
            </a:r>
            <a:r>
              <a:rPr lang="en-GB" sz="19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(red, orange, yellow, </a:t>
            </a:r>
          </a:p>
          <a:p>
            <a:pPr marL="0" indent="0">
              <a:buNone/>
            </a:pPr>
            <a:r>
              <a:rPr lang="en-GB" sz="19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green, blue, purple)</a:t>
            </a:r>
          </a:p>
          <a:p>
            <a:r>
              <a:rPr lang="en-GB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tooth sticks</a:t>
            </a:r>
          </a:p>
          <a:p>
            <a:r>
              <a:rPr lang="en-GB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pencil + scissors</a:t>
            </a:r>
          </a:p>
          <a:p>
            <a:r>
              <a:rPr lang="en-GB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wool </a:t>
            </a:r>
            <a:r>
              <a:rPr lang="en-GB" sz="18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(in the same colour as sprays)</a:t>
            </a:r>
          </a:p>
          <a:p>
            <a:r>
              <a:rPr lang="en-GB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screwdriver </a:t>
            </a:r>
          </a:p>
          <a:p>
            <a:r>
              <a:rPr lang="en-GB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sticky tape</a:t>
            </a:r>
            <a:endParaRPr lang="en-GB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Naslov 1"/>
          <p:cNvSpPr>
            <a:spLocks noGrp="1"/>
          </p:cNvSpPr>
          <p:nvPr>
            <p:ph type="title"/>
          </p:nvPr>
        </p:nvSpPr>
        <p:spPr>
          <a:xfrm>
            <a:off x="10790" y="0"/>
            <a:ext cx="7772868" cy="650241"/>
          </a:xfrm>
          <a:solidFill>
            <a:srgbClr val="FFFF99"/>
          </a:solidFill>
        </p:spPr>
        <p:txBody>
          <a:bodyPr/>
          <a:lstStyle/>
          <a:p>
            <a:pPr algn="l"/>
            <a:r>
              <a:rPr lang="en-GB" b="1" cap="none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Making decorations</a:t>
            </a:r>
            <a:endParaRPr lang="en-GB" b="1" cap="none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0" t="4449" r="19151" b="5952"/>
          <a:stretch/>
        </p:blipFill>
        <p:spPr>
          <a:xfrm>
            <a:off x="3743400" y="2537520"/>
            <a:ext cx="5400600" cy="4320480"/>
          </a:xfrm>
          <a:prstGeom prst="rect">
            <a:avLst/>
          </a:prstGeom>
        </p:spPr>
      </p:pic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7" t="28601" r="15233" b="21000"/>
          <a:stretch/>
        </p:blipFill>
        <p:spPr>
          <a:xfrm rot="10800000">
            <a:off x="6423507" y="1700808"/>
            <a:ext cx="2720302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sz="quarter" idx="13"/>
          </p:nvPr>
        </p:nvSpPr>
        <p:spPr>
          <a:xfrm>
            <a:off x="-45087" y="518955"/>
            <a:ext cx="3307638" cy="3704740"/>
          </a:xfrm>
          <a:solidFill>
            <a:srgbClr val="CCFFFF"/>
          </a:solidFill>
        </p:spPr>
        <p:txBody>
          <a:bodyPr>
            <a:normAutofit lnSpcReduction="10000"/>
          </a:bodyPr>
          <a:lstStyle/>
          <a:p>
            <a:r>
              <a:rPr lang="en-GB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The plan is drawn or written on a piece of paper.</a:t>
            </a:r>
          </a:p>
          <a:p>
            <a:r>
              <a:rPr lang="en-GB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Choose the fruits or material needed.</a:t>
            </a:r>
          </a:p>
          <a:p>
            <a:r>
              <a:rPr lang="en-GB" sz="24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Arrange elements of your decoration before gluing.</a:t>
            </a:r>
            <a:endParaRPr lang="en-GB" sz="24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0" r="20600" b="12667"/>
          <a:stretch/>
        </p:blipFill>
        <p:spPr>
          <a:xfrm rot="5400000">
            <a:off x="175363" y="3793655"/>
            <a:ext cx="2874261" cy="3279888"/>
          </a:xfrm>
          <a:prstGeom prst="rect">
            <a:avLst/>
          </a:prstGeom>
        </p:spPr>
      </p:pic>
      <p:sp>
        <p:nvSpPr>
          <p:cNvPr id="7" name="Naslov 6"/>
          <p:cNvSpPr>
            <a:spLocks noGrp="1"/>
          </p:cNvSpPr>
          <p:nvPr>
            <p:ph type="title"/>
          </p:nvPr>
        </p:nvSpPr>
        <p:spPr>
          <a:xfrm>
            <a:off x="-13505" y="0"/>
            <a:ext cx="3829520" cy="506226"/>
          </a:xfrm>
          <a:solidFill>
            <a:srgbClr val="FFFF99"/>
          </a:solidFill>
        </p:spPr>
        <p:txBody>
          <a:bodyPr>
            <a:normAutofit fontScale="90000"/>
          </a:bodyPr>
          <a:lstStyle/>
          <a:p>
            <a:r>
              <a:rPr lang="sl-SI" dirty="0" smtClean="0">
                <a:solidFill>
                  <a:srgbClr val="7030A0"/>
                </a:solidFill>
              </a:rPr>
              <a:t>IDEA</a:t>
            </a:r>
            <a:endParaRPr lang="sl-SI" dirty="0">
              <a:solidFill>
                <a:srgbClr val="7030A0"/>
              </a:solidFill>
            </a:endParaRP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86989" y="0"/>
            <a:ext cx="4357012" cy="2450820"/>
          </a:xfrm>
          <a:prstGeom prst="rect">
            <a:avLst/>
          </a:prstGeom>
        </p:spPr>
      </p:pic>
      <p:pic>
        <p:nvPicPr>
          <p:cNvPr id="5" name="Označba mesta vsebine 4"/>
          <p:cNvPicPr>
            <a:picLocks noGrp="1" noChangeAspect="1"/>
          </p:cNvPicPr>
          <p:nvPr>
            <p:ph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1" r="14445"/>
          <a:stretch/>
        </p:blipFill>
        <p:spPr>
          <a:xfrm>
            <a:off x="5139618" y="4005065"/>
            <a:ext cx="4004383" cy="2952930"/>
          </a:xfrm>
        </p:spPr>
      </p:pic>
      <p:pic>
        <p:nvPicPr>
          <p:cNvPr id="2" name="Slika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r="6688"/>
          <a:stretch/>
        </p:blipFill>
        <p:spPr>
          <a:xfrm>
            <a:off x="3262551" y="2924944"/>
            <a:ext cx="3528343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92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pljica">
  <a:themeElements>
    <a:clrScheme name="Kapljic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Kapljic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ljic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15503</TotalTime>
  <Words>704</Words>
  <Application>Microsoft Office PowerPoint</Application>
  <PresentationFormat>Diaprojekcija na zaslonu (4:3)</PresentationFormat>
  <Paragraphs>114</Paragraphs>
  <Slides>22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5</vt:i4>
      </vt:variant>
      <vt:variant>
        <vt:lpstr>Tema</vt:lpstr>
      </vt:variant>
      <vt:variant>
        <vt:i4>2</vt:i4>
      </vt:variant>
      <vt:variant>
        <vt:lpstr>Naslovi diapozitivov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Tw Cen MT</vt:lpstr>
      <vt:lpstr>Wingdings 2</vt:lpstr>
      <vt:lpstr>HDOfficeLightV0</vt:lpstr>
      <vt:lpstr>Kapljica</vt:lpstr>
      <vt:lpstr>CHRISTMAS TREE DECORATIONS FROM FOREST FRUIT   Topic: health and light</vt:lpstr>
      <vt:lpstr>TOPIC: Health and light</vt:lpstr>
      <vt:lpstr>PowerPointova predstavitev</vt:lpstr>
      <vt:lpstr>Collecting forest fruits</vt:lpstr>
      <vt:lpstr>Organizing work</vt:lpstr>
      <vt:lpstr>PowerPointova predstavitev</vt:lpstr>
      <vt:lpstr>How to make a Christmas tree?</vt:lpstr>
      <vt:lpstr>Making decorations</vt:lpstr>
      <vt:lpstr>IDEA</vt:lpstr>
      <vt:lpstr>IDEA</vt:lpstr>
      <vt:lpstr>IDEA</vt:lpstr>
      <vt:lpstr>PowerPointova predstavitev</vt:lpstr>
      <vt:lpstr>DRILLING</vt:lpstr>
      <vt:lpstr>PUTTING DECORATIONS TOGETHER: gluing with wood glue</vt:lpstr>
      <vt:lpstr>PUTTING TOGETHER: gluing with glue gun/pistolet</vt:lpstr>
      <vt:lpstr>decorations</vt:lpstr>
      <vt:lpstr>Decorations done</vt:lpstr>
      <vt:lpstr>The exhibition</vt:lpstr>
      <vt:lpstr>GOALS</vt:lpstr>
      <vt:lpstr>Some highlights of the project day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TEHNIŠKI DAN  OBLIKOVANJE NOVOLETNIH OKRASKOV</dc:title>
  <dc:creator>Polona Kovac</dc:creator>
  <cp:lastModifiedBy>Uporabnik</cp:lastModifiedBy>
  <cp:revision>235</cp:revision>
  <cp:lastPrinted>2018-11-11T19:58:02Z</cp:lastPrinted>
  <dcterms:created xsi:type="dcterms:W3CDTF">2015-11-16T20:36:03Z</dcterms:created>
  <dcterms:modified xsi:type="dcterms:W3CDTF">2019-12-18T17:03:18Z</dcterms:modified>
</cp:coreProperties>
</file>