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87A126-4F5A-4D82-96E4-330850D14BDA}" type="datetimeFigureOut">
              <a:rPr lang="pl-PL" smtClean="0"/>
              <a:t>26.05.2021</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6250F8F-8625-47B0-AA49-088BD4869E57}"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387A126-4F5A-4D82-96E4-330850D14BDA}" type="datetimeFigureOut">
              <a:rPr lang="pl-PL" smtClean="0"/>
              <a:t>26.05.2021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250F8F-8625-47B0-AA49-088BD4869E57}"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1387A126-4F5A-4D82-96E4-330850D14BDA}" type="datetimeFigureOut">
              <a:rPr lang="pl-PL" smtClean="0"/>
              <a:t>26.05.2021</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26250F8F-8625-47B0-AA49-088BD4869E57}"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1387A126-4F5A-4D82-96E4-330850D14BDA}" type="datetimeFigureOut">
              <a:rPr lang="pl-PL" smtClean="0"/>
              <a:t>26.05.2021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26250F8F-8625-47B0-AA49-088BD4869E57}" type="slidenum">
              <a:rPr lang="pl-PL" smtClean="0"/>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1387A126-4F5A-4D82-96E4-330850D14BDA}" type="datetimeFigureOut">
              <a:rPr lang="pl-PL" smtClean="0"/>
              <a:t>26.05.2021</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6250F8F-8625-47B0-AA49-088BD4869E57}" type="slidenum">
              <a:rPr lang="pl-PL" smtClean="0"/>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1387A126-4F5A-4D82-96E4-330850D14BDA}" type="datetimeFigureOut">
              <a:rPr lang="pl-PL" smtClean="0"/>
              <a:t>26.05.2021</a:t>
            </a:fld>
            <a:endParaRPr lang="pl-PL"/>
          </a:p>
        </p:txBody>
      </p:sp>
      <p:sp>
        <p:nvSpPr>
          <p:cNvPr id="10" name="Symbol zastępczy numeru slajdu 9"/>
          <p:cNvSpPr>
            <a:spLocks noGrp="1"/>
          </p:cNvSpPr>
          <p:nvPr>
            <p:ph type="sldNum" sz="quarter" idx="16"/>
          </p:nvPr>
        </p:nvSpPr>
        <p:spPr/>
        <p:txBody>
          <a:bodyPr rtlCol="0"/>
          <a:lstStyle/>
          <a:p>
            <a:fld id="{26250F8F-8625-47B0-AA49-088BD4869E57}" type="slidenum">
              <a:rPr lang="pl-PL" smtClean="0"/>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1387A126-4F5A-4D82-96E4-330850D14BDA}" type="datetimeFigureOut">
              <a:rPr lang="pl-PL" smtClean="0"/>
              <a:t>26.05.2021</a:t>
            </a:fld>
            <a:endParaRPr lang="pl-PL"/>
          </a:p>
        </p:txBody>
      </p:sp>
      <p:sp>
        <p:nvSpPr>
          <p:cNvPr id="12" name="Symbol zastępczy numeru slajdu 11"/>
          <p:cNvSpPr>
            <a:spLocks noGrp="1"/>
          </p:cNvSpPr>
          <p:nvPr>
            <p:ph type="sldNum" sz="quarter" idx="16"/>
          </p:nvPr>
        </p:nvSpPr>
        <p:spPr/>
        <p:txBody>
          <a:bodyPr rtlCol="0"/>
          <a:lstStyle/>
          <a:p>
            <a:fld id="{26250F8F-8625-47B0-AA49-088BD4869E57}" type="slidenum">
              <a:rPr lang="pl-PL" smtClean="0"/>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387A126-4F5A-4D82-96E4-330850D14BDA}" type="datetimeFigureOut">
              <a:rPr lang="pl-PL" smtClean="0"/>
              <a:t>26.05.2021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26250F8F-8625-47B0-AA49-088BD4869E57}"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387A126-4F5A-4D82-96E4-330850D14BDA}" type="datetimeFigureOut">
              <a:rPr lang="pl-PL" smtClean="0"/>
              <a:t>26.05.2021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26250F8F-8625-47B0-AA49-088BD4869E57}"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1387A126-4F5A-4D82-96E4-330850D14BDA}" type="datetimeFigureOut">
              <a:rPr lang="pl-PL" smtClean="0"/>
              <a:t>26.05.2021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26250F8F-8625-47B0-AA49-088BD4869E57}" type="slidenum">
              <a:rPr lang="pl-PL" smtClean="0"/>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1387A126-4F5A-4D82-96E4-330850D14BDA}" type="datetimeFigureOut">
              <a:rPr lang="pl-PL" smtClean="0"/>
              <a:t>26.05.2021</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26250F8F-8625-47B0-AA49-088BD4869E57}" type="slidenum">
              <a:rPr lang="pl-PL" smtClean="0"/>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87A126-4F5A-4D82-96E4-330850D14BDA}" type="datetimeFigureOut">
              <a:rPr lang="pl-PL" smtClean="0"/>
              <a:t>26.05.2021</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6250F8F-8625-47B0-AA49-088BD4869E57}"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Matematyka od kuchni</a:t>
            </a:r>
            <a:endParaRPr lang="pl-PL" dirty="0"/>
          </a:p>
        </p:txBody>
      </p:sp>
      <p:sp>
        <p:nvSpPr>
          <p:cNvPr id="3" name="Podtytuł 2"/>
          <p:cNvSpPr>
            <a:spLocks noGrp="1"/>
          </p:cNvSpPr>
          <p:nvPr>
            <p:ph type="subTitle" idx="1"/>
          </p:nvPr>
        </p:nvSpPr>
        <p:spPr/>
        <p:txBody>
          <a:bodyPr/>
          <a:lstStyle/>
          <a:p>
            <a:r>
              <a:rPr lang="pl-PL" dirty="0" smtClean="0"/>
              <a:t>Erasmus+</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err="1" smtClean="0"/>
              <a:t>Don’t</a:t>
            </a:r>
            <a:r>
              <a:rPr lang="pl-PL" dirty="0" smtClean="0"/>
              <a:t> waste food</a:t>
            </a:r>
            <a:r>
              <a:rPr lang="pl-PL" dirty="0" smtClean="0"/>
              <a:t>…</a:t>
            </a:r>
            <a:endParaRPr lang="pl-PL" dirty="0"/>
          </a:p>
        </p:txBody>
      </p:sp>
      <p:sp>
        <p:nvSpPr>
          <p:cNvPr id="6" name="Symbol zastępczy zawartości 5"/>
          <p:cNvSpPr>
            <a:spLocks noGrp="1"/>
          </p:cNvSpPr>
          <p:nvPr>
            <p:ph sz="quarter" idx="1"/>
          </p:nvPr>
        </p:nvSpPr>
        <p:spPr/>
        <p:txBody>
          <a:bodyPr/>
          <a:lstStyle/>
          <a:p>
            <a:pPr marL="514350" indent="-514350">
              <a:buNone/>
            </a:pPr>
            <a:r>
              <a:rPr lang="pl-PL" sz="2800" dirty="0" smtClean="0">
                <a:latin typeface="Jokerman" pitchFamily="82" charset="0"/>
              </a:rPr>
              <a:t>A) </a:t>
            </a:r>
            <a:r>
              <a:rPr lang="en-US" sz="2800" dirty="0">
                <a:latin typeface="Jokerman" pitchFamily="82" charset="0"/>
              </a:rPr>
              <a:t>Stefan threw away 360 slices of bread!</a:t>
            </a:r>
          </a:p>
          <a:p>
            <a:pPr marL="514350" indent="-514350">
              <a:buNone/>
            </a:pPr>
            <a:r>
              <a:rPr lang="en-US" sz="2800" dirty="0">
                <a:latin typeface="Jokerman" pitchFamily="82" charset="0"/>
              </a:rPr>
              <a:t>180 x 2 = 360</a:t>
            </a:r>
          </a:p>
          <a:p>
            <a:pPr marL="514350" indent="-514350">
              <a:buNone/>
            </a:pPr>
            <a:r>
              <a:rPr lang="en-US" sz="2800" dirty="0">
                <a:latin typeface="Jokerman" pitchFamily="82" charset="0"/>
              </a:rPr>
              <a:t>B) The bread he throws weighs 12.6 kg!</a:t>
            </a:r>
          </a:p>
          <a:p>
            <a:pPr marL="514350" indent="-514350">
              <a:buNone/>
            </a:pPr>
            <a:r>
              <a:rPr lang="en-US" sz="2800" dirty="0">
                <a:latin typeface="Jokerman" pitchFamily="82" charset="0"/>
              </a:rPr>
              <a:t>360 x 35 g = 12,600 g = 12.6 kg</a:t>
            </a:r>
          </a:p>
          <a:p>
            <a:pPr marL="514350" indent="-514350">
              <a:buNone/>
            </a:pPr>
            <a:r>
              <a:rPr lang="en-US" sz="2800" dirty="0">
                <a:latin typeface="Jokerman" pitchFamily="82" charset="0"/>
              </a:rPr>
              <a:t>C) Stefan's proceedings will cost his parents over PLN 300!</a:t>
            </a:r>
          </a:p>
          <a:p>
            <a:pPr marL="514350" indent="-514350">
              <a:buNone/>
            </a:pPr>
            <a:r>
              <a:rPr lang="en-US" sz="2800" dirty="0">
                <a:latin typeface="Jokerman" pitchFamily="82" charset="0"/>
              </a:rPr>
              <a:t>3 x 12.6 kg = 37.8 kg (almost 76 loaves</a:t>
            </a:r>
            <a:r>
              <a:rPr lang="en-US" sz="2800" dirty="0" smtClean="0">
                <a:latin typeface="Jokerman" pitchFamily="82" charset="0"/>
              </a:rPr>
              <a:t>)</a:t>
            </a:r>
            <a:endParaRPr lang="pl-PL" sz="2800" dirty="0" smtClean="0">
              <a:latin typeface="Jokerman" pitchFamily="82" charset="0"/>
            </a:endParaRPr>
          </a:p>
          <a:p>
            <a:pPr marL="514350" indent="-514350">
              <a:buNone/>
            </a:pPr>
            <a:r>
              <a:rPr lang="pl-PL" sz="2400" dirty="0" smtClean="0"/>
              <a:t>76 </a:t>
            </a:r>
            <a:r>
              <a:rPr lang="pl-PL" sz="2400" dirty="0" smtClean="0"/>
              <a:t>x 4 zł = 304 zł</a:t>
            </a:r>
            <a:endParaRPr lang="pl-P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Do </a:t>
            </a:r>
            <a:r>
              <a:rPr lang="pl-PL" dirty="0" err="1" smtClean="0"/>
              <a:t>you</a:t>
            </a:r>
            <a:r>
              <a:rPr lang="pl-PL" dirty="0" smtClean="0"/>
              <a:t> </a:t>
            </a:r>
            <a:r>
              <a:rPr lang="pl-PL" dirty="0" err="1" smtClean="0"/>
              <a:t>know</a:t>
            </a:r>
            <a:r>
              <a:rPr lang="pl-PL" dirty="0" smtClean="0"/>
              <a:t>…</a:t>
            </a:r>
            <a:endParaRPr lang="pl-PL" dirty="0"/>
          </a:p>
        </p:txBody>
      </p:sp>
      <p:sp>
        <p:nvSpPr>
          <p:cNvPr id="6" name="Symbol zastępczy zawartości 5"/>
          <p:cNvSpPr>
            <a:spLocks noGrp="1"/>
          </p:cNvSpPr>
          <p:nvPr>
            <p:ph sz="quarter" idx="2"/>
          </p:nvPr>
        </p:nvSpPr>
        <p:spPr>
          <a:xfrm>
            <a:off x="609600" y="2438400"/>
            <a:ext cx="3886200" cy="2990864"/>
          </a:xfrm>
        </p:spPr>
        <p:txBody>
          <a:bodyPr/>
          <a:lstStyle/>
          <a:p>
            <a:endParaRPr lang="pl-PL" dirty="0"/>
          </a:p>
        </p:txBody>
      </p:sp>
      <p:sp>
        <p:nvSpPr>
          <p:cNvPr id="8" name="Symbol zastępczy zawartości 7"/>
          <p:cNvSpPr>
            <a:spLocks noGrp="1"/>
          </p:cNvSpPr>
          <p:nvPr>
            <p:ph sz="quarter" idx="4"/>
          </p:nvPr>
        </p:nvSpPr>
        <p:spPr>
          <a:xfrm>
            <a:off x="4800600" y="2438400"/>
            <a:ext cx="3886200" cy="2990864"/>
          </a:xfrm>
        </p:spPr>
        <p:txBody>
          <a:bodyPr/>
          <a:lstStyle/>
          <a:p>
            <a:endParaRPr lang="pl-PL" dirty="0"/>
          </a:p>
        </p:txBody>
      </p:sp>
      <p:sp>
        <p:nvSpPr>
          <p:cNvPr id="5" name="Symbol zastępczy tekstu 4"/>
          <p:cNvSpPr>
            <a:spLocks noGrp="1"/>
          </p:cNvSpPr>
          <p:nvPr>
            <p:ph type="body" sz="quarter" idx="1"/>
          </p:nvPr>
        </p:nvSpPr>
        <p:spPr/>
        <p:txBody>
          <a:bodyPr>
            <a:normAutofit lnSpcReduction="10000"/>
          </a:bodyPr>
          <a:lstStyle/>
          <a:p>
            <a:r>
              <a:rPr lang="en-US" dirty="0" smtClean="0"/>
              <a:t>Pol</a:t>
            </a:r>
            <a:r>
              <a:rPr lang="pl-PL" dirty="0" err="1" smtClean="0"/>
              <a:t>ish</a:t>
            </a:r>
            <a:r>
              <a:rPr lang="pl-PL" dirty="0" smtClean="0"/>
              <a:t> </a:t>
            </a:r>
            <a:r>
              <a:rPr lang="pl-PL" dirty="0" err="1" smtClean="0"/>
              <a:t>people</a:t>
            </a:r>
            <a:r>
              <a:rPr lang="en-US" dirty="0" smtClean="0"/>
              <a:t> </a:t>
            </a:r>
            <a:r>
              <a:rPr lang="en-US" dirty="0"/>
              <a:t>throw away 9 </a:t>
            </a:r>
            <a:r>
              <a:rPr lang="en-US" dirty="0" smtClean="0"/>
              <a:t>ton</a:t>
            </a:r>
            <a:r>
              <a:rPr lang="pl-PL" dirty="0" err="1" smtClean="0"/>
              <a:t>ne</a:t>
            </a:r>
            <a:r>
              <a:rPr lang="en-US" dirty="0" smtClean="0"/>
              <a:t>s </a:t>
            </a:r>
            <a:r>
              <a:rPr lang="en-US" dirty="0"/>
              <a:t>of food every year!</a:t>
            </a:r>
            <a:endParaRPr lang="pl-PL" dirty="0"/>
          </a:p>
        </p:txBody>
      </p:sp>
      <p:sp>
        <p:nvSpPr>
          <p:cNvPr id="7" name="Symbol zastępczy tekstu 6"/>
          <p:cNvSpPr>
            <a:spLocks noGrp="1"/>
          </p:cNvSpPr>
          <p:nvPr>
            <p:ph type="body" sz="quarter" idx="3"/>
          </p:nvPr>
        </p:nvSpPr>
        <p:spPr/>
        <p:txBody>
          <a:bodyPr>
            <a:normAutofit lnSpcReduction="10000"/>
          </a:bodyPr>
          <a:lstStyle/>
          <a:p>
            <a:r>
              <a:rPr lang="en-US" dirty="0"/>
              <a:t>Nearly 800 million people go hungry in the world.</a:t>
            </a:r>
            <a:endParaRPr lang="pl-PL" dirty="0"/>
          </a:p>
        </p:txBody>
      </p:sp>
      <p:pic>
        <p:nvPicPr>
          <p:cNvPr id="20482" name="Picture 2" descr="Znalezione obrazy dla zapytania: marnowana żywność"/>
          <p:cNvPicPr>
            <a:picLocks noChangeAspect="1" noChangeArrowheads="1"/>
          </p:cNvPicPr>
          <p:nvPr/>
        </p:nvPicPr>
        <p:blipFill>
          <a:blip r:embed="rId2"/>
          <a:srcRect l="10871" r="2155"/>
          <a:stretch>
            <a:fillRect/>
          </a:stretch>
        </p:blipFill>
        <p:spPr bwMode="auto">
          <a:xfrm>
            <a:off x="571472" y="2428868"/>
            <a:ext cx="4000528" cy="3000396"/>
          </a:xfrm>
          <a:prstGeom prst="rect">
            <a:avLst/>
          </a:prstGeom>
          <a:noFill/>
        </p:spPr>
      </p:pic>
      <p:pic>
        <p:nvPicPr>
          <p:cNvPr id="20484" name="Picture 4" descr="Znalezione obrazy dla zapytania: głodujące dzieci"/>
          <p:cNvPicPr>
            <a:picLocks noChangeAspect="1" noChangeArrowheads="1"/>
          </p:cNvPicPr>
          <p:nvPr/>
        </p:nvPicPr>
        <p:blipFill>
          <a:blip r:embed="rId3"/>
          <a:srcRect/>
          <a:stretch>
            <a:fillRect/>
          </a:stretch>
        </p:blipFill>
        <p:spPr bwMode="auto">
          <a:xfrm>
            <a:off x="4786314" y="2428868"/>
            <a:ext cx="3934191" cy="3000396"/>
          </a:xfrm>
          <a:prstGeom prst="rect">
            <a:avLst/>
          </a:prstGeom>
          <a:noFill/>
        </p:spPr>
      </p:pic>
      <p:sp>
        <p:nvSpPr>
          <p:cNvPr id="11" name="pole tekstowe 10"/>
          <p:cNvSpPr txBox="1"/>
          <p:nvPr/>
        </p:nvSpPr>
        <p:spPr>
          <a:xfrm>
            <a:off x="571472" y="5846441"/>
            <a:ext cx="8072494" cy="461665"/>
          </a:xfrm>
          <a:prstGeom prst="rect">
            <a:avLst/>
          </a:prstGeom>
          <a:noFill/>
        </p:spPr>
        <p:txBody>
          <a:bodyPr wrap="square" rtlCol="0">
            <a:spAutoFit/>
          </a:bodyPr>
          <a:lstStyle/>
          <a:p>
            <a:pPr algn="ctr"/>
            <a:r>
              <a:rPr lang="en-US" sz="2400" b="1">
                <a:solidFill>
                  <a:schemeClr val="bg2">
                    <a:lumMod val="10000"/>
                  </a:schemeClr>
                </a:solidFill>
                <a:latin typeface="Harrington" pitchFamily="82" charset="0"/>
              </a:rPr>
              <a:t>1/3 of the food produced in the world is wasted!</a:t>
            </a:r>
            <a:endParaRPr lang="pl-PL" sz="2400" b="1" dirty="0">
              <a:solidFill>
                <a:schemeClr val="bg2">
                  <a:lumMod val="10000"/>
                </a:schemeClr>
              </a:solidFill>
              <a:latin typeface="Harringto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err="1" smtClean="0"/>
              <a:t>Task</a:t>
            </a:r>
            <a:r>
              <a:rPr lang="pl-PL" dirty="0" smtClean="0"/>
              <a:t> </a:t>
            </a:r>
            <a:r>
              <a:rPr lang="pl-PL" dirty="0" smtClean="0"/>
              <a:t>1.</a:t>
            </a:r>
            <a:endParaRPr lang="pl-PL" dirty="0"/>
          </a:p>
        </p:txBody>
      </p:sp>
      <p:sp>
        <p:nvSpPr>
          <p:cNvPr id="5" name="Symbol zastępczy zawartości 4"/>
          <p:cNvSpPr>
            <a:spLocks noGrp="1"/>
          </p:cNvSpPr>
          <p:nvPr>
            <p:ph sz="quarter" idx="1"/>
          </p:nvPr>
        </p:nvSpPr>
        <p:spPr/>
        <p:txBody>
          <a:bodyPr>
            <a:normAutofit fontScale="92500" lnSpcReduction="10000"/>
          </a:bodyPr>
          <a:lstStyle/>
          <a:p>
            <a:pPr>
              <a:buNone/>
            </a:pPr>
            <a:r>
              <a:rPr lang="en-US" dirty="0"/>
              <a:t>How many eggs, how many glasses of wheat flour and how many glasses of sugar do you need to use to bake 18 </a:t>
            </a:r>
            <a:r>
              <a:rPr lang="en-US" dirty="0" smtClean="0"/>
              <a:t>sponge</a:t>
            </a:r>
            <a:r>
              <a:rPr lang="pl-PL" dirty="0" smtClean="0"/>
              <a:t>  </a:t>
            </a:r>
            <a:r>
              <a:rPr lang="en-US" dirty="0" smtClean="0"/>
              <a:t>cakes?</a:t>
            </a:r>
            <a:r>
              <a:rPr lang="pl-PL" dirty="0" smtClean="0"/>
              <a:t>     			</a:t>
            </a:r>
            <a:r>
              <a:rPr lang="pl-PL" dirty="0" smtClean="0"/>
              <a:t>…………….</a:t>
            </a:r>
            <a:endParaRPr lang="pl-PL" dirty="0" smtClean="0"/>
          </a:p>
          <a:p>
            <a:pPr>
              <a:buNone/>
            </a:pPr>
            <a:r>
              <a:rPr lang="pl-PL" dirty="0" smtClean="0"/>
              <a:t>                   …………….</a:t>
            </a:r>
          </a:p>
          <a:p>
            <a:pPr>
              <a:buNone/>
            </a:pPr>
            <a:r>
              <a:rPr lang="pl-PL" dirty="0" smtClean="0"/>
              <a:t>                   …………….</a:t>
            </a:r>
          </a:p>
          <a:p>
            <a:pPr>
              <a:buNone/>
            </a:pPr>
            <a:r>
              <a:rPr lang="pl-PL" dirty="0" smtClean="0"/>
              <a:t>                   …………….</a:t>
            </a:r>
          </a:p>
          <a:p>
            <a:pPr>
              <a:buNone/>
            </a:pPr>
            <a:r>
              <a:rPr lang="pl-PL" dirty="0" smtClean="0"/>
              <a:t>                   …………….</a:t>
            </a:r>
          </a:p>
          <a:p>
            <a:pPr>
              <a:buNone/>
            </a:pPr>
            <a:endParaRPr lang="pl-PL" dirty="0"/>
          </a:p>
        </p:txBody>
      </p:sp>
      <p:sp>
        <p:nvSpPr>
          <p:cNvPr id="6" name="Symbol zastępczy zawartości 5"/>
          <p:cNvSpPr>
            <a:spLocks noGrp="1"/>
          </p:cNvSpPr>
          <p:nvPr>
            <p:ph sz="quarter" idx="2"/>
          </p:nvPr>
        </p:nvSpPr>
        <p:spPr/>
        <p:style>
          <a:lnRef idx="0">
            <a:scrgbClr r="0" g="0" b="0"/>
          </a:lnRef>
          <a:fillRef idx="1003">
            <a:schemeClr val="lt2"/>
          </a:fillRef>
          <a:effectRef idx="0">
            <a:scrgbClr r="0" g="0" b="0"/>
          </a:effectRef>
          <a:fontRef idx="major"/>
        </p:style>
        <p:txBody>
          <a:bodyPr>
            <a:normAutofit fontScale="92500" lnSpcReduction="10000"/>
          </a:bodyPr>
          <a:lstStyle/>
          <a:p>
            <a:pPr algn="ctr">
              <a:buNone/>
            </a:pPr>
            <a:r>
              <a:rPr lang="en-US" dirty="0">
                <a:latin typeface="Harrington" pitchFamily="82" charset="0"/>
              </a:rPr>
              <a:t>Ingredients for cake sponge cake</a:t>
            </a:r>
          </a:p>
          <a:p>
            <a:pPr algn="ctr">
              <a:buNone/>
            </a:pPr>
            <a:r>
              <a:rPr lang="en-US" dirty="0">
                <a:latin typeface="Harrington" pitchFamily="82" charset="0"/>
              </a:rPr>
              <a:t>6 eggs</a:t>
            </a:r>
          </a:p>
          <a:p>
            <a:pPr algn="ctr">
              <a:buNone/>
            </a:pPr>
            <a:r>
              <a:rPr lang="en-US" dirty="0">
                <a:latin typeface="Harrington" pitchFamily="82" charset="0"/>
              </a:rPr>
              <a:t>¾ cup of wheat flour</a:t>
            </a:r>
          </a:p>
          <a:p>
            <a:pPr algn="ctr">
              <a:buNone/>
            </a:pPr>
            <a:r>
              <a:rPr lang="en-US" dirty="0">
                <a:latin typeface="Harrington" pitchFamily="82" charset="0"/>
              </a:rPr>
              <a:t>¾ cup of potato flour</a:t>
            </a:r>
          </a:p>
          <a:p>
            <a:pPr algn="ctr">
              <a:buNone/>
            </a:pPr>
            <a:r>
              <a:rPr lang="en-US" dirty="0">
                <a:latin typeface="Harrington" pitchFamily="82" charset="0"/>
              </a:rPr>
              <a:t>1 cup of sugar</a:t>
            </a:r>
          </a:p>
          <a:p>
            <a:pPr algn="ctr">
              <a:buNone/>
            </a:pPr>
            <a:r>
              <a:rPr lang="en-US" dirty="0">
                <a:latin typeface="Harrington" pitchFamily="82" charset="0"/>
              </a:rPr>
              <a:t>2 tablespoons of water</a:t>
            </a:r>
          </a:p>
          <a:p>
            <a:pPr algn="ctr">
              <a:buNone/>
            </a:pPr>
            <a:r>
              <a:rPr lang="en-US" dirty="0">
                <a:latin typeface="Harrington" pitchFamily="82" charset="0"/>
              </a:rPr>
              <a:t>1 teaspoon of baking powder</a:t>
            </a:r>
            <a:endParaRPr lang="pl-PL" dirty="0">
              <a:latin typeface="Harrington" pitchFamily="82" charset="0"/>
            </a:endParaRPr>
          </a:p>
        </p:txBody>
      </p:sp>
      <p:pic>
        <p:nvPicPr>
          <p:cNvPr id="1026" name="Picture 2" descr="Znalezione obrazy dla zapytania: tort"/>
          <p:cNvPicPr>
            <a:picLocks noChangeAspect="1" noChangeArrowheads="1"/>
          </p:cNvPicPr>
          <p:nvPr/>
        </p:nvPicPr>
        <p:blipFill>
          <a:blip r:embed="rId2"/>
          <a:srcRect/>
          <a:stretch>
            <a:fillRect/>
          </a:stretch>
        </p:blipFill>
        <p:spPr bwMode="auto">
          <a:xfrm>
            <a:off x="0" y="3666604"/>
            <a:ext cx="2339752" cy="31913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6" name="Picture 16" descr="Znalezione obrazy dla zapytania: wisienka"/>
          <p:cNvPicPr>
            <a:picLocks noChangeAspect="1" noChangeArrowheads="1"/>
          </p:cNvPicPr>
          <p:nvPr/>
        </p:nvPicPr>
        <p:blipFill>
          <a:blip r:embed="rId2"/>
          <a:srcRect/>
          <a:stretch>
            <a:fillRect/>
          </a:stretch>
        </p:blipFill>
        <p:spPr bwMode="auto">
          <a:xfrm>
            <a:off x="0" y="4886324"/>
            <a:ext cx="2314575" cy="1971676"/>
          </a:xfrm>
          <a:prstGeom prst="rect">
            <a:avLst/>
          </a:prstGeom>
          <a:noFill/>
        </p:spPr>
      </p:pic>
      <p:sp>
        <p:nvSpPr>
          <p:cNvPr id="5" name="Tytuł 4"/>
          <p:cNvSpPr>
            <a:spLocks noGrp="1"/>
          </p:cNvSpPr>
          <p:nvPr>
            <p:ph type="title"/>
          </p:nvPr>
        </p:nvSpPr>
        <p:spPr>
          <a:xfrm>
            <a:off x="611560" y="160338"/>
            <a:ext cx="8153400" cy="990600"/>
          </a:xfrm>
        </p:spPr>
        <p:txBody>
          <a:bodyPr/>
          <a:lstStyle/>
          <a:p>
            <a:r>
              <a:rPr lang="pl-PL" dirty="0" smtClean="0"/>
              <a:t>18 SPONGE CAKES</a:t>
            </a:r>
            <a:endParaRPr lang="pl-PL" dirty="0"/>
          </a:p>
        </p:txBody>
      </p:sp>
      <p:sp>
        <p:nvSpPr>
          <p:cNvPr id="6" name="Symbol zastępczy zawartości 5"/>
          <p:cNvSpPr>
            <a:spLocks noGrp="1"/>
          </p:cNvSpPr>
          <p:nvPr>
            <p:ph sz="quarter" idx="1"/>
          </p:nvPr>
        </p:nvSpPr>
        <p:spPr/>
        <p:txBody>
          <a:bodyPr/>
          <a:lstStyle/>
          <a:p>
            <a:r>
              <a:rPr lang="pl-PL" dirty="0" err="1" smtClean="0"/>
              <a:t>Eggs</a:t>
            </a:r>
            <a:r>
              <a:rPr lang="pl-PL" dirty="0" smtClean="0"/>
              <a:t>: </a:t>
            </a:r>
            <a:r>
              <a:rPr lang="pl-PL" dirty="0" smtClean="0"/>
              <a:t>18 x 6 = 108</a:t>
            </a:r>
          </a:p>
          <a:p>
            <a:r>
              <a:rPr lang="pl-PL" dirty="0" err="1" smtClean="0"/>
              <a:t>Flour</a:t>
            </a:r>
            <a:r>
              <a:rPr lang="pl-PL" dirty="0" smtClean="0"/>
              <a:t>: </a:t>
            </a:r>
            <a:r>
              <a:rPr lang="pl-PL" dirty="0" smtClean="0"/>
              <a:t>18 x ¾ = 13 ½</a:t>
            </a:r>
          </a:p>
          <a:p>
            <a:r>
              <a:rPr lang="pl-PL" dirty="0" err="1" smtClean="0"/>
              <a:t>Sugar</a:t>
            </a:r>
            <a:r>
              <a:rPr lang="pl-PL" dirty="0" smtClean="0"/>
              <a:t>: </a:t>
            </a:r>
            <a:r>
              <a:rPr lang="pl-PL" dirty="0" smtClean="0"/>
              <a:t>18 x 1 = 18</a:t>
            </a:r>
          </a:p>
          <a:p>
            <a:pPr>
              <a:buNone/>
            </a:pPr>
            <a:endParaRPr lang="pl-PL" dirty="0" smtClean="0">
              <a:latin typeface="Jokerman" pitchFamily="82" charset="0"/>
            </a:endParaRPr>
          </a:p>
          <a:p>
            <a:pPr>
              <a:buNone/>
            </a:pPr>
            <a:endParaRPr lang="pl-PL" dirty="0" smtClean="0">
              <a:latin typeface="Jokerman" pitchFamily="82" charset="0"/>
            </a:endParaRPr>
          </a:p>
          <a:p>
            <a:pPr>
              <a:buNone/>
            </a:pPr>
            <a:r>
              <a:rPr lang="en-US" dirty="0">
                <a:latin typeface="Jokerman" pitchFamily="82" charset="0"/>
              </a:rPr>
              <a:t>To bake 18 cake biscuits,</a:t>
            </a:r>
          </a:p>
          <a:p>
            <a:pPr>
              <a:buNone/>
            </a:pPr>
            <a:r>
              <a:rPr lang="en-US" dirty="0">
                <a:latin typeface="Jokerman" pitchFamily="82" charset="0"/>
              </a:rPr>
              <a:t>you need to use 108 eggs, 13½ glasses of </a:t>
            </a:r>
            <a:r>
              <a:rPr lang="en-US" dirty="0" smtClean="0">
                <a:latin typeface="Jokerman" pitchFamily="82" charset="0"/>
              </a:rPr>
              <a:t> </a:t>
            </a:r>
            <a:r>
              <a:rPr lang="pl-PL" dirty="0" smtClean="0">
                <a:latin typeface="Jokerman" pitchFamily="82" charset="0"/>
              </a:rPr>
              <a:t> </a:t>
            </a:r>
            <a:r>
              <a:rPr lang="en-US" dirty="0" smtClean="0">
                <a:latin typeface="Jokerman" pitchFamily="82" charset="0"/>
              </a:rPr>
              <a:t>flour </a:t>
            </a:r>
            <a:r>
              <a:rPr lang="en-US" dirty="0">
                <a:latin typeface="Jokerman" pitchFamily="82" charset="0"/>
              </a:rPr>
              <a:t>and 18 glasses of sugar</a:t>
            </a:r>
            <a:r>
              <a:rPr lang="pl-PL" dirty="0" smtClean="0">
                <a:latin typeface="Jokerman" pitchFamily="82" charset="0"/>
              </a:rPr>
              <a:t>.</a:t>
            </a:r>
            <a:endParaRPr lang="pl-PL" dirty="0">
              <a:latin typeface="Jokerman" pitchFamily="82" charset="0"/>
            </a:endParaRPr>
          </a:p>
        </p:txBody>
      </p:sp>
      <p:sp>
        <p:nvSpPr>
          <p:cNvPr id="15362" name="AutoShape 2" descr="Znalezione obrazy dla zapytania: to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5364" name="AutoShape 4" descr="Znalezione obrazy dla zapytania: to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5368" name="AutoShape 8" descr="Znalezione obrazy dla zapytania: to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5370" name="Picture 10" descr="https://www.winiary.pl/image.ashx/tort-urodzinowy-winiary.jpg?fileID=222445&amp;width=800&amp;height=1400&amp;frame=False&amp;bg=0&amp;resize=1&amp;crop=0&amp;hRefill=0&amp;vRefill=0&amp;quality=84"/>
          <p:cNvPicPr>
            <a:picLocks noChangeAspect="1" noChangeArrowheads="1"/>
          </p:cNvPicPr>
          <p:nvPr/>
        </p:nvPicPr>
        <p:blipFill>
          <a:blip r:embed="rId3" cstate="print"/>
          <a:srcRect/>
          <a:stretch>
            <a:fillRect/>
          </a:stretch>
        </p:blipFill>
        <p:spPr bwMode="auto">
          <a:xfrm>
            <a:off x="7162678" y="1500174"/>
            <a:ext cx="1981322" cy="2643206"/>
          </a:xfrm>
          <a:prstGeom prst="rect">
            <a:avLst/>
          </a:prstGeom>
          <a:noFill/>
        </p:spPr>
      </p:pic>
      <p:sp>
        <p:nvSpPr>
          <p:cNvPr id="15372" name="AutoShape 12" descr="Znalezione obrazy dla zapytania: wisien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5374" name="AutoShape 14" descr="Znalezione obrazy dla zapytania: wisien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Task</a:t>
            </a:r>
            <a:r>
              <a:rPr lang="pl-PL" dirty="0" smtClean="0"/>
              <a:t> </a:t>
            </a:r>
            <a:r>
              <a:rPr lang="pl-PL" dirty="0" smtClean="0"/>
              <a:t>2.</a:t>
            </a:r>
            <a:endParaRPr lang="pl-PL" dirty="0"/>
          </a:p>
        </p:txBody>
      </p:sp>
      <p:sp>
        <p:nvSpPr>
          <p:cNvPr id="3" name="Symbol zastępczy zawartości 2"/>
          <p:cNvSpPr>
            <a:spLocks noGrp="1"/>
          </p:cNvSpPr>
          <p:nvPr>
            <p:ph sz="quarter" idx="1"/>
          </p:nvPr>
        </p:nvSpPr>
        <p:spPr/>
        <p:txBody>
          <a:bodyPr/>
          <a:lstStyle/>
          <a:p>
            <a:pPr>
              <a:buNone/>
            </a:pPr>
            <a:r>
              <a:rPr lang="en-US" dirty="0"/>
              <a:t>My mother baked a cuboid-shaped cake for </a:t>
            </a:r>
            <a:r>
              <a:rPr lang="en-US" dirty="0" err="1"/>
              <a:t>Grzes</a:t>
            </a:r>
            <a:r>
              <a:rPr lang="en-US" dirty="0"/>
              <a:t>. Looking down at this cake, we see a square measuring 20 cm x 20 cm.</a:t>
            </a:r>
          </a:p>
          <a:p>
            <a:pPr>
              <a:buNone/>
            </a:pPr>
            <a:r>
              <a:rPr lang="en-US" dirty="0" err="1"/>
              <a:t>Grzes's</a:t>
            </a:r>
            <a:r>
              <a:rPr lang="en-US" dirty="0"/>
              <a:t> mother decided to arrange the cherries on the cake so that they were 1 cm away from the shore and 2 cm apart. How many cherries will be on the cake?</a:t>
            </a:r>
            <a:endParaRPr lang="pl-PL" dirty="0"/>
          </a:p>
        </p:txBody>
      </p:sp>
      <p:sp>
        <p:nvSpPr>
          <p:cNvPr id="16388" name="AutoShape 4" descr="Znalezione obrazy dla zapytania: wisien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6390" name="AutoShape 6" descr="Znalezione obrazy dla zapytania: wisien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7" name="Picture 16" descr="Znalezione obrazy dla zapytania: wisienka"/>
          <p:cNvPicPr>
            <a:picLocks noChangeAspect="1" noChangeArrowheads="1"/>
          </p:cNvPicPr>
          <p:nvPr/>
        </p:nvPicPr>
        <p:blipFill>
          <a:blip r:embed="rId2"/>
          <a:srcRect/>
          <a:stretch>
            <a:fillRect/>
          </a:stretch>
        </p:blipFill>
        <p:spPr bwMode="auto">
          <a:xfrm>
            <a:off x="0" y="4886324"/>
            <a:ext cx="2314575" cy="1971676"/>
          </a:xfrm>
          <a:prstGeom prst="rect">
            <a:avLst/>
          </a:prstGeom>
          <a:noFill/>
        </p:spPr>
      </p:pic>
      <p:pic>
        <p:nvPicPr>
          <p:cNvPr id="8" name="Picture 16" descr="Znalezione obrazy dla zapytania: wisienka"/>
          <p:cNvPicPr>
            <a:picLocks noChangeAspect="1" noChangeArrowheads="1"/>
          </p:cNvPicPr>
          <p:nvPr/>
        </p:nvPicPr>
        <p:blipFill>
          <a:blip r:embed="rId2"/>
          <a:srcRect/>
          <a:stretch>
            <a:fillRect/>
          </a:stretch>
        </p:blipFill>
        <p:spPr bwMode="auto">
          <a:xfrm>
            <a:off x="2285984" y="4886324"/>
            <a:ext cx="2314575" cy="1971676"/>
          </a:xfrm>
          <a:prstGeom prst="rect">
            <a:avLst/>
          </a:prstGeom>
          <a:noFill/>
        </p:spPr>
      </p:pic>
      <p:pic>
        <p:nvPicPr>
          <p:cNvPr id="9" name="Picture 16" descr="Znalezione obrazy dla zapytania: wisienka"/>
          <p:cNvPicPr>
            <a:picLocks noChangeAspect="1" noChangeArrowheads="1"/>
          </p:cNvPicPr>
          <p:nvPr/>
        </p:nvPicPr>
        <p:blipFill>
          <a:blip r:embed="rId2"/>
          <a:srcRect/>
          <a:stretch>
            <a:fillRect/>
          </a:stretch>
        </p:blipFill>
        <p:spPr bwMode="auto">
          <a:xfrm>
            <a:off x="6829425" y="4886324"/>
            <a:ext cx="2314575" cy="1971676"/>
          </a:xfrm>
          <a:prstGeom prst="rect">
            <a:avLst/>
          </a:prstGeom>
          <a:noFill/>
        </p:spPr>
      </p:pic>
      <p:pic>
        <p:nvPicPr>
          <p:cNvPr id="10" name="Picture 16" descr="Znalezione obrazy dla zapytania: wisienka"/>
          <p:cNvPicPr>
            <a:picLocks noChangeAspect="1" noChangeArrowheads="1"/>
          </p:cNvPicPr>
          <p:nvPr/>
        </p:nvPicPr>
        <p:blipFill>
          <a:blip r:embed="rId2"/>
          <a:srcRect/>
          <a:stretch>
            <a:fillRect/>
          </a:stretch>
        </p:blipFill>
        <p:spPr bwMode="auto">
          <a:xfrm>
            <a:off x="4643438" y="4886324"/>
            <a:ext cx="2314575" cy="19716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Cherries</a:t>
            </a:r>
            <a:endParaRPr lang="pl-PL" dirty="0"/>
          </a:p>
        </p:txBody>
      </p:sp>
      <p:graphicFrame>
        <p:nvGraphicFramePr>
          <p:cNvPr id="8" name="Symbol zastępczy zawartości 7"/>
          <p:cNvGraphicFramePr>
            <a:graphicFrameLocks noGrp="1"/>
          </p:cNvGraphicFramePr>
          <p:nvPr>
            <p:ph sz="quarter" idx="1"/>
          </p:nvPr>
        </p:nvGraphicFramePr>
        <p:xfrm>
          <a:off x="571472" y="2571744"/>
          <a:ext cx="8153400" cy="1854200"/>
        </p:xfrm>
        <a:graphic>
          <a:graphicData uri="http://schemas.openxmlformats.org/drawingml/2006/table">
            <a:tbl>
              <a:tblPr firstRow="1" bandRow="1">
                <a:tableStyleId>{5940675A-B579-460E-94D1-54222C63F5DA}</a:tableStyleId>
              </a:tblPr>
              <a:tblGrid>
                <a:gridCol w="815340"/>
                <a:gridCol w="815340"/>
                <a:gridCol w="815340"/>
                <a:gridCol w="815340"/>
                <a:gridCol w="815340"/>
                <a:gridCol w="815340"/>
                <a:gridCol w="815340"/>
                <a:gridCol w="815340"/>
                <a:gridCol w="815340"/>
                <a:gridCol w="815340"/>
              </a:tblGrid>
              <a:tr h="370840">
                <a:tc>
                  <a:txBody>
                    <a:bodyPr/>
                    <a:lstStyle/>
                    <a:p>
                      <a:pPr algn="ctr"/>
                      <a:r>
                        <a:rPr lang="pl-PL" dirty="0" smtClean="0"/>
                        <a:t>1cm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3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5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7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9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11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13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15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17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19 cm</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pl-PL" dirty="0" smtClean="0"/>
                        <a:t>3cm</a:t>
                      </a:r>
                      <a:endParaRPr lang="pl-PL"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pl-PL" dirty="0" smtClean="0"/>
                        <a:t>w</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pl-PL" dirty="0" smtClean="0"/>
                        <a:t>…</a:t>
                      </a:r>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10" name="Łącznik prosty ze strzałką 9"/>
          <p:cNvCxnSpPr/>
          <p:nvPr/>
        </p:nvCxnSpPr>
        <p:spPr>
          <a:xfrm>
            <a:off x="642910" y="2357430"/>
            <a:ext cx="73581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rot="5400000">
            <a:off x="-821569" y="3893347"/>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ole tekstowe 12"/>
          <p:cNvSpPr txBox="1"/>
          <p:nvPr/>
        </p:nvSpPr>
        <p:spPr>
          <a:xfrm>
            <a:off x="2214546" y="4071942"/>
            <a:ext cx="6357982" cy="830997"/>
          </a:xfrm>
          <a:prstGeom prst="rect">
            <a:avLst/>
          </a:prstGeom>
          <a:noFill/>
        </p:spPr>
        <p:txBody>
          <a:bodyPr wrap="square" rtlCol="0">
            <a:spAutoFit/>
          </a:bodyPr>
          <a:lstStyle/>
          <a:p>
            <a:r>
              <a:rPr lang="pl-PL" sz="2400" dirty="0" err="1" smtClean="0"/>
              <a:t>Alltogether</a:t>
            </a:r>
            <a:r>
              <a:rPr lang="pl-PL" sz="2400" dirty="0" smtClean="0"/>
              <a:t>: </a:t>
            </a:r>
            <a:r>
              <a:rPr lang="pl-PL" sz="2400" dirty="0" smtClean="0"/>
              <a:t>10 </a:t>
            </a:r>
            <a:r>
              <a:rPr lang="pl-PL" sz="2400" dirty="0" smtClean="0"/>
              <a:t>(</a:t>
            </a:r>
            <a:r>
              <a:rPr lang="pl-PL" sz="2400" dirty="0" smtClean="0"/>
              <a:t>top</a:t>
            </a:r>
            <a:r>
              <a:rPr lang="pl-PL" sz="2400" dirty="0" smtClean="0"/>
              <a:t>) </a:t>
            </a:r>
            <a:r>
              <a:rPr lang="pl-PL" sz="2400" dirty="0" smtClean="0"/>
              <a:t>+ 10 (</a:t>
            </a:r>
            <a:r>
              <a:rPr lang="pl-PL" sz="2400" dirty="0" smtClean="0"/>
              <a:t>down) </a:t>
            </a:r>
            <a:r>
              <a:rPr lang="pl-PL" sz="2400" dirty="0" smtClean="0"/>
              <a:t>+ 8 + 8 </a:t>
            </a:r>
            <a:r>
              <a:rPr lang="pl-PL" sz="2400" dirty="0" smtClean="0"/>
              <a:t>(</a:t>
            </a:r>
            <a:r>
              <a:rPr lang="pl-PL" sz="2400" dirty="0" err="1" smtClean="0"/>
              <a:t>sides</a:t>
            </a:r>
            <a:r>
              <a:rPr lang="pl-PL" sz="2400" dirty="0" smtClean="0"/>
              <a:t>) </a:t>
            </a:r>
            <a:r>
              <a:rPr lang="pl-PL" sz="2400" dirty="0" smtClean="0"/>
              <a:t>= 36</a:t>
            </a:r>
            <a:endParaRPr lang="pl-PL" sz="2400" dirty="0"/>
          </a:p>
        </p:txBody>
      </p:sp>
      <p:sp>
        <p:nvSpPr>
          <p:cNvPr id="14" name="pole tekstowe 13"/>
          <p:cNvSpPr txBox="1"/>
          <p:nvPr/>
        </p:nvSpPr>
        <p:spPr>
          <a:xfrm>
            <a:off x="1643042" y="5357826"/>
            <a:ext cx="6929486" cy="1323439"/>
          </a:xfrm>
          <a:prstGeom prst="rect">
            <a:avLst/>
          </a:prstGeom>
          <a:noFill/>
        </p:spPr>
        <p:txBody>
          <a:bodyPr wrap="square" rtlCol="0">
            <a:spAutoFit/>
          </a:bodyPr>
          <a:lstStyle/>
          <a:p>
            <a:r>
              <a:rPr lang="pl-PL" sz="4000" dirty="0" err="1" smtClean="0">
                <a:latin typeface="Jokerman" pitchFamily="82" charset="0"/>
              </a:rPr>
              <a:t>There</a:t>
            </a:r>
            <a:r>
              <a:rPr lang="pl-PL" sz="4000" dirty="0" smtClean="0">
                <a:latin typeface="Jokerman" pitchFamily="82" charset="0"/>
              </a:rPr>
              <a:t> </a:t>
            </a:r>
            <a:r>
              <a:rPr lang="pl-PL" sz="4000" dirty="0" err="1" smtClean="0">
                <a:latin typeface="Jokerman" pitchFamily="82" charset="0"/>
              </a:rPr>
              <a:t>are</a:t>
            </a:r>
            <a:r>
              <a:rPr lang="pl-PL" sz="4000" dirty="0" smtClean="0">
                <a:latin typeface="Jokerman" pitchFamily="82" charset="0"/>
              </a:rPr>
              <a:t> 36 </a:t>
            </a:r>
            <a:r>
              <a:rPr lang="pl-PL" sz="4000" dirty="0" err="1" smtClean="0">
                <a:latin typeface="Jokerman" pitchFamily="82" charset="0"/>
              </a:rPr>
              <a:t>cherries</a:t>
            </a:r>
            <a:r>
              <a:rPr lang="pl-PL" sz="4000" dirty="0" smtClean="0">
                <a:latin typeface="Jokerman" pitchFamily="82" charset="0"/>
              </a:rPr>
              <a:t> on the </a:t>
            </a:r>
            <a:r>
              <a:rPr lang="pl-PL" sz="4000" dirty="0" err="1" smtClean="0">
                <a:latin typeface="Jokerman" pitchFamily="82" charset="0"/>
              </a:rPr>
              <a:t>cake</a:t>
            </a:r>
            <a:r>
              <a:rPr lang="pl-PL" sz="4000" dirty="0" smtClean="0">
                <a:latin typeface="Jokerman" pitchFamily="82" charset="0"/>
              </a:rPr>
              <a:t>.</a:t>
            </a:r>
            <a:endParaRPr lang="pl-PL" sz="4000" dirty="0">
              <a:latin typeface="Jokerman" pitchFamily="82" charset="0"/>
            </a:endParaRPr>
          </a:p>
        </p:txBody>
      </p:sp>
      <p:pic>
        <p:nvPicPr>
          <p:cNvPr id="15" name="Picture 16" descr="Znalezione obrazy dla zapytania: wisienka"/>
          <p:cNvPicPr>
            <a:picLocks noChangeAspect="1" noChangeArrowheads="1"/>
          </p:cNvPicPr>
          <p:nvPr/>
        </p:nvPicPr>
        <p:blipFill>
          <a:blip r:embed="rId2"/>
          <a:srcRect/>
          <a:stretch>
            <a:fillRect/>
          </a:stretch>
        </p:blipFill>
        <p:spPr bwMode="auto">
          <a:xfrm>
            <a:off x="6829425" y="0"/>
            <a:ext cx="2314575" cy="19716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Task</a:t>
            </a:r>
            <a:r>
              <a:rPr lang="pl-PL" dirty="0" smtClean="0"/>
              <a:t> </a:t>
            </a:r>
            <a:r>
              <a:rPr lang="pl-PL" dirty="0" smtClean="0"/>
              <a:t>3</a:t>
            </a:r>
            <a:endParaRPr lang="pl-PL" dirty="0"/>
          </a:p>
        </p:txBody>
      </p:sp>
      <p:sp>
        <p:nvSpPr>
          <p:cNvPr id="3" name="Symbol zastępczy zawartości 2"/>
          <p:cNvSpPr>
            <a:spLocks noGrp="1"/>
          </p:cNvSpPr>
          <p:nvPr>
            <p:ph sz="quarter" idx="1"/>
          </p:nvPr>
        </p:nvSpPr>
        <p:spPr/>
        <p:txBody>
          <a:bodyPr/>
          <a:lstStyle/>
          <a:p>
            <a:pPr marL="514350" indent="-514350">
              <a:buNone/>
            </a:pPr>
            <a:r>
              <a:rPr lang="en-US" dirty="0"/>
              <a:t>14 guests came to Filip's birthday. The boy's parents prepared two identical cakes for this celebration, each weighing 2.4 kg. Filip would like to fairly divide the cakes between the guests, parents, grandma, whom he will visit tomorrow, and himself.</a:t>
            </a:r>
          </a:p>
          <a:p>
            <a:pPr marL="514350" indent="-514350">
              <a:buNone/>
            </a:pPr>
            <a:r>
              <a:rPr lang="en-US" dirty="0"/>
              <a:t>A) How much (fraction) of the cake will be allocated to each of the invited guests?</a:t>
            </a:r>
          </a:p>
          <a:p>
            <a:pPr marL="514350" indent="-514350">
              <a:buNone/>
            </a:pPr>
            <a:r>
              <a:rPr lang="en-US" dirty="0"/>
              <a:t>B) How much does one slice </a:t>
            </a:r>
            <a:endParaRPr lang="pl-PL" dirty="0" smtClean="0"/>
          </a:p>
          <a:p>
            <a:pPr marL="514350" indent="-514350">
              <a:buNone/>
            </a:pPr>
            <a:r>
              <a:rPr lang="en-US" dirty="0" smtClean="0"/>
              <a:t>of </a:t>
            </a:r>
            <a:r>
              <a:rPr lang="en-US" dirty="0"/>
              <a:t>cake weigh?</a:t>
            </a:r>
            <a:endParaRPr lang="pl-PL" dirty="0"/>
          </a:p>
        </p:txBody>
      </p:sp>
      <p:pic>
        <p:nvPicPr>
          <p:cNvPr id="17410" name="Picture 2" descr="Znalezione obrazy dla zapytania: dwa torty"/>
          <p:cNvPicPr>
            <a:picLocks noChangeAspect="1" noChangeArrowheads="1"/>
          </p:cNvPicPr>
          <p:nvPr/>
        </p:nvPicPr>
        <p:blipFill>
          <a:blip r:embed="rId2"/>
          <a:srcRect/>
          <a:stretch>
            <a:fillRect/>
          </a:stretch>
        </p:blipFill>
        <p:spPr bwMode="auto">
          <a:xfrm>
            <a:off x="5503377" y="4395900"/>
            <a:ext cx="3643305" cy="242728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answers</a:t>
            </a:r>
            <a:endParaRPr lang="pl-PL" dirty="0"/>
          </a:p>
        </p:txBody>
      </p:sp>
      <p:sp>
        <p:nvSpPr>
          <p:cNvPr id="3" name="Symbol zastępczy zawartości 2"/>
          <p:cNvSpPr>
            <a:spLocks noGrp="1"/>
          </p:cNvSpPr>
          <p:nvPr>
            <p:ph sz="quarter" idx="1"/>
          </p:nvPr>
        </p:nvSpPr>
        <p:spPr/>
        <p:txBody>
          <a:bodyPr/>
          <a:lstStyle/>
          <a:p>
            <a:pPr algn="ctr">
              <a:buNone/>
            </a:pPr>
            <a:r>
              <a:rPr lang="en-US" dirty="0">
                <a:latin typeface="Jokerman" pitchFamily="82" charset="0"/>
              </a:rPr>
              <a:t>A) Number of all persons to be divided:</a:t>
            </a:r>
          </a:p>
          <a:p>
            <a:pPr algn="ctr">
              <a:buNone/>
            </a:pPr>
            <a:r>
              <a:rPr lang="en-US" dirty="0">
                <a:latin typeface="Jokerman" pitchFamily="82" charset="0"/>
              </a:rPr>
              <a:t>14 + 2 + 1 + 1 = 18</a:t>
            </a:r>
          </a:p>
          <a:p>
            <a:pPr algn="ctr">
              <a:buNone/>
            </a:pPr>
            <a:r>
              <a:rPr lang="en-US" dirty="0">
                <a:latin typeface="Jokerman" pitchFamily="82" charset="0"/>
              </a:rPr>
              <a:t>So we divide each cake into 9 pieces.</a:t>
            </a:r>
          </a:p>
          <a:p>
            <a:pPr algn="ctr">
              <a:buNone/>
            </a:pPr>
            <a:r>
              <a:rPr lang="en-US" dirty="0">
                <a:latin typeface="Jokerman" pitchFamily="82" charset="0"/>
              </a:rPr>
              <a:t>Each guest will get 1/9 of the cake.</a:t>
            </a:r>
          </a:p>
          <a:p>
            <a:pPr algn="ctr">
              <a:buNone/>
            </a:pPr>
            <a:endParaRPr lang="en-US" dirty="0">
              <a:latin typeface="Jokerman" pitchFamily="82" charset="0"/>
            </a:endParaRPr>
          </a:p>
          <a:p>
            <a:pPr algn="ctr">
              <a:buNone/>
            </a:pPr>
            <a:r>
              <a:rPr lang="en-US" dirty="0">
                <a:latin typeface="Jokerman" pitchFamily="82" charset="0"/>
              </a:rPr>
              <a:t>B) 1/9 x 2.4 kg ≈ 267 g</a:t>
            </a:r>
          </a:p>
          <a:p>
            <a:pPr algn="ctr">
              <a:buNone/>
            </a:pPr>
            <a:r>
              <a:rPr lang="en-US" dirty="0">
                <a:latin typeface="Jokerman" pitchFamily="82" charset="0"/>
              </a:rPr>
              <a:t>One piece of birthday cake weighs approximately 267 g.</a:t>
            </a:r>
            <a:endParaRPr lang="pl-PL" dirty="0">
              <a:latin typeface="Jokerman" pitchFamily="82" charset="0"/>
            </a:endParaRPr>
          </a:p>
        </p:txBody>
      </p:sp>
      <p:pic>
        <p:nvPicPr>
          <p:cNvPr id="19458" name="Picture 2" descr="Znalezione obrazy dla zapytania: dwa torty"/>
          <p:cNvPicPr>
            <a:picLocks noChangeAspect="1" noChangeArrowheads="1"/>
          </p:cNvPicPr>
          <p:nvPr/>
        </p:nvPicPr>
        <p:blipFill>
          <a:blip r:embed="rId2"/>
          <a:srcRect/>
          <a:stretch>
            <a:fillRect/>
          </a:stretch>
        </p:blipFill>
        <p:spPr bwMode="auto">
          <a:xfrm>
            <a:off x="6953266" y="0"/>
            <a:ext cx="2190734" cy="16430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Task</a:t>
            </a:r>
            <a:r>
              <a:rPr lang="pl-PL" dirty="0" smtClean="0"/>
              <a:t> </a:t>
            </a:r>
            <a:r>
              <a:rPr lang="pl-PL" dirty="0" smtClean="0"/>
              <a:t>4.</a:t>
            </a:r>
            <a:endParaRPr lang="pl-PL" dirty="0"/>
          </a:p>
        </p:txBody>
      </p:sp>
      <p:sp>
        <p:nvSpPr>
          <p:cNvPr id="4" name="Symbol zastępczy tekstu 3"/>
          <p:cNvSpPr>
            <a:spLocks noGrp="1"/>
          </p:cNvSpPr>
          <p:nvPr>
            <p:ph type="body" idx="2"/>
          </p:nvPr>
        </p:nvSpPr>
        <p:spPr>
          <a:xfrm>
            <a:off x="609600" y="1752600"/>
            <a:ext cx="2605078" cy="4343400"/>
          </a:xfrm>
          <a:blipFill>
            <a:blip r:embed="rId2"/>
            <a:tile tx="0" ty="0" sx="100000" sy="100000" flip="none" algn="tl"/>
          </a:blipFill>
        </p:spPr>
        <p:txBody>
          <a:bodyPr>
            <a:normAutofit/>
          </a:bodyPr>
          <a:lstStyle/>
          <a:p>
            <a:r>
              <a:rPr lang="en-US" sz="2400" dirty="0">
                <a:solidFill>
                  <a:schemeClr val="tx1"/>
                </a:solidFill>
              </a:rPr>
              <a:t>Read as many names as possible from the table and write them down. Squares with successive letters of the word must touch their sides</a:t>
            </a:r>
            <a:r>
              <a:rPr lang="en-US" sz="2400" dirty="0" smtClean="0">
                <a:solidFill>
                  <a:schemeClr val="tx1"/>
                </a:solidFill>
              </a:rPr>
              <a:t>.</a:t>
            </a:r>
            <a:endParaRPr lang="pl-PL" sz="2400" dirty="0" smtClean="0">
              <a:solidFill>
                <a:schemeClr val="tx1"/>
              </a:solidFill>
            </a:endParaRPr>
          </a:p>
          <a:p>
            <a:r>
              <a:rPr lang="pl-PL" sz="2400" dirty="0">
                <a:solidFill>
                  <a:schemeClr val="tx1"/>
                </a:solidFill>
              </a:rPr>
              <a:t>(</a:t>
            </a:r>
            <a:r>
              <a:rPr lang="pl-PL" sz="2400" dirty="0" err="1" smtClean="0">
                <a:solidFill>
                  <a:schemeClr val="tx1"/>
                </a:solidFill>
              </a:rPr>
              <a:t>given</a:t>
            </a:r>
            <a:r>
              <a:rPr lang="pl-PL" sz="2400" dirty="0" smtClean="0">
                <a:solidFill>
                  <a:schemeClr val="tx1"/>
                </a:solidFill>
              </a:rPr>
              <a:t> </a:t>
            </a:r>
            <a:r>
              <a:rPr lang="pl-PL" sz="2400" dirty="0" err="1" smtClean="0">
                <a:solidFill>
                  <a:schemeClr val="tx1"/>
                </a:solidFill>
              </a:rPr>
              <a:t>words</a:t>
            </a:r>
            <a:r>
              <a:rPr lang="pl-PL" sz="2400" dirty="0" smtClean="0">
                <a:solidFill>
                  <a:schemeClr val="tx1"/>
                </a:solidFill>
              </a:rPr>
              <a:t> </a:t>
            </a:r>
            <a:r>
              <a:rPr lang="pl-PL" sz="2400" dirty="0" err="1" smtClean="0">
                <a:solidFill>
                  <a:schemeClr val="tx1"/>
                </a:solidFill>
              </a:rPr>
              <a:t>are</a:t>
            </a:r>
            <a:r>
              <a:rPr lang="pl-PL" sz="2400" dirty="0" smtClean="0">
                <a:solidFill>
                  <a:schemeClr val="tx1"/>
                </a:solidFill>
              </a:rPr>
              <a:t> in </a:t>
            </a:r>
            <a:r>
              <a:rPr lang="pl-PL" sz="2400" dirty="0" err="1" smtClean="0">
                <a:solidFill>
                  <a:schemeClr val="tx1"/>
                </a:solidFill>
              </a:rPr>
              <a:t>Polish</a:t>
            </a:r>
            <a:r>
              <a:rPr lang="pl-PL" sz="2400" dirty="0" smtClean="0">
                <a:solidFill>
                  <a:schemeClr val="tx1"/>
                </a:solidFill>
              </a:rPr>
              <a:t>)</a:t>
            </a:r>
            <a:endParaRPr lang="pl-PL" sz="2400" dirty="0">
              <a:solidFill>
                <a:schemeClr val="tx1"/>
              </a:solidFill>
            </a:endParaRPr>
          </a:p>
        </p:txBody>
      </p:sp>
      <p:graphicFrame>
        <p:nvGraphicFramePr>
          <p:cNvPr id="5" name="Symbol zastępczy zawartości 4"/>
          <p:cNvGraphicFramePr>
            <a:graphicFrameLocks noGrp="1"/>
          </p:cNvGraphicFramePr>
          <p:nvPr>
            <p:ph sz="quarter" idx="1"/>
          </p:nvPr>
        </p:nvGraphicFramePr>
        <p:xfrm>
          <a:off x="3571868" y="1714488"/>
          <a:ext cx="5040000" cy="4320000"/>
        </p:xfrm>
        <a:graphic>
          <a:graphicData uri="http://schemas.openxmlformats.org/drawingml/2006/table">
            <a:tbl>
              <a:tblPr firstRow="1" bandRow="1">
                <a:tableStyleId>{5940675A-B579-460E-94D1-54222C63F5DA}</a:tableStyleId>
              </a:tblPr>
              <a:tblGrid>
                <a:gridCol w="720000"/>
                <a:gridCol w="720000"/>
                <a:gridCol w="720000"/>
                <a:gridCol w="720000"/>
                <a:gridCol w="720000"/>
                <a:gridCol w="720000"/>
                <a:gridCol w="720000"/>
              </a:tblGrid>
              <a:tr h="720000">
                <a:tc>
                  <a:txBody>
                    <a:bodyPr/>
                    <a:lstStyle/>
                    <a:p>
                      <a:pPr algn="ctr"/>
                      <a:r>
                        <a:rPr lang="pl-PL" sz="3200" dirty="0" smtClean="0"/>
                        <a:t>Ż</a:t>
                      </a:r>
                      <a:endParaRPr lang="pl-PL" sz="3200" dirty="0"/>
                    </a:p>
                  </a:txBody>
                  <a:tcPr anchor="ctr"/>
                </a:tc>
                <a:tc>
                  <a:txBody>
                    <a:bodyPr/>
                    <a:lstStyle/>
                    <a:p>
                      <a:pPr algn="ctr"/>
                      <a:r>
                        <a:rPr lang="pl-PL" sz="3200" dirty="0" smtClean="0"/>
                        <a:t>Y</a:t>
                      </a:r>
                      <a:endParaRPr lang="pl-PL" sz="3200" dirty="0"/>
                    </a:p>
                  </a:txBody>
                  <a:tcPr anchor="ctr"/>
                </a:tc>
                <a:tc>
                  <a:txBody>
                    <a:bodyPr/>
                    <a:lstStyle/>
                    <a:p>
                      <a:pPr algn="ctr"/>
                      <a:r>
                        <a:rPr lang="pl-PL" sz="3200" dirty="0" smtClean="0"/>
                        <a:t>T</a:t>
                      </a:r>
                      <a:endParaRPr lang="pl-PL" sz="3200" dirty="0"/>
                    </a:p>
                  </a:txBody>
                  <a:tcPr anchor="ctr"/>
                </a:tc>
                <a:tc>
                  <a:txBody>
                    <a:bodyPr/>
                    <a:lstStyle/>
                    <a:p>
                      <a:pPr algn="ctr"/>
                      <a:r>
                        <a:rPr lang="pl-PL" sz="3200" dirty="0" smtClean="0"/>
                        <a:t>E</a:t>
                      </a:r>
                      <a:endParaRPr lang="pl-PL" sz="3200" dirty="0"/>
                    </a:p>
                  </a:txBody>
                  <a:tcPr anchor="ctr"/>
                </a:tc>
                <a:tc>
                  <a:txBody>
                    <a:bodyPr/>
                    <a:lstStyle/>
                    <a:p>
                      <a:pPr algn="ctr"/>
                      <a:r>
                        <a:rPr lang="pl-PL" sz="3200" dirty="0" smtClean="0"/>
                        <a:t>S</a:t>
                      </a:r>
                      <a:endParaRPr lang="pl-PL" sz="3200" dirty="0"/>
                    </a:p>
                  </a:txBody>
                  <a:tcPr anchor="ctr"/>
                </a:tc>
                <a:tc>
                  <a:txBody>
                    <a:bodyPr/>
                    <a:lstStyle/>
                    <a:p>
                      <a:pPr algn="ctr"/>
                      <a:r>
                        <a:rPr lang="pl-PL" sz="3200" dirty="0" smtClean="0"/>
                        <a:t>Z</a:t>
                      </a:r>
                      <a:endParaRPr lang="pl-PL" sz="3200" dirty="0"/>
                    </a:p>
                  </a:txBody>
                  <a:tcPr anchor="ctr"/>
                </a:tc>
                <a:tc>
                  <a:txBody>
                    <a:bodyPr/>
                    <a:lstStyle/>
                    <a:p>
                      <a:pPr algn="ctr"/>
                      <a:r>
                        <a:rPr lang="pl-PL" sz="3200" dirty="0" smtClean="0"/>
                        <a:t>A</a:t>
                      </a:r>
                      <a:endParaRPr lang="pl-PL" sz="3200" dirty="0"/>
                    </a:p>
                  </a:txBody>
                  <a:tcPr anchor="ctr"/>
                </a:tc>
              </a:tr>
              <a:tr h="720000">
                <a:tc>
                  <a:txBody>
                    <a:bodyPr/>
                    <a:lstStyle/>
                    <a:p>
                      <a:pPr algn="ctr"/>
                      <a:r>
                        <a:rPr lang="pl-PL" sz="3200" dirty="0" smtClean="0"/>
                        <a:t>P</a:t>
                      </a:r>
                      <a:endParaRPr lang="pl-PL" sz="3200" dirty="0"/>
                    </a:p>
                  </a:txBody>
                  <a:tcPr anchor="ctr"/>
                </a:tc>
                <a:tc>
                  <a:txBody>
                    <a:bodyPr/>
                    <a:lstStyle/>
                    <a:p>
                      <a:pPr algn="ctr"/>
                      <a:r>
                        <a:rPr lang="pl-PL" sz="3200" dirty="0" smtClean="0"/>
                        <a:t>O</a:t>
                      </a:r>
                      <a:endParaRPr lang="pl-PL" sz="3200" dirty="0"/>
                    </a:p>
                  </a:txBody>
                  <a:tcPr anchor="ctr"/>
                </a:tc>
                <a:tc>
                  <a:txBody>
                    <a:bodyPr/>
                    <a:lstStyle/>
                    <a:p>
                      <a:pPr algn="ctr"/>
                      <a:r>
                        <a:rPr lang="pl-PL" sz="3200" dirty="0" smtClean="0"/>
                        <a:t>N</a:t>
                      </a:r>
                      <a:endParaRPr lang="pl-PL" sz="3200" dirty="0"/>
                    </a:p>
                  </a:txBody>
                  <a:tcPr anchor="ctr"/>
                </a:tc>
                <a:tc>
                  <a:txBody>
                    <a:bodyPr/>
                    <a:lstStyle/>
                    <a:p>
                      <a:pPr algn="ctr"/>
                      <a:r>
                        <a:rPr lang="pl-PL" sz="3200" dirty="0" smtClean="0"/>
                        <a:t>I</a:t>
                      </a:r>
                      <a:endParaRPr lang="pl-PL" sz="3200" dirty="0"/>
                    </a:p>
                  </a:txBody>
                  <a:tcPr anchor="ctr"/>
                </a:tc>
                <a:tc>
                  <a:txBody>
                    <a:bodyPr/>
                    <a:lstStyle/>
                    <a:p>
                      <a:pPr algn="ctr"/>
                      <a:r>
                        <a:rPr lang="pl-PL" sz="3200" dirty="0" smtClean="0"/>
                        <a:t>M</a:t>
                      </a:r>
                      <a:endParaRPr lang="pl-PL" sz="3200" dirty="0"/>
                    </a:p>
                  </a:txBody>
                  <a:tcPr anchor="ctr"/>
                </a:tc>
                <a:tc>
                  <a:txBody>
                    <a:bodyPr/>
                    <a:lstStyle/>
                    <a:p>
                      <a:pPr algn="ctr"/>
                      <a:r>
                        <a:rPr lang="pl-PL" sz="3200" dirty="0" smtClean="0"/>
                        <a:t>Y</a:t>
                      </a:r>
                      <a:endParaRPr lang="pl-PL" sz="3200" dirty="0"/>
                    </a:p>
                  </a:txBody>
                  <a:tcPr anchor="ctr"/>
                </a:tc>
                <a:tc>
                  <a:txBody>
                    <a:bodyPr/>
                    <a:lstStyle/>
                    <a:p>
                      <a:pPr algn="ctr"/>
                      <a:r>
                        <a:rPr lang="pl-PL" sz="3200" dirty="0" smtClean="0"/>
                        <a:t>N</a:t>
                      </a:r>
                      <a:endParaRPr lang="pl-PL" sz="3200" dirty="0"/>
                    </a:p>
                  </a:txBody>
                  <a:tcPr anchor="ctr"/>
                </a:tc>
              </a:tr>
              <a:tr h="720000">
                <a:tc>
                  <a:txBody>
                    <a:bodyPr/>
                    <a:lstStyle/>
                    <a:p>
                      <a:pPr algn="ctr"/>
                      <a:r>
                        <a:rPr lang="pl-PL" sz="3200" dirty="0" smtClean="0"/>
                        <a:t>S</a:t>
                      </a:r>
                      <a:endParaRPr lang="pl-PL" sz="3200" dirty="0"/>
                    </a:p>
                  </a:txBody>
                  <a:tcPr anchor="ctr"/>
                </a:tc>
                <a:tc>
                  <a:txBody>
                    <a:bodyPr/>
                    <a:lstStyle/>
                    <a:p>
                      <a:pPr algn="ctr"/>
                      <a:r>
                        <a:rPr lang="pl-PL" sz="3200" dirty="0" smtClean="0"/>
                        <a:t>R</a:t>
                      </a:r>
                      <a:endParaRPr lang="pl-PL" sz="3200" dirty="0"/>
                    </a:p>
                  </a:txBody>
                  <a:tcPr anchor="ctr"/>
                </a:tc>
                <a:tc>
                  <a:txBody>
                    <a:bodyPr/>
                    <a:lstStyle/>
                    <a:p>
                      <a:pPr algn="ctr"/>
                      <a:r>
                        <a:rPr lang="pl-PL" sz="3200" dirty="0" smtClean="0"/>
                        <a:t>I</a:t>
                      </a:r>
                      <a:endParaRPr lang="pl-PL" sz="3200" dirty="0"/>
                    </a:p>
                  </a:txBody>
                  <a:tcPr anchor="ctr"/>
                </a:tc>
                <a:tc>
                  <a:txBody>
                    <a:bodyPr/>
                    <a:lstStyle/>
                    <a:p>
                      <a:pPr algn="ctr"/>
                      <a:r>
                        <a:rPr lang="pl-PL" sz="3200" dirty="0" smtClean="0"/>
                        <a:t>Z</a:t>
                      </a:r>
                      <a:endParaRPr lang="pl-PL" sz="3200" dirty="0"/>
                    </a:p>
                  </a:txBody>
                  <a:tcPr anchor="ctr"/>
                </a:tc>
                <a:tc>
                  <a:txBody>
                    <a:bodyPr/>
                    <a:lstStyle/>
                    <a:p>
                      <a:pPr algn="ctr"/>
                      <a:r>
                        <a:rPr lang="pl-PL" sz="3200" dirty="0" smtClean="0"/>
                        <a:t>O</a:t>
                      </a:r>
                      <a:endParaRPr lang="pl-PL" sz="3200" dirty="0"/>
                    </a:p>
                  </a:txBody>
                  <a:tcPr anchor="ctr"/>
                </a:tc>
                <a:tc>
                  <a:txBody>
                    <a:bodyPr/>
                    <a:lstStyle/>
                    <a:p>
                      <a:pPr algn="ctr"/>
                      <a:r>
                        <a:rPr lang="pl-PL" sz="3200" dirty="0" smtClean="0"/>
                        <a:t>W</a:t>
                      </a:r>
                      <a:endParaRPr lang="pl-PL" sz="3200" dirty="0"/>
                    </a:p>
                  </a:txBody>
                  <a:tcPr anchor="ctr"/>
                </a:tc>
                <a:tc>
                  <a:txBody>
                    <a:bodyPr/>
                    <a:lstStyle/>
                    <a:p>
                      <a:pPr algn="ctr"/>
                      <a:r>
                        <a:rPr lang="pl-PL" sz="3200" dirty="0" smtClean="0"/>
                        <a:t>Y</a:t>
                      </a:r>
                      <a:endParaRPr lang="pl-PL" sz="3200" dirty="0"/>
                    </a:p>
                  </a:txBody>
                  <a:tcPr anchor="ctr"/>
                </a:tc>
              </a:tr>
              <a:tr h="720000">
                <a:tc>
                  <a:txBody>
                    <a:bodyPr/>
                    <a:lstStyle/>
                    <a:p>
                      <a:pPr algn="ctr"/>
                      <a:r>
                        <a:rPr lang="pl-PL" sz="3200" dirty="0" smtClean="0"/>
                        <a:t>Z</a:t>
                      </a:r>
                      <a:endParaRPr lang="pl-PL" sz="3200" dirty="0"/>
                    </a:p>
                  </a:txBody>
                  <a:tcPr anchor="ctr"/>
                </a:tc>
                <a:tc>
                  <a:txBody>
                    <a:bodyPr/>
                    <a:lstStyle/>
                    <a:p>
                      <a:pPr algn="ctr"/>
                      <a:r>
                        <a:rPr lang="pl-PL" sz="3200" dirty="0" smtClean="0"/>
                        <a:t>K</a:t>
                      </a:r>
                      <a:endParaRPr lang="pl-PL" sz="3200" dirty="0"/>
                    </a:p>
                  </a:txBody>
                  <a:tcPr anchor="ctr"/>
                </a:tc>
                <a:tc>
                  <a:txBody>
                    <a:bodyPr/>
                    <a:lstStyle/>
                    <a:p>
                      <a:pPr algn="ctr"/>
                      <a:r>
                        <a:rPr lang="pl-PL" sz="3200" dirty="0" smtClean="0"/>
                        <a:t>I</a:t>
                      </a:r>
                      <a:endParaRPr lang="pl-PL" sz="3200" dirty="0"/>
                    </a:p>
                  </a:txBody>
                  <a:tcPr anchor="ctr"/>
                </a:tc>
                <a:tc>
                  <a:txBody>
                    <a:bodyPr/>
                    <a:lstStyle/>
                    <a:p>
                      <a:pPr algn="ctr"/>
                      <a:r>
                        <a:rPr lang="pl-PL" sz="3200" dirty="0" smtClean="0"/>
                        <a:t>S</a:t>
                      </a:r>
                      <a:endParaRPr lang="pl-PL" sz="3200" dirty="0"/>
                    </a:p>
                  </a:txBody>
                  <a:tcPr anchor="ctr"/>
                </a:tc>
                <a:tc>
                  <a:txBody>
                    <a:bodyPr/>
                    <a:lstStyle/>
                    <a:p>
                      <a:pPr algn="ctr"/>
                      <a:r>
                        <a:rPr lang="pl-PL" sz="3200" dirty="0" smtClean="0"/>
                        <a:t>G</a:t>
                      </a:r>
                      <a:endParaRPr lang="pl-PL" sz="3200" dirty="0"/>
                    </a:p>
                  </a:txBody>
                  <a:tcPr anchor="ctr"/>
                </a:tc>
                <a:tc>
                  <a:txBody>
                    <a:bodyPr/>
                    <a:lstStyle/>
                    <a:p>
                      <a:pPr algn="ctr"/>
                      <a:r>
                        <a:rPr lang="pl-PL" sz="3200" dirty="0" smtClean="0"/>
                        <a:t>Y</a:t>
                      </a:r>
                      <a:endParaRPr lang="pl-PL" sz="3200" dirty="0"/>
                    </a:p>
                  </a:txBody>
                  <a:tcPr anchor="ctr"/>
                </a:tc>
                <a:tc>
                  <a:txBody>
                    <a:bodyPr/>
                    <a:lstStyle/>
                    <a:p>
                      <a:pPr algn="ctr"/>
                      <a:r>
                        <a:rPr lang="pl-PL" sz="3200" dirty="0" smtClean="0"/>
                        <a:t>R</a:t>
                      </a:r>
                      <a:endParaRPr lang="pl-PL" sz="3200" dirty="0"/>
                    </a:p>
                  </a:txBody>
                  <a:tcPr anchor="ctr"/>
                </a:tc>
              </a:tr>
              <a:tr h="720000">
                <a:tc>
                  <a:txBody>
                    <a:bodyPr/>
                    <a:lstStyle/>
                    <a:p>
                      <a:pPr algn="ctr"/>
                      <a:r>
                        <a:rPr lang="pl-PL" sz="3200" dirty="0" smtClean="0"/>
                        <a:t>E</a:t>
                      </a:r>
                      <a:endParaRPr lang="pl-PL" sz="3200" dirty="0"/>
                    </a:p>
                  </a:txBody>
                  <a:tcPr anchor="ctr"/>
                </a:tc>
                <a:tc>
                  <a:txBody>
                    <a:bodyPr/>
                    <a:lstStyle/>
                    <a:p>
                      <a:pPr algn="ctr"/>
                      <a:r>
                        <a:rPr lang="pl-PL" sz="3200" dirty="0" smtClean="0"/>
                        <a:t>N</a:t>
                      </a:r>
                      <a:endParaRPr lang="pl-PL" sz="3200" dirty="0"/>
                    </a:p>
                  </a:txBody>
                  <a:tcPr anchor="ctr"/>
                </a:tc>
                <a:tc>
                  <a:txBody>
                    <a:bodyPr/>
                    <a:lstStyle/>
                    <a:p>
                      <a:pPr algn="ctr"/>
                      <a:r>
                        <a:rPr lang="pl-PL" sz="3200" dirty="0" smtClean="0"/>
                        <a:t>N</a:t>
                      </a:r>
                      <a:endParaRPr lang="pl-PL" sz="3200" dirty="0"/>
                    </a:p>
                  </a:txBody>
                  <a:tcPr anchor="ctr"/>
                </a:tc>
                <a:tc>
                  <a:txBody>
                    <a:bodyPr/>
                    <a:lstStyle/>
                    <a:p>
                      <a:pPr algn="ctr"/>
                      <a:r>
                        <a:rPr lang="pl-PL" sz="3200" dirty="0" smtClean="0"/>
                        <a:t>Y</a:t>
                      </a:r>
                      <a:endParaRPr lang="pl-PL" sz="3200" dirty="0"/>
                    </a:p>
                  </a:txBody>
                  <a:tcPr anchor="ctr"/>
                </a:tc>
                <a:tc>
                  <a:txBody>
                    <a:bodyPr/>
                    <a:lstStyle/>
                    <a:p>
                      <a:pPr algn="ctr"/>
                      <a:r>
                        <a:rPr lang="pl-PL" sz="3200" dirty="0" smtClean="0"/>
                        <a:t>R</a:t>
                      </a:r>
                      <a:endParaRPr lang="pl-PL" sz="3200" dirty="0"/>
                    </a:p>
                  </a:txBody>
                  <a:tcPr anchor="ctr"/>
                </a:tc>
                <a:tc>
                  <a:txBody>
                    <a:bodyPr/>
                    <a:lstStyle/>
                    <a:p>
                      <a:pPr algn="ctr"/>
                      <a:r>
                        <a:rPr lang="pl-PL" sz="3200" dirty="0" smtClean="0"/>
                        <a:t>W</a:t>
                      </a:r>
                      <a:endParaRPr lang="pl-PL" sz="3200" dirty="0"/>
                    </a:p>
                  </a:txBody>
                  <a:tcPr anchor="ctr"/>
                </a:tc>
                <a:tc>
                  <a:txBody>
                    <a:bodyPr/>
                    <a:lstStyle/>
                    <a:p>
                      <a:pPr algn="ctr"/>
                      <a:r>
                        <a:rPr lang="pl-PL" sz="3200" dirty="0" smtClean="0"/>
                        <a:t>A</a:t>
                      </a:r>
                      <a:endParaRPr lang="pl-PL" sz="3200" dirty="0"/>
                    </a:p>
                  </a:txBody>
                  <a:tcPr anchor="ctr"/>
                </a:tc>
              </a:tr>
              <a:tr h="720000">
                <a:tc>
                  <a:txBody>
                    <a:bodyPr/>
                    <a:lstStyle/>
                    <a:p>
                      <a:pPr algn="ctr"/>
                      <a:r>
                        <a:rPr lang="pl-PL" sz="3200" dirty="0" smtClean="0"/>
                        <a:t>A</a:t>
                      </a:r>
                      <a:endParaRPr lang="pl-PL" sz="3200" dirty="0"/>
                    </a:p>
                  </a:txBody>
                  <a:tcPr anchor="ctr"/>
                </a:tc>
                <a:tc>
                  <a:txBody>
                    <a:bodyPr/>
                    <a:lstStyle/>
                    <a:p>
                      <a:pPr algn="ctr"/>
                      <a:r>
                        <a:rPr lang="pl-PL" sz="3200" dirty="0" smtClean="0"/>
                        <a:t>M</a:t>
                      </a:r>
                      <a:endParaRPr lang="pl-PL" sz="3200" dirty="0"/>
                    </a:p>
                  </a:txBody>
                  <a:tcPr anchor="ctr"/>
                </a:tc>
                <a:tc>
                  <a:txBody>
                    <a:bodyPr/>
                    <a:lstStyle/>
                    <a:p>
                      <a:pPr algn="ctr"/>
                      <a:r>
                        <a:rPr lang="pl-PL" sz="3200" dirty="0" smtClean="0"/>
                        <a:t>A</a:t>
                      </a:r>
                      <a:endParaRPr lang="pl-PL" sz="3200" dirty="0"/>
                    </a:p>
                  </a:txBody>
                  <a:tcPr anchor="ctr"/>
                </a:tc>
                <a:tc>
                  <a:txBody>
                    <a:bodyPr/>
                    <a:lstStyle/>
                    <a:p>
                      <a:pPr algn="ctr"/>
                      <a:r>
                        <a:rPr lang="pl-PL" sz="3200" dirty="0" smtClean="0"/>
                        <a:t>H</a:t>
                      </a:r>
                      <a:endParaRPr lang="pl-PL" sz="3200" dirty="0"/>
                    </a:p>
                  </a:txBody>
                  <a:tcPr anchor="ctr"/>
                </a:tc>
                <a:tc>
                  <a:txBody>
                    <a:bodyPr/>
                    <a:lstStyle/>
                    <a:p>
                      <a:pPr algn="ctr"/>
                      <a:r>
                        <a:rPr lang="pl-PL" sz="3200" dirty="0" smtClean="0"/>
                        <a:t>A</a:t>
                      </a:r>
                      <a:endParaRPr lang="pl-PL" sz="3200" dirty="0"/>
                    </a:p>
                  </a:txBody>
                  <a:tcPr anchor="ctr"/>
                </a:tc>
                <a:tc>
                  <a:txBody>
                    <a:bodyPr/>
                    <a:lstStyle/>
                    <a:p>
                      <a:pPr algn="ctr"/>
                      <a:r>
                        <a:rPr lang="pl-PL" sz="3200" dirty="0" smtClean="0"/>
                        <a:t>O</a:t>
                      </a:r>
                      <a:endParaRPr lang="pl-PL" sz="3200" dirty="0"/>
                    </a:p>
                  </a:txBody>
                  <a:tcPr anchor="ctr"/>
                </a:tc>
                <a:tc>
                  <a:txBody>
                    <a:bodyPr/>
                    <a:lstStyle/>
                    <a:p>
                      <a:pPr algn="ctr"/>
                      <a:r>
                        <a:rPr lang="pl-PL" sz="3200" dirty="0" smtClean="0"/>
                        <a:t>Z</a:t>
                      </a:r>
                      <a:endParaRPr lang="pl-PL" sz="3200"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err="1" smtClean="0"/>
              <a:t>Task</a:t>
            </a:r>
            <a:r>
              <a:rPr lang="pl-PL" dirty="0" smtClean="0"/>
              <a:t> </a:t>
            </a:r>
            <a:r>
              <a:rPr lang="pl-PL" dirty="0" smtClean="0"/>
              <a:t>4.</a:t>
            </a:r>
            <a:endParaRPr lang="pl-PL" dirty="0"/>
          </a:p>
        </p:txBody>
      </p:sp>
      <p:sp>
        <p:nvSpPr>
          <p:cNvPr id="6" name="Symbol zastępczy tekstu 5"/>
          <p:cNvSpPr>
            <a:spLocks noGrp="1"/>
          </p:cNvSpPr>
          <p:nvPr>
            <p:ph type="body" idx="2"/>
          </p:nvPr>
        </p:nvSpPr>
        <p:spPr>
          <a:xfrm>
            <a:off x="609600" y="1752600"/>
            <a:ext cx="1730152" cy="4343400"/>
          </a:xfrm>
          <a:blipFill>
            <a:blip r:embed="rId2"/>
            <a:tile tx="0" ty="0" sx="100000" sy="100000" flip="none" algn="tl"/>
          </a:blipFill>
        </p:spPr>
        <p:txBody>
          <a:bodyPr>
            <a:normAutofit/>
          </a:bodyPr>
          <a:lstStyle/>
          <a:p>
            <a:pPr algn="ctr"/>
            <a:r>
              <a:rPr lang="en-US" sz="2400" b="1" dirty="0">
                <a:solidFill>
                  <a:schemeClr val="bg2">
                    <a:lumMod val="10000"/>
                  </a:schemeClr>
                </a:solidFill>
                <a:latin typeface="Harrington" pitchFamily="82" charset="0"/>
              </a:rPr>
              <a:t>A slice of </a:t>
            </a:r>
            <a:r>
              <a:rPr lang="en-US" sz="2400" b="1" dirty="0" err="1">
                <a:solidFill>
                  <a:schemeClr val="bg2">
                    <a:lumMod val="10000"/>
                  </a:schemeClr>
                </a:solidFill>
                <a:latin typeface="Harrington" pitchFamily="82" charset="0"/>
              </a:rPr>
              <a:t>wholemeal</a:t>
            </a:r>
            <a:r>
              <a:rPr lang="en-US" sz="2400" b="1" dirty="0">
                <a:solidFill>
                  <a:schemeClr val="bg2">
                    <a:lumMod val="10000"/>
                  </a:schemeClr>
                </a:solidFill>
                <a:latin typeface="Harrington" pitchFamily="82" charset="0"/>
              </a:rPr>
              <a:t> bread weighs </a:t>
            </a:r>
            <a:r>
              <a:rPr lang="en-US" sz="2400" b="1" dirty="0" err="1">
                <a:solidFill>
                  <a:schemeClr val="bg2">
                    <a:lumMod val="10000"/>
                  </a:schemeClr>
                </a:solidFill>
                <a:latin typeface="Harrington" pitchFamily="82" charset="0"/>
              </a:rPr>
              <a:t>approx</a:t>
            </a:r>
            <a:r>
              <a:rPr lang="en-US" sz="2400" b="1" dirty="0">
                <a:solidFill>
                  <a:schemeClr val="bg2">
                    <a:lumMod val="10000"/>
                  </a:schemeClr>
                </a:solidFill>
                <a:latin typeface="Harrington" pitchFamily="82" charset="0"/>
              </a:rPr>
              <a:t> </a:t>
            </a:r>
            <a:r>
              <a:rPr lang="pl-PL" sz="2400" b="1" dirty="0" smtClean="0">
                <a:solidFill>
                  <a:schemeClr val="bg2">
                    <a:lumMod val="10000"/>
                  </a:schemeClr>
                </a:solidFill>
                <a:latin typeface="Harrington" pitchFamily="82" charset="0"/>
              </a:rPr>
              <a:t>35 </a:t>
            </a:r>
            <a:r>
              <a:rPr lang="pl-PL" sz="2400" b="1" dirty="0" smtClean="0">
                <a:solidFill>
                  <a:schemeClr val="bg2">
                    <a:lumMod val="10000"/>
                  </a:schemeClr>
                </a:solidFill>
                <a:latin typeface="Harrington" pitchFamily="82" charset="0"/>
              </a:rPr>
              <a:t>g. </a:t>
            </a:r>
            <a:endParaRPr lang="pl-PL" sz="2400" b="1" dirty="0">
              <a:solidFill>
                <a:schemeClr val="bg2">
                  <a:lumMod val="10000"/>
                </a:schemeClr>
              </a:solidFill>
              <a:latin typeface="Harrington" pitchFamily="82" charset="0"/>
            </a:endParaRPr>
          </a:p>
        </p:txBody>
      </p:sp>
      <p:sp>
        <p:nvSpPr>
          <p:cNvPr id="5" name="Symbol zastępczy zawartości 4"/>
          <p:cNvSpPr>
            <a:spLocks noGrp="1"/>
          </p:cNvSpPr>
          <p:nvPr>
            <p:ph sz="quarter" idx="1"/>
          </p:nvPr>
        </p:nvSpPr>
        <p:spPr/>
        <p:txBody>
          <a:bodyPr>
            <a:noAutofit/>
          </a:bodyPr>
          <a:lstStyle/>
          <a:p>
            <a:pPr>
              <a:buNone/>
            </a:pPr>
            <a:r>
              <a:rPr lang="pl-PL" sz="2200" dirty="0" smtClean="0">
                <a:latin typeface="Jokerman" pitchFamily="82" charset="0"/>
              </a:rPr>
              <a:t>A</a:t>
            </a:r>
            <a:r>
              <a:rPr lang="en-US" sz="2200" dirty="0">
                <a:latin typeface="Jokerman" pitchFamily="82" charset="0"/>
              </a:rPr>
              <a:t>) Every day Stefan gets a sandwich of two such slices to school and "forgets" to eat it. On the way home, he throws the sandwich in the garbage can. How many slices of bread did Stefan throw away in the school year in which he attended school for 180 days?</a:t>
            </a:r>
          </a:p>
          <a:p>
            <a:pPr>
              <a:buNone/>
            </a:pPr>
            <a:r>
              <a:rPr lang="en-US" sz="2200" dirty="0">
                <a:latin typeface="Jokerman" pitchFamily="82" charset="0"/>
              </a:rPr>
              <a:t>B) How many kilograms does the bread he throws out during the school year weigh?</a:t>
            </a:r>
          </a:p>
          <a:p>
            <a:pPr>
              <a:buNone/>
            </a:pPr>
            <a:r>
              <a:rPr lang="en-US" sz="2200" dirty="0">
                <a:latin typeface="Jokerman" pitchFamily="82" charset="0"/>
              </a:rPr>
              <a:t>C) Estimate how much money Stefan's parents will cost for his son's unwise behavior in the next three school years, if the price of a half-kilogram loaf is PLN 4.</a:t>
            </a:r>
            <a:endParaRPr lang="pl-PL" sz="2200" dirty="0">
              <a:latin typeface="Corbe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266</TotalTime>
  <Words>684</Words>
  <Application>Microsoft Office PowerPoint</Application>
  <PresentationFormat>Pokaz na ekranie (4:3)</PresentationFormat>
  <Paragraphs>127</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Średni</vt:lpstr>
      <vt:lpstr>Matematyka od kuchni</vt:lpstr>
      <vt:lpstr>Task 1.</vt:lpstr>
      <vt:lpstr>18 SPONGE CAKES</vt:lpstr>
      <vt:lpstr>Task 2.</vt:lpstr>
      <vt:lpstr>Cherries</vt:lpstr>
      <vt:lpstr>Task 3</vt:lpstr>
      <vt:lpstr>answers</vt:lpstr>
      <vt:lpstr>Task 4.</vt:lpstr>
      <vt:lpstr>Task 4.</vt:lpstr>
      <vt:lpstr>Don’t waste food…</vt:lpstr>
      <vt:lpstr>Do you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Matematyka w kuchni</dc:title>
  <dc:creator>Piotr</dc:creator>
  <cp:lastModifiedBy>Klaudia Sikora</cp:lastModifiedBy>
  <cp:revision>29</cp:revision>
  <dcterms:created xsi:type="dcterms:W3CDTF">2020-02-14T12:22:08Z</dcterms:created>
  <dcterms:modified xsi:type="dcterms:W3CDTF">2021-05-26T00:16:49Z</dcterms:modified>
</cp:coreProperties>
</file>