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BC3E575-3154-4DC4-858F-6224BF44A2BB}" type="datetimeFigureOut">
              <a:rPr lang="en-GB" smtClean="0"/>
              <a:t>01/04/2017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6DC5C-1731-415C-803F-78A35AFE6F87}" type="slidenum">
              <a:rPr lang="en-GB" smtClean="0"/>
              <a:t>‹Nº›</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E575-3154-4DC4-858F-6224BF44A2BB}" type="datetimeFigureOut">
              <a:rPr lang="en-GB" smtClean="0"/>
              <a:t>01/04/2017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E575-3154-4DC4-858F-6224BF44A2BB}" type="datetimeFigureOut">
              <a:rPr lang="en-GB" smtClean="0"/>
              <a:t>01/04/2017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E575-3154-4DC4-858F-6224BF44A2BB}" type="datetimeFigureOut">
              <a:rPr lang="en-GB" smtClean="0"/>
              <a:t>01/04/2017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BC3E575-3154-4DC4-858F-6224BF44A2BB}" type="datetimeFigureOut">
              <a:rPr lang="en-GB" smtClean="0"/>
              <a:t>01/04/2017</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ADC6DC5C-1731-415C-803F-78A35AFE6F87}" type="slidenum">
              <a:rPr lang="en-GB" smtClean="0"/>
              <a:t>‹Nº›</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C3E575-3154-4DC4-858F-6224BF44A2BB}" type="datetimeFigureOut">
              <a:rPr lang="en-GB" smtClean="0"/>
              <a:t>01/04/2017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C3E575-3154-4DC4-858F-6224BF44A2BB}" type="datetimeFigureOut">
              <a:rPr lang="en-GB" smtClean="0"/>
              <a:t>01/04/2017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C3E575-3154-4DC4-858F-6224BF44A2BB}" type="datetimeFigureOut">
              <a:rPr lang="en-GB" smtClean="0"/>
              <a:t>01/04/2017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3E575-3154-4DC4-858F-6224BF44A2BB}" type="datetimeFigureOut">
              <a:rPr lang="en-GB" smtClean="0"/>
              <a:t>01/04/2017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6DC5C-1731-415C-803F-78A35AFE6F87}" type="slidenum">
              <a:rPr lang="en-GB" smtClean="0"/>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3E575-3154-4DC4-858F-6224BF44A2BB}" type="datetimeFigureOut">
              <a:rPr lang="en-GB" smtClean="0"/>
              <a:t>01/04/2017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6DC5C-1731-415C-803F-78A35AFE6F87}" type="slidenum">
              <a:rPr lang="en-GB" smtClean="0"/>
              <a:t>‹Nº›</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BC3E575-3154-4DC4-858F-6224BF44A2BB}" type="datetimeFigureOut">
              <a:rPr lang="en-GB" smtClean="0"/>
              <a:t>01/04/2017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6DC5C-1731-415C-803F-78A35AFE6F87}" type="slidenum">
              <a:rPr lang="en-GB" smtClean="0"/>
              <a:t>‹Nº›</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BC3E575-3154-4DC4-858F-6224BF44A2BB}" type="datetimeFigureOut">
              <a:rPr lang="en-GB" smtClean="0"/>
              <a:t>01/04/2017</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DC6DC5C-1731-415C-803F-78A35AFE6F87}" type="slidenum">
              <a:rPr lang="en-GB" smtClean="0"/>
              <a:t>‹Nº›</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Youth and Unemployment in Spain.</a:t>
            </a:r>
            <a:endParaRPr lang="en-GB" dirty="0"/>
          </a:p>
        </p:txBody>
      </p:sp>
      <p:sp>
        <p:nvSpPr>
          <p:cNvPr id="3" name="Subtitle 2"/>
          <p:cNvSpPr>
            <a:spLocks noGrp="1"/>
          </p:cNvSpPr>
          <p:nvPr>
            <p:ph type="subTitle" idx="1"/>
          </p:nvPr>
        </p:nvSpPr>
        <p:spPr/>
        <p:txBody>
          <a:bodyPr/>
          <a:lstStyle/>
          <a:p>
            <a:r>
              <a:rPr lang="en-GB" dirty="0" smtClean="0"/>
              <a:t>By: Peace Leigh &amp; Zainab Mohammed</a:t>
            </a:r>
            <a:endParaRPr lang="en-GB" dirty="0"/>
          </a:p>
        </p:txBody>
      </p:sp>
    </p:spTree>
    <p:extLst>
      <p:ext uri="{BB962C8B-B14F-4D97-AF65-F5344CB8AC3E}">
        <p14:creationId xmlns:p14="http://schemas.microsoft.com/office/powerpoint/2010/main" val="195779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Percentage of unemployment in Spain.</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737" y="1657180"/>
            <a:ext cx="6953250" cy="3238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Rounded Rectangle 3"/>
          <p:cNvSpPr/>
          <p:nvPr/>
        </p:nvSpPr>
        <p:spPr>
          <a:xfrm>
            <a:off x="580034" y="5373216"/>
            <a:ext cx="8024414" cy="1034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Long Term Unemployment Rate in Spain decreased to 9.10 percent in the third quarter of 2016 from 9.80 percent in the second quarter of 2016. Long Term Unemployment Rate in Spain averaged 7.29 percent from 1992 until 2016.</a:t>
            </a:r>
            <a:endParaRPr lang="en-GB" dirty="0"/>
          </a:p>
        </p:txBody>
      </p:sp>
    </p:spTree>
    <p:extLst>
      <p:ext uri="{BB962C8B-B14F-4D97-AF65-F5344CB8AC3E}">
        <p14:creationId xmlns:p14="http://schemas.microsoft.com/office/powerpoint/2010/main" val="424862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Comparison with Youth people unemployment.</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68827"/>
            <a:ext cx="6953250" cy="3238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Rounded Rectangle 5"/>
          <p:cNvSpPr/>
          <p:nvPr/>
        </p:nvSpPr>
        <p:spPr>
          <a:xfrm>
            <a:off x="539552" y="4941168"/>
            <a:ext cx="806489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Youth Unemployment Rate in Spain decreased to 42.90 percent in December from 43.50 percent in November of 2016. Youth Unemployment Rate in Spain averaged 34.58 percent from 1986 until 2016. In comparison, this means that less people can have jobs in Spain. Especially the young </a:t>
            </a:r>
            <a:r>
              <a:rPr lang="en-GB" dirty="0" err="1" smtClean="0"/>
              <a:t>poeple</a:t>
            </a:r>
            <a:r>
              <a:rPr lang="en-GB" dirty="0" smtClean="0"/>
              <a:t>.</a:t>
            </a:r>
            <a:endParaRPr lang="en-GB" dirty="0"/>
          </a:p>
        </p:txBody>
      </p:sp>
    </p:spTree>
    <p:extLst>
      <p:ext uri="{BB962C8B-B14F-4D97-AF65-F5344CB8AC3E}">
        <p14:creationId xmlns:p14="http://schemas.microsoft.com/office/powerpoint/2010/main" val="374058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Young people unemployed? </a:t>
            </a:r>
            <a:endParaRPr lang="en-GB" dirty="0"/>
          </a:p>
        </p:txBody>
      </p:sp>
      <p:sp>
        <p:nvSpPr>
          <p:cNvPr id="3" name="Content Placeholder 2"/>
          <p:cNvSpPr>
            <a:spLocks noGrp="1"/>
          </p:cNvSpPr>
          <p:nvPr>
            <p:ph idx="1"/>
          </p:nvPr>
        </p:nvSpPr>
        <p:spPr/>
        <p:txBody>
          <a:bodyPr/>
          <a:lstStyle/>
          <a:p>
            <a:r>
              <a:rPr lang="en-GB" dirty="0"/>
              <a:t>Spain's economy </a:t>
            </a:r>
            <a:r>
              <a:rPr lang="en-GB" dirty="0" smtClean="0"/>
              <a:t>took a down-turn after </a:t>
            </a:r>
            <a:r>
              <a:rPr lang="en-GB" dirty="0"/>
              <a:t>its property crash left millions of low-skilled workers without a job, and general economic decline eroded business and consumer confidence</a:t>
            </a:r>
            <a:r>
              <a:rPr lang="en-GB" dirty="0" smtClean="0"/>
              <a:t>.</a:t>
            </a:r>
            <a:r>
              <a:rPr lang="en-GB" dirty="0"/>
              <a:t> Official data showed that the jobless rate in the last three months of 2012 rose 1% to 26%, or 5.97 million people.</a:t>
            </a:r>
            <a:r>
              <a:rPr lang="en-GB" dirty="0" smtClean="0"/>
              <a:t> The Youth </a:t>
            </a:r>
            <a:r>
              <a:rPr lang="en-GB" dirty="0"/>
              <a:t>unemployment continues to be a cause for concern across the European Union, not just Spain</a:t>
            </a:r>
            <a:r>
              <a:rPr lang="en-GB" dirty="0" smtClean="0"/>
              <a:t>. It has also become harder to tackle the Youth Unemployment program across all the 27-nation bloc which is a serious issue for governments and policy makers. </a:t>
            </a:r>
            <a:endParaRPr lang="en-GB" dirty="0"/>
          </a:p>
        </p:txBody>
      </p:sp>
    </p:spTree>
    <p:extLst>
      <p:ext uri="{BB962C8B-B14F-4D97-AF65-F5344CB8AC3E}">
        <p14:creationId xmlns:p14="http://schemas.microsoft.com/office/powerpoint/2010/main" val="359144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they do with their free time?</a:t>
            </a:r>
            <a:endParaRPr lang="en-GB" dirty="0"/>
          </a:p>
        </p:txBody>
      </p:sp>
      <p:sp>
        <p:nvSpPr>
          <p:cNvPr id="3" name="Content Placeholder 2"/>
          <p:cNvSpPr>
            <a:spLocks noGrp="1"/>
          </p:cNvSpPr>
          <p:nvPr>
            <p:ph idx="1"/>
          </p:nvPr>
        </p:nvSpPr>
        <p:spPr/>
        <p:txBody>
          <a:bodyPr/>
          <a:lstStyle/>
          <a:p>
            <a:r>
              <a:rPr lang="en-GB" dirty="0"/>
              <a:t>Siesta and Fiesta! (sleep and party) especially true in summer The people </a:t>
            </a:r>
            <a:r>
              <a:rPr lang="en-GB" dirty="0" smtClean="0"/>
              <a:t>of Spain </a:t>
            </a:r>
            <a:r>
              <a:rPr lang="en-GB" dirty="0"/>
              <a:t>use their free time in the same way as most developed countries. They </a:t>
            </a:r>
            <a:r>
              <a:rPr lang="en-GB" dirty="0" smtClean="0"/>
              <a:t>do </a:t>
            </a:r>
            <a:r>
              <a:rPr lang="en-GB" dirty="0"/>
              <a:t>devote more time to family visiting other family members on a daily basis</a:t>
            </a:r>
            <a:r>
              <a:rPr lang="en-GB" dirty="0" smtClean="0"/>
              <a:t>. They like to have gatherings with </a:t>
            </a:r>
            <a:r>
              <a:rPr lang="en-GB" dirty="0" err="1" smtClean="0"/>
              <a:t>neighbors</a:t>
            </a:r>
            <a:r>
              <a:rPr lang="en-GB" dirty="0" smtClean="0"/>
              <a:t> and everyone rather than getting drunk and </a:t>
            </a:r>
            <a:r>
              <a:rPr lang="en-GB" smtClean="0"/>
              <a:t>all that. </a:t>
            </a:r>
            <a:endParaRPr lang="en-GB" dirty="0"/>
          </a:p>
        </p:txBody>
      </p:sp>
    </p:spTree>
    <p:extLst>
      <p:ext uri="{BB962C8B-B14F-4D97-AF65-F5344CB8AC3E}">
        <p14:creationId xmlns:p14="http://schemas.microsoft.com/office/powerpoint/2010/main" val="125116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led to this situation?</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60684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81309">
            <a:off x="244620" y="1650279"/>
            <a:ext cx="28575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641">
            <a:off x="1855778" y="2839959"/>
            <a:ext cx="3381075" cy="1938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3001" y="1655147"/>
            <a:ext cx="2960853" cy="2319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3284984"/>
            <a:ext cx="2152649" cy="3334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6036" y="3974482"/>
            <a:ext cx="2857500" cy="269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5764" y="4653136"/>
            <a:ext cx="2989879" cy="1966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8019" y="1462334"/>
            <a:ext cx="2088233" cy="150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75266" y="3964957"/>
            <a:ext cx="1933575"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321770" y="260648"/>
            <a:ext cx="85689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NEWSPAPERS IN SPAIN!</a:t>
            </a:r>
            <a:endParaRPr lang="en-GB" dirty="0"/>
          </a:p>
        </p:txBody>
      </p:sp>
      <p:pic>
        <p:nvPicPr>
          <p:cNvPr id="3083"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62925" y="1462334"/>
            <a:ext cx="2245916" cy="2486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985594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81</TotalTime>
  <Words>304</Words>
  <Application>Microsoft Office PowerPoint</Application>
  <PresentationFormat>Presentación en pantalla (4:3)</PresentationFormat>
  <Paragraphs>12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Thatch</vt:lpstr>
      <vt:lpstr>Youth and Unemployment in Spain.</vt:lpstr>
      <vt:lpstr>Percentage of unemployment in Spain.</vt:lpstr>
      <vt:lpstr>Comparison with Youth people unemployment.</vt:lpstr>
      <vt:lpstr>Why are Young people unemployed? </vt:lpstr>
      <vt:lpstr>What do they do with their free time?</vt:lpstr>
      <vt:lpstr>What has led to this situation?</vt:lpstr>
      <vt:lpstr>Presentación de PowerPoint</vt:lpstr>
    </vt:vector>
  </TitlesOfParts>
  <Company>Greenwood Academies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and Unemployment in Spain.</dc:title>
  <dc:creator>mohaz07.55</dc:creator>
  <cp:lastModifiedBy>Nazareth</cp:lastModifiedBy>
  <cp:revision>7</cp:revision>
  <dcterms:created xsi:type="dcterms:W3CDTF">2017-02-01T15:25:02Z</dcterms:created>
  <dcterms:modified xsi:type="dcterms:W3CDTF">2017-04-01T11:23:20Z</dcterms:modified>
</cp:coreProperties>
</file>