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73" r:id="rId1"/>
  </p:sldMasterIdLst>
  <p:notesMasterIdLst>
    <p:notesMasterId r:id="rId7"/>
  </p:notesMasterIdLst>
  <p:sldIdLst>
    <p:sldId id="256" r:id="rId2"/>
    <p:sldId id="259" r:id="rId3"/>
    <p:sldId id="260" r:id="rId4"/>
    <p:sldId id="261" r:id="rId5"/>
    <p:sldId id="262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" d="2"/>
          <a:sy n="1" d="2"/>
        </p:scale>
        <p:origin x="-1440" y="-49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A4D4C1-BDD0-4C46-AD17-AEC52761ACCD}" type="datetimeFigureOut">
              <a:rPr lang="en-US"/>
              <a:t>4/1/2017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EC499C-F80B-43A2-8C10-CDBC5E9242CB}" type="slidenum">
              <a:rPr lang="en-US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EC499C-F80B-43A2-8C10-CDBC5E9242CB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84024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EC499C-F80B-43A2-8C10-CDBC5E9242CB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05955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EC499C-F80B-43A2-8C10-CDBC5E9242CB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54887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EC499C-F80B-43A2-8C10-CDBC5E9242CB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43033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EC499C-F80B-43A2-8C10-CDBC5E9242CB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49433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AD6EE87-EBD5-4F12-A48A-63ACA297AC8F}" type="datetimeFigureOut">
              <a:rPr lang="en-US" dirty="0"/>
              <a:t>4/1/2017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t>‹Nº›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305178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dirty="0"/>
              <a:t>4/1/2017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17914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dirty="0"/>
              <a:t>4/1/2017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62631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dirty="0"/>
              <a:t>4/1/2017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51567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dirty="0"/>
              <a:t>4/1/2017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509820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dirty="0"/>
              <a:t>4/1/2017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9175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dirty="0"/>
              <a:t>4/1/2017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15769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dirty="0"/>
              <a:t>4/1/2017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29452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dirty="0"/>
              <a:t>4/1/2017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32127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dirty="0"/>
              <a:t>4/1/2017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4083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dirty="0"/>
              <a:t>4/1/2017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dirty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00330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90298CD5-6C1E-4009-B41F-6DF62E31D3BE}" type="datetimeFigureOut">
              <a:rPr lang="en-US" dirty="0"/>
              <a:pPr/>
              <a:t>4/1/2017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54242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>
                <a:solidFill>
                  <a:srgbClr val="0D0D0D"/>
                </a:solidFill>
                <a:latin typeface="Tw Cen MT Condensed"/>
              </a:rPr>
              <a:t>Extremadura and its culture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By </a:t>
            </a:r>
            <a:r>
              <a:rPr lang="en-US" err="1"/>
              <a:t>Duaa</a:t>
            </a:r>
            <a:r>
              <a:rPr lang="en-US"/>
              <a:t> and Dalia</a:t>
            </a:r>
            <a:endParaRPr lang="en-US">
              <a:solidFill>
                <a:srgbClr val="0D0D0D"/>
              </a:solidFill>
              <a:latin typeface="Tw Cen MT"/>
            </a:endParaRPr>
          </a:p>
        </p:txBody>
      </p:sp>
    </p:spTree>
    <p:extLst>
      <p:ext uri="{BB962C8B-B14F-4D97-AF65-F5344CB8AC3E}">
        <p14:creationId xmlns:p14="http://schemas.microsoft.com/office/powerpoint/2010/main" val="6901633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6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effectLst/>
        </p:spPr>
      </p:sp>
      <p:sp>
        <p:nvSpPr>
          <p:cNvPr id="16" name="Rectangle 7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8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5" name="Content Placeholder 4" descr="00000000000000000005.jpg"/>
          <p:cNvPicPr>
            <a:picLocks noGrp="1" noChangeAspect="1"/>
          </p:cNvPicPr>
          <p:nvPr>
            <p:ph idx="1"/>
          </p:nvPr>
        </p:nvPicPr>
        <p:blipFill rotWithShape="1">
          <a:blip r:embed="rId3"/>
          <a:stretch/>
        </p:blipFill>
        <p:spPr>
          <a:xfrm>
            <a:off x="872064" y="1191146"/>
            <a:ext cx="6045576" cy="447372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8564" y="609600"/>
            <a:ext cx="3912583" cy="135636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200"/>
              <a:t>Location</a:t>
            </a:r>
            <a:endParaRPr lang="en-US" sz="3200">
              <a:solidFill>
                <a:srgbClr val="A6B727"/>
              </a:solidFill>
              <a:latin typeface="Corbel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10860000" flipV="1">
            <a:off x="7079548" y="1821003"/>
            <a:ext cx="3485232" cy="884728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400">
                <a:solidFill>
                  <a:srgbClr val="000000"/>
                </a:solidFill>
                <a:latin typeface="Corbel"/>
              </a:rPr>
              <a:t>Extremadura is right here!</a:t>
            </a:r>
          </a:p>
        </p:txBody>
      </p:sp>
      <p:sp>
        <p:nvSpPr>
          <p:cNvPr id="3" name="Arrow: Left 2"/>
          <p:cNvSpPr/>
          <p:nvPr/>
        </p:nvSpPr>
        <p:spPr>
          <a:xfrm rot="-1860000">
            <a:off x="8993721" y="5537394"/>
            <a:ext cx="1924050" cy="636390"/>
          </a:xfrm>
          <a:prstGeom prst="leftArrow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Arrow: Curved Down 5"/>
          <p:cNvSpPr/>
          <p:nvPr/>
        </p:nvSpPr>
        <p:spPr>
          <a:xfrm rot="9420000">
            <a:off x="2705738" y="3252470"/>
            <a:ext cx="5041224" cy="1368628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7412198" y="2540000"/>
            <a:ext cx="3725893" cy="2382838"/>
          </a:xfrm>
          <a:prstGeom prst="rect">
            <a:avLst/>
          </a:prstGeom>
        </p:spPr>
        <p:txBody>
          <a:bodyPr vert="horz" lIns="45720" tIns="45720" rIns="45720" bIns="45720" rtlCol="0" anchor="t">
            <a:normAutofit/>
          </a:bodyPr>
          <a:lstStyle>
            <a:lvl1pPr marL="228600" indent="-182880" algn="l" defTabSz="914400" rtl="0" eaLnBrk="1" latinLnBrk="0" hangingPunct="1">
              <a:lnSpc>
                <a:spcPct val="90000"/>
              </a:lnSpc>
              <a:spcBef>
                <a:spcPts val="1400"/>
              </a:spcBef>
              <a:buClr>
                <a:schemeClr val="accent1"/>
              </a:buClr>
              <a:buSzPct val="80000"/>
              <a:buFont typeface="Corbel" pitchFamily="34" charset="0"/>
              <a:buChar char="•"/>
              <a:defRPr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>
                <a:solidFill>
                  <a:srgbClr val="000000"/>
                </a:solidFill>
                <a:latin typeface="extre"/>
              </a:rPr>
              <a:t>Extremadura is located in Spain, to the southeast of the capital Madrid. It is bordered by Portugal in the west.</a:t>
            </a:r>
            <a:r>
              <a:rPr lang="en-US">
                <a:latin typeface="extre"/>
              </a:rPr>
              <a:t>  </a:t>
            </a:r>
          </a:p>
        </p:txBody>
      </p:sp>
    </p:spTree>
    <p:extLst>
      <p:ext uri="{BB962C8B-B14F-4D97-AF65-F5344CB8AC3E}">
        <p14:creationId xmlns:p14="http://schemas.microsoft.com/office/powerpoint/2010/main" val="19528278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>
                <a:solidFill>
                  <a:srgbClr val="A6B727"/>
                </a:solidFill>
                <a:latin typeface="Corbel"/>
              </a:rPr>
              <a:t>Origin of Extremadura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algn="l" rtl="0">
              <a:buChar char="•"/>
            </a:pPr>
            <a:r>
              <a:rPr lang="en-GB" kern="1200">
                <a:solidFill>
                  <a:schemeClr val="tx1"/>
                </a:solidFill>
                <a:latin typeface="extre"/>
              </a:rPr>
              <a:t>Extremadura was one of the poorest parts of Spain in the Middle Eastern times, the </a:t>
            </a:r>
            <a:r>
              <a:rPr lang="en-GB" kern="1200" err="1">
                <a:solidFill>
                  <a:schemeClr val="tx1"/>
                </a:solidFill>
                <a:latin typeface="extre"/>
              </a:rPr>
              <a:t>Extremeños</a:t>
            </a:r>
            <a:r>
              <a:rPr lang="en-GB" kern="1200">
                <a:solidFill>
                  <a:schemeClr val="tx1"/>
                </a:solidFill>
                <a:latin typeface="extre"/>
              </a:rPr>
              <a:t> used to continuously look for ways to make a livelihood.</a:t>
            </a:r>
          </a:p>
          <a:p>
            <a:pPr algn="l" rtl="0"/>
            <a:r>
              <a:rPr lang="en-GB" kern="1200">
                <a:solidFill>
                  <a:schemeClr val="tx1"/>
                </a:solidFill>
                <a:latin typeface="extre"/>
              </a:rPr>
              <a:t>Merida was founded in 25 B.C by the Romans and quickly became renounced as the most important main city of the Roman Empire.</a:t>
            </a:r>
          </a:p>
          <a:p>
            <a:pPr algn="l" rtl="0"/>
            <a:r>
              <a:rPr lang="en-GB" kern="1200">
                <a:solidFill>
                  <a:schemeClr val="tx1"/>
                </a:solidFill>
                <a:latin typeface="extre"/>
              </a:rPr>
              <a:t>Trujillo is known as the town of the conquistadores(conquerors), because it was conquered by many different tribes such as the Inca realm, dominates lead by Francisco Pizarro between 1532-72</a:t>
            </a:r>
            <a:endParaRPr lang="en-US">
              <a:latin typeface="extre"/>
            </a:endParaRPr>
          </a:p>
        </p:txBody>
      </p:sp>
    </p:spTree>
    <p:extLst>
      <p:ext uri="{BB962C8B-B14F-4D97-AF65-F5344CB8AC3E}">
        <p14:creationId xmlns:p14="http://schemas.microsoft.com/office/powerpoint/2010/main" val="9382864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Origin of Extremadura II</a:t>
            </a:r>
            <a:endParaRPr lang="en-US">
              <a:solidFill>
                <a:srgbClr val="A6B727"/>
              </a:solidFill>
              <a:latin typeface="Corbe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algn="l" rtl="0">
              <a:buChar char="•"/>
            </a:pPr>
            <a:r>
              <a:rPr lang="en-GB" sz="2200" kern="1200">
                <a:solidFill>
                  <a:schemeClr val="tx1"/>
                </a:solidFill>
                <a:latin typeface="extre"/>
              </a:rPr>
              <a:t>From a Spanish title of the Virgin Mary, </a:t>
            </a:r>
            <a:r>
              <a:rPr lang="en-GB" sz="2200" i="1" kern="1200">
                <a:solidFill>
                  <a:schemeClr val="tx1"/>
                </a:solidFill>
                <a:latin typeface="extre"/>
              </a:rPr>
              <a:t>Nuestra </a:t>
            </a:r>
            <a:r>
              <a:rPr lang="en-GB" sz="2200" i="1" kern="1200" err="1">
                <a:solidFill>
                  <a:schemeClr val="tx1"/>
                </a:solidFill>
                <a:latin typeface="extre"/>
              </a:rPr>
              <a:t>Señora</a:t>
            </a:r>
            <a:r>
              <a:rPr lang="en-GB" sz="2200" i="1" kern="1200">
                <a:solidFill>
                  <a:schemeClr val="tx1"/>
                </a:solidFill>
                <a:latin typeface="extre"/>
              </a:rPr>
              <a:t> de Guadalupe</a:t>
            </a:r>
            <a:r>
              <a:rPr lang="en-GB" sz="2200" kern="1200">
                <a:solidFill>
                  <a:schemeClr val="tx1"/>
                </a:solidFill>
                <a:latin typeface="extre"/>
              </a:rPr>
              <a:t>, meaning "Our Lady of Guadalupe". Guadalupe is a Spanish place name, the site of a famous convent, which means "river of the wolf" in Arabic. In the 16th century Our Lady of Guadalupe supposedly appeared in a vision to a native Mexican man, and she is now regarded as a patron saint of the Americas.( you can cut this out if u </a:t>
            </a:r>
            <a:r>
              <a:rPr lang="en-GB" sz="2200" kern="1200" err="1">
                <a:solidFill>
                  <a:schemeClr val="tx1"/>
                </a:solidFill>
                <a:latin typeface="extre"/>
              </a:rPr>
              <a:t>wanna</a:t>
            </a:r>
            <a:r>
              <a:rPr lang="en-GB" sz="2200" kern="1200">
                <a:solidFill>
                  <a:schemeClr val="tx1"/>
                </a:solidFill>
                <a:latin typeface="extre"/>
              </a:rPr>
              <a:t> I just thought it was a cool story to add)</a:t>
            </a:r>
          </a:p>
          <a:p>
            <a:pPr algn="l" rtl="0"/>
            <a:r>
              <a:rPr lang="en-GB" sz="2200" kern="1200">
                <a:solidFill>
                  <a:schemeClr val="tx1"/>
                </a:solidFill>
                <a:latin typeface="extre"/>
              </a:rPr>
              <a:t>Caceres was originally conquered by the Romans in the 9</a:t>
            </a:r>
            <a:r>
              <a:rPr lang="en-GB" sz="2200" kern="1200" baseline="30000">
                <a:solidFill>
                  <a:schemeClr val="tx1"/>
                </a:solidFill>
                <a:latin typeface="extre"/>
              </a:rPr>
              <a:t>th</a:t>
            </a:r>
            <a:r>
              <a:rPr lang="en-GB" sz="2200" kern="1200">
                <a:solidFill>
                  <a:schemeClr val="tx1"/>
                </a:solidFill>
                <a:latin typeface="extre"/>
              </a:rPr>
              <a:t> Century and was named the Roman City of  </a:t>
            </a:r>
            <a:r>
              <a:rPr lang="en-GB" sz="2400" kern="1200" err="1">
                <a:solidFill>
                  <a:schemeClr val="tx1"/>
                </a:solidFill>
                <a:latin typeface="extre"/>
              </a:rPr>
              <a:t>Norba</a:t>
            </a:r>
            <a:r>
              <a:rPr lang="en-GB" sz="2400" kern="1200">
                <a:solidFill>
                  <a:schemeClr val="tx1"/>
                </a:solidFill>
                <a:latin typeface="extre"/>
              </a:rPr>
              <a:t> </a:t>
            </a:r>
            <a:r>
              <a:rPr lang="en-GB" sz="2400" kern="1200" err="1">
                <a:solidFill>
                  <a:schemeClr val="tx1"/>
                </a:solidFill>
                <a:latin typeface="extre"/>
              </a:rPr>
              <a:t>Caesarina</a:t>
            </a:r>
            <a:r>
              <a:rPr lang="en-GB" sz="2400" kern="1200">
                <a:solidFill>
                  <a:schemeClr val="tx1"/>
                </a:solidFill>
                <a:latin typeface="extre"/>
              </a:rPr>
              <a:t>/</a:t>
            </a:r>
            <a:r>
              <a:rPr lang="en-GB" sz="2400" kern="1200" err="1">
                <a:solidFill>
                  <a:schemeClr val="tx1"/>
                </a:solidFill>
                <a:latin typeface="extre"/>
              </a:rPr>
              <a:t>Alkazares</a:t>
            </a:r>
            <a:r>
              <a:rPr lang="en-GB" sz="2400" kern="1200">
                <a:solidFill>
                  <a:schemeClr val="tx1"/>
                </a:solidFill>
                <a:latin typeface="extre"/>
              </a:rPr>
              <a:t>. However, it was then </a:t>
            </a:r>
            <a:r>
              <a:rPr lang="en-GB" sz="2400" kern="1200" err="1">
                <a:solidFill>
                  <a:schemeClr val="tx1"/>
                </a:solidFill>
                <a:latin typeface="extre"/>
              </a:rPr>
              <a:t>reconqured</a:t>
            </a:r>
            <a:r>
              <a:rPr lang="en-GB" sz="2400" kern="1200">
                <a:solidFill>
                  <a:schemeClr val="tx1"/>
                </a:solidFill>
                <a:latin typeface="extre"/>
              </a:rPr>
              <a:t> by the </a:t>
            </a:r>
            <a:r>
              <a:rPr lang="en-GB" sz="2400" kern="1200" err="1">
                <a:solidFill>
                  <a:schemeClr val="tx1"/>
                </a:solidFill>
                <a:latin typeface="extre"/>
              </a:rPr>
              <a:t>christians</a:t>
            </a:r>
            <a:r>
              <a:rPr lang="en-GB" sz="2400" kern="1200">
                <a:solidFill>
                  <a:schemeClr val="tx1"/>
                </a:solidFill>
                <a:latin typeface="extre"/>
              </a:rPr>
              <a:t> in 13</a:t>
            </a:r>
            <a:r>
              <a:rPr lang="en-GB" sz="2400" kern="1200" baseline="30000">
                <a:solidFill>
                  <a:schemeClr val="tx1"/>
                </a:solidFill>
                <a:latin typeface="extre"/>
              </a:rPr>
              <a:t>th</a:t>
            </a:r>
            <a:r>
              <a:rPr lang="en-GB" sz="2400" kern="1200">
                <a:solidFill>
                  <a:schemeClr val="tx1"/>
                </a:solidFill>
                <a:latin typeface="extre"/>
              </a:rPr>
              <a:t> Century 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1937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>
                <a:solidFill>
                  <a:srgbClr val="A6B727"/>
                </a:solidFill>
                <a:latin typeface="Corbel"/>
              </a:rPr>
              <a:t>Civilizations which conquered Extremadura throughout the ages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GB" kern="1200">
                <a:solidFill>
                  <a:schemeClr val="tx1"/>
                </a:solidFill>
                <a:latin typeface="extre"/>
              </a:rPr>
              <a:t>Extremadura has been conquered by a variety of different civilizations thus meaning that it has a rich heritage and a wide range of cultural monuments. Extremadura is home to many breath taking landmarks such as perfectly preserved churches, Roman bridges, temples, arches, and plazas. </a:t>
            </a:r>
            <a:r>
              <a:rPr lang="en-GB" sz="3200" kern="1200">
                <a:solidFill>
                  <a:schemeClr val="tx1"/>
                </a:solidFill>
                <a:latin typeface="extre"/>
              </a:rPr>
              <a:t> 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9784528"/>
      </p:ext>
    </p:extLst>
  </p:cSld>
  <p:clrMapOvr>
    <a:masterClrMapping/>
  </p:clrMapOvr>
</p:sld>
</file>

<file path=ppt/theme/theme1.xml><?xml version="1.0" encoding="utf-8"?>
<a:theme xmlns:a="http://schemas.openxmlformats.org/drawingml/2006/main" name="Basis">
  <a:themeElements>
    <a:clrScheme name="Basis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Basis" id="{5665723A-49BA-4B57-8411-A56F8F207965}" vid="{90E45F77-AEFC-46EF-A7C1-5B338C297B0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178</Words>
  <Application>Microsoft Office PowerPoint</Application>
  <PresentationFormat>Personalizado</PresentationFormat>
  <Paragraphs>19</Paragraphs>
  <Slides>5</Slides>
  <Notes>5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Basis</vt:lpstr>
      <vt:lpstr>Extremadura and its culture</vt:lpstr>
      <vt:lpstr>Location</vt:lpstr>
      <vt:lpstr>Origin of Extremadura</vt:lpstr>
      <vt:lpstr>Origin of Extremadura II</vt:lpstr>
      <vt:lpstr>Civilizations which conquered Extremadura throughout the ages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Extremadura and its culture</dc:title>
  <dc:creator>Nazareth M.</dc:creator>
  <cp:lastModifiedBy>Nazareth</cp:lastModifiedBy>
  <cp:revision>2</cp:revision>
  <dcterms:modified xsi:type="dcterms:W3CDTF">2017-04-01T11:27:16Z</dcterms:modified>
</cp:coreProperties>
</file>