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6" r:id="rId6"/>
    <p:sldId id="261" r:id="rId7"/>
    <p:sldId id="263" r:id="rId8"/>
    <p:sldId id="264" r:id="rId9"/>
    <p:sldId id="265" r:id="rId10"/>
    <p:sldId id="267" r:id="rId11"/>
    <p:sldId id="268" r:id="rId12"/>
    <p:sldId id="269" r:id="rId13"/>
    <p:sldId id="272"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C3373-1C70-40E4-B8D9-D3E8E09DFB09}"/>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30FFEC55-5F11-4FF6-8598-79619C6F20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7F5AFBC7-4D1E-4823-B41A-ABF1FE2F3DF3}"/>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5" name="Marcador de Posição do Rodapé 4">
            <a:extLst>
              <a:ext uri="{FF2B5EF4-FFF2-40B4-BE49-F238E27FC236}">
                <a16:creationId xmlns:a16="http://schemas.microsoft.com/office/drawing/2014/main" id="{49725F22-8D0C-4708-8CF4-1C3E73A4830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7F3C8D3-B2FD-4B06-9BE4-3857AFC30B61}"/>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2678010454"/>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7F0BE5-75F3-478A-AD0B-E70E9DB82AE3}"/>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782D1E16-E9B3-4806-B560-67526078617B}"/>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A697170-2F23-4A30-AA1A-D49C63C2F756}"/>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5" name="Marcador de Posição do Rodapé 4">
            <a:extLst>
              <a:ext uri="{FF2B5EF4-FFF2-40B4-BE49-F238E27FC236}">
                <a16:creationId xmlns:a16="http://schemas.microsoft.com/office/drawing/2014/main" id="{CA111247-3AD1-4D26-88F4-AFC17F04EA4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00ABC93A-22D9-4756-BE4D-2D5C9B1713D5}"/>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862767747"/>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F60CC4E-076D-4467-8C79-487491AD0ED6}"/>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11294FBC-992F-4A21-8CF9-0983BE93E382}"/>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4CC944E0-51E9-4C5B-BC83-8C01C6468904}"/>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5" name="Marcador de Posição do Rodapé 4">
            <a:extLst>
              <a:ext uri="{FF2B5EF4-FFF2-40B4-BE49-F238E27FC236}">
                <a16:creationId xmlns:a16="http://schemas.microsoft.com/office/drawing/2014/main" id="{1C90F603-8C87-47E1-BC95-F2423854B4D6}"/>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4D50C4A-A223-41CF-A142-3C1AB3329AFB}"/>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1882437273"/>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E3F296-739C-4584-A0CF-78C191D70D4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CE1F989E-732E-42E1-A22F-EECFD3CC7191}"/>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670D15E6-5583-439A-92F4-26AF7BDBA43D}"/>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5" name="Marcador de Posição do Rodapé 4">
            <a:extLst>
              <a:ext uri="{FF2B5EF4-FFF2-40B4-BE49-F238E27FC236}">
                <a16:creationId xmlns:a16="http://schemas.microsoft.com/office/drawing/2014/main" id="{039030D2-E1AB-4CB3-BB6A-74A4C792796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03952A6-E4C4-4D21-B6C5-D9EC0B457AAF}"/>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1371823688"/>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CE7577-C666-4138-9549-01292D76A0F4}"/>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ED0F916-304A-4E0F-B2F7-9C3AE7F42C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8DDB0000-3D7B-4C09-B7B0-20A1C4266060}"/>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5" name="Marcador de Posição do Rodapé 4">
            <a:extLst>
              <a:ext uri="{FF2B5EF4-FFF2-40B4-BE49-F238E27FC236}">
                <a16:creationId xmlns:a16="http://schemas.microsoft.com/office/drawing/2014/main" id="{135F804C-26C5-4DFE-9481-B1D90FC59D2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88EFBF5-26C0-4D19-B003-9DBA44E69B1B}"/>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627885341"/>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0E119-BC84-41F8-97F4-06EF65B821CF}"/>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90F0F44E-2000-4DC5-81A6-579E6E70FE3C}"/>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962B5BBB-4EDD-4B7C-B6E6-71553B703964}"/>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5268724C-E22C-482C-8A92-42EE608B5361}"/>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6" name="Marcador de Posição do Rodapé 5">
            <a:extLst>
              <a:ext uri="{FF2B5EF4-FFF2-40B4-BE49-F238E27FC236}">
                <a16:creationId xmlns:a16="http://schemas.microsoft.com/office/drawing/2014/main" id="{4C9F261A-A638-458B-89ED-00A091D60885}"/>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A81FF757-A518-4DB2-821C-78DEDC18D76C}"/>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872312585"/>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BCA036-4607-4F4E-B246-86CD01FC4630}"/>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B52F7A7F-696C-4637-9C41-0DF7D7E90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65A880E4-58A4-44C2-A2EB-45A4DDD54B4D}"/>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9FD5EE72-5AF0-47F2-9884-1140462DAF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63599B73-2E24-4803-9674-8965C89FB3BE}"/>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1457E516-2318-478D-BA2E-DD6D1B1E01AC}"/>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8" name="Marcador de Posição do Rodapé 7">
            <a:extLst>
              <a:ext uri="{FF2B5EF4-FFF2-40B4-BE49-F238E27FC236}">
                <a16:creationId xmlns:a16="http://schemas.microsoft.com/office/drawing/2014/main" id="{A6216ACD-3D0B-4D91-8BEA-5AB123695054}"/>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A3AEE41C-12C8-4223-AC76-A00D306EFD2B}"/>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3340548382"/>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AC3417-74F7-4A5A-9754-C814C2D6BDDB}"/>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182EA587-6E18-4D87-AF64-B2E226836BE1}"/>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4" name="Marcador de Posição do Rodapé 3">
            <a:extLst>
              <a:ext uri="{FF2B5EF4-FFF2-40B4-BE49-F238E27FC236}">
                <a16:creationId xmlns:a16="http://schemas.microsoft.com/office/drawing/2014/main" id="{90DC7BFB-DCD4-4178-850E-21C25A90A41D}"/>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828088D2-AB2A-49F2-925F-303A447F17A2}"/>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2173158905"/>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0E9A8692-A07C-49A7-8282-8A2A829263FC}"/>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3" name="Marcador de Posição do Rodapé 2">
            <a:extLst>
              <a:ext uri="{FF2B5EF4-FFF2-40B4-BE49-F238E27FC236}">
                <a16:creationId xmlns:a16="http://schemas.microsoft.com/office/drawing/2014/main" id="{BB8A34F3-241D-49A9-BD90-0AA2AEA67EAC}"/>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B6E63E15-E9D2-4D49-B58E-9AA140851EEB}"/>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3821087357"/>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A283D8-5A6A-4FA9-A8FD-8036E7F96302}"/>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1EA97D4F-2A5C-46BB-9DE4-F9C978F25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7C6C3EC5-FB13-4AF5-84C8-F2D7262F8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8D50513A-2F72-4419-BAB9-23124E271097}"/>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6" name="Marcador de Posição do Rodapé 5">
            <a:extLst>
              <a:ext uri="{FF2B5EF4-FFF2-40B4-BE49-F238E27FC236}">
                <a16:creationId xmlns:a16="http://schemas.microsoft.com/office/drawing/2014/main" id="{5C4967B7-4C69-4D0E-8290-71D04268CF49}"/>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0C5CA77-F90A-4C37-B378-3EC14F35A3F4}"/>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218312391"/>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84122-CA0E-467E-B280-84DD91383DCD}"/>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53A43E9C-8F2A-4BB9-9E76-B850CADB19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7EC6173F-CB14-42A7-A2DD-ECAE8F3E5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1AF3DDD9-E881-4F76-BED9-A03BD0FDDE39}"/>
              </a:ext>
            </a:extLst>
          </p:cNvPr>
          <p:cNvSpPr>
            <a:spLocks noGrp="1"/>
          </p:cNvSpPr>
          <p:nvPr>
            <p:ph type="dt" sz="half" idx="10"/>
          </p:nvPr>
        </p:nvSpPr>
        <p:spPr/>
        <p:txBody>
          <a:bodyPr/>
          <a:lstStyle/>
          <a:p>
            <a:fld id="{F9BFB247-E898-4335-AF76-B73255499C88}" type="datetimeFigureOut">
              <a:rPr lang="pt-PT" smtClean="0"/>
              <a:t>13/02/2022</a:t>
            </a:fld>
            <a:endParaRPr lang="pt-PT"/>
          </a:p>
        </p:txBody>
      </p:sp>
      <p:sp>
        <p:nvSpPr>
          <p:cNvPr id="6" name="Marcador de Posição do Rodapé 5">
            <a:extLst>
              <a:ext uri="{FF2B5EF4-FFF2-40B4-BE49-F238E27FC236}">
                <a16:creationId xmlns:a16="http://schemas.microsoft.com/office/drawing/2014/main" id="{B25E0AAE-06AE-45D6-88E9-A988D1FF2AB5}"/>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80E48038-1E99-4C46-8C36-9CB1EE6D8187}"/>
              </a:ext>
            </a:extLst>
          </p:cNvPr>
          <p:cNvSpPr>
            <a:spLocks noGrp="1"/>
          </p:cNvSpPr>
          <p:nvPr>
            <p:ph type="sldNum" sz="quarter" idx="12"/>
          </p:nvPr>
        </p:nvSpPr>
        <p:spPr/>
        <p:txBody>
          <a:bodyPr/>
          <a:lstStyle/>
          <a:p>
            <a:fld id="{D71D394D-1B9D-40E6-8CB0-60AEF7BA82A5}" type="slidenum">
              <a:rPr lang="pt-PT" smtClean="0"/>
              <a:t>‹nº›</a:t>
            </a:fld>
            <a:endParaRPr lang="pt-PT"/>
          </a:p>
        </p:txBody>
      </p:sp>
    </p:spTree>
    <p:extLst>
      <p:ext uri="{BB962C8B-B14F-4D97-AF65-F5344CB8AC3E}">
        <p14:creationId xmlns:p14="http://schemas.microsoft.com/office/powerpoint/2010/main" val="770082365"/>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F3613499-BF6D-41F6-A6FF-9FB258DDE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CAA3C1DE-8F83-454D-9353-667157179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085AE2AF-F2FC-4CDE-B17A-AEAAC2A06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FB247-E898-4335-AF76-B73255499C88}" type="datetimeFigureOut">
              <a:rPr lang="pt-PT" smtClean="0"/>
              <a:t>13/02/2022</a:t>
            </a:fld>
            <a:endParaRPr lang="pt-PT"/>
          </a:p>
        </p:txBody>
      </p:sp>
      <p:sp>
        <p:nvSpPr>
          <p:cNvPr id="5" name="Marcador de Posição do Rodapé 4">
            <a:extLst>
              <a:ext uri="{FF2B5EF4-FFF2-40B4-BE49-F238E27FC236}">
                <a16:creationId xmlns:a16="http://schemas.microsoft.com/office/drawing/2014/main" id="{817FD364-EDC5-4FC3-BC68-DC0E1B8A8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5274CB5B-4F41-40DD-BE1C-788DE5147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D394D-1B9D-40E6-8CB0-60AEF7BA82A5}" type="slidenum">
              <a:rPr lang="pt-PT" smtClean="0"/>
              <a:t>‹nº›</a:t>
            </a:fld>
            <a:endParaRPr lang="pt-PT"/>
          </a:p>
        </p:txBody>
      </p:sp>
    </p:spTree>
    <p:extLst>
      <p:ext uri="{BB962C8B-B14F-4D97-AF65-F5344CB8AC3E}">
        <p14:creationId xmlns:p14="http://schemas.microsoft.com/office/powerpoint/2010/main" val="1734504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KzY_pPN3k-M"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pt.wikipedia.org/wiki/Transfer%C3%AAncia_da_corte_portuguesa_para_o_Brasil"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pt.wikipedia.org/wiki/Implanta%C3%A7%C3%A3o_da_Rep%C3%BAblica_Portuguesa"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pt.wikipedia.org/wiki/Lisboa" TargetMode="External"/><Relationship Id="rId4" Type="http://schemas.openxmlformats.org/officeDocument/2006/relationships/hyperlink" Target="https://pt.wikipedia.org/wiki/Jos%C3%A9_Relva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pt.wikipedia.org/wiki/Revolu%C3%A7%C3%A3o_dos_Cravos"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hyperlink" Target="https://pt.wikipedia.org/wiki/25_de_Abril" TargetMode="External"/><Relationship Id="rId4" Type="http://schemas.openxmlformats.org/officeDocument/2006/relationships/hyperlink" Target="https://pt.wikipedia.org/wiki/Porto"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t.wikipedia.org/wiki/Tratado_de_Lisboa_(2007)"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pt.wikipedia.org/wiki/Uni%C3%A3o_Europei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pt.wikipedia.org/wiki/Carta_topogr%C3%A1fic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pt.wikipedia.org/wiki/Parque_Nacional_da_Peneda-Ger%C3%AAs"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pt.wikipedia.org/wiki/Santu%C3%A1rio_de_F%C3%A1tima"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pt.wikipedia.org/wiki/Catolicismo_em_Portuga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pt.wikipedia.org/wiki/Torre_Vasco_da_Gama" TargetMode="External"/><Relationship Id="rId7" Type="http://schemas.openxmlformats.org/officeDocument/2006/relationships/hyperlink" Target="https://pt.wikipedia.org/wiki/Exposi%C3%A7%C3%A3o_Mundial_de_1998"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pt.wikipedia.org/wiki/Lisboa" TargetMode="External"/><Relationship Id="rId5" Type="http://schemas.openxmlformats.org/officeDocument/2006/relationships/hyperlink" Target="https://pt.wikipedia.org/wiki/Centro_financeiro" TargetMode="External"/><Relationship Id="rId4" Type="http://schemas.openxmlformats.org/officeDocument/2006/relationships/hyperlink" Target="https://pt.wikipedia.org/wiki/Parque_das_Na%C3%A7%C3%B5e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pt.wikipedia.org/wiki/Praia_da_Marinha" TargetMode="Externa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pt.wikipedia.org/wiki/Guia_Michelin" TargetMode="External"/><Relationship Id="rId5" Type="http://schemas.openxmlformats.org/officeDocument/2006/relationships/hyperlink" Target="https://pt.wikipedia.org/wiki/Europa" TargetMode="External"/><Relationship Id="rId4" Type="http://schemas.openxmlformats.org/officeDocument/2006/relationships/hyperlink" Target="https://pt.wikipedia.org/wiki/Lagoa_(Algarv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Iberian_Peninsula" TargetMode="External"/><Relationship Id="rId3" Type="http://schemas.openxmlformats.org/officeDocument/2006/relationships/hyperlink" Target="https://en.wikipedia.org/wiki/Portugal" TargetMode="External"/><Relationship Id="rId7" Type="http://schemas.openxmlformats.org/officeDocument/2006/relationships/hyperlink" Target="https://en.wikipedia.org/wiki/Neanderthal"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en.wikipedia.org/wiki/Almonda" TargetMode="External"/><Relationship Id="rId5" Type="http://schemas.openxmlformats.org/officeDocument/2006/relationships/hyperlink" Target="https://en.wikipedia.org/wiki/Cave_of_Aroeira" TargetMode="External"/><Relationship Id="rId4" Type="http://schemas.openxmlformats.org/officeDocument/2006/relationships/hyperlink" Target="https://en.wikipedia.org/wiki/Homo_heidelbergensis" TargetMode="External"/><Relationship Id="rId9" Type="http://schemas.openxmlformats.org/officeDocument/2006/relationships/hyperlink" Target="https://en.wikipedia.org/wiki/Homo_sapien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Stelae" TargetMode="External"/><Relationship Id="rId3" Type="http://schemas.openxmlformats.org/officeDocument/2006/relationships/hyperlink" Target="https://en.wikipedia.org/wiki/Turduli" TargetMode="External"/><Relationship Id="rId7" Type="http://schemas.openxmlformats.org/officeDocument/2006/relationships/hyperlink" Target="https://en.wikipedia.org/wiki/Tartessian_language" TargetMode="External"/><Relationship Id="rId2" Type="http://schemas.openxmlformats.org/officeDocument/2006/relationships/hyperlink" Target="https://en.wikipedia.org/wiki/Lusitanians" TargetMode="External"/><Relationship Id="rId1" Type="http://schemas.openxmlformats.org/officeDocument/2006/relationships/slideLayout" Target="../slideLayouts/slideLayout7.xml"/><Relationship Id="rId6" Type="http://schemas.openxmlformats.org/officeDocument/2006/relationships/hyperlink" Target="https://en.wikipedia.org/wiki/Tartessos" TargetMode="External"/><Relationship Id="rId11" Type="http://schemas.openxmlformats.org/officeDocument/2006/relationships/hyperlink" Target="https://en.wikipedia.org/wiki/Celtici" TargetMode="External"/><Relationship Id="rId5" Type="http://schemas.openxmlformats.org/officeDocument/2006/relationships/hyperlink" Target="https://en.wikipedia.org/wiki/Cynetes" TargetMode="External"/><Relationship Id="rId10" Type="http://schemas.openxmlformats.org/officeDocument/2006/relationships/hyperlink" Target="https://en.wikipedia.org/wiki/Central_Europe" TargetMode="External"/><Relationship Id="rId4" Type="http://schemas.openxmlformats.org/officeDocument/2006/relationships/hyperlink" Target="https://en.wikipedia.org/wiki/Oestriminis" TargetMode="External"/><Relationship Id="rId9" Type="http://schemas.openxmlformats.org/officeDocument/2006/relationships/hyperlink" Target="https://en.wikipedia.org/wiki/Celts"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Kingdom_of_the_Suebi" TargetMode="External"/><Relationship Id="rId13" Type="http://schemas.openxmlformats.org/officeDocument/2006/relationships/hyperlink" Target="https://en.wikipedia.org/wiki/Clergy" TargetMode="External"/><Relationship Id="rId18" Type="http://schemas.openxmlformats.org/officeDocument/2006/relationships/hyperlink" Target="https://en.wikipedia.org/wiki/Kingdom_of_Asturias" TargetMode="External"/><Relationship Id="rId3" Type="http://schemas.openxmlformats.org/officeDocument/2006/relationships/hyperlink" Target="https://en.wikipedia.org/wiki/Lusitania" TargetMode="External"/><Relationship Id="rId7" Type="http://schemas.openxmlformats.org/officeDocument/2006/relationships/hyperlink" Target="https://en.wikipedia.org/wiki/Barbarian" TargetMode="External"/><Relationship Id="rId12" Type="http://schemas.openxmlformats.org/officeDocument/2006/relationships/hyperlink" Target="https://en.wikipedia.org/wiki/Middle_Ages" TargetMode="External"/><Relationship Id="rId17" Type="http://schemas.openxmlformats.org/officeDocument/2006/relationships/hyperlink" Target="https://en.wikipedia.org/wiki/Alfonso_III_of_Asturias" TargetMode="External"/><Relationship Id="rId2" Type="http://schemas.openxmlformats.org/officeDocument/2006/relationships/hyperlink" Target="https://en.wikipedia.org/wiki/Ancient_Rome" TargetMode="External"/><Relationship Id="rId16" Type="http://schemas.openxmlformats.org/officeDocument/2006/relationships/hyperlink" Target="https://en.wikipedia.org/wiki/Portus_Cale" TargetMode="External"/><Relationship Id="rId1" Type="http://schemas.openxmlformats.org/officeDocument/2006/relationships/slideLayout" Target="../slideLayouts/slideLayout7.xml"/><Relationship Id="rId6" Type="http://schemas.openxmlformats.org/officeDocument/2006/relationships/hyperlink" Target="https://en.wikipedia.org/wiki/Dark_Ages_(historiography)" TargetMode="External"/><Relationship Id="rId11" Type="http://schemas.openxmlformats.org/officeDocument/2006/relationships/hyperlink" Target="https://en.wikipedia.org/wiki/Nobility" TargetMode="External"/><Relationship Id="rId5" Type="http://schemas.openxmlformats.org/officeDocument/2006/relationships/hyperlink" Target="https://en.wikipedia.org/wiki/Western_Europe" TargetMode="External"/><Relationship Id="rId15" Type="http://schemas.openxmlformats.org/officeDocument/2006/relationships/hyperlink" Target="https://en.wikipedia.org/wiki/Al-Andalus" TargetMode="External"/><Relationship Id="rId10" Type="http://schemas.openxmlformats.org/officeDocument/2006/relationships/hyperlink" Target="https://en.wikipedia.org/wiki/Visigoths" TargetMode="External"/><Relationship Id="rId19" Type="http://schemas.openxmlformats.org/officeDocument/2006/relationships/hyperlink" Target="https://en.wikipedia.org/wiki/Kingdom_of_Le%C3%B3n" TargetMode="External"/><Relationship Id="rId4" Type="http://schemas.openxmlformats.org/officeDocument/2006/relationships/hyperlink" Target="https://en.wikipedia.org/wiki/Gallaecia" TargetMode="External"/><Relationship Id="rId9" Type="http://schemas.openxmlformats.org/officeDocument/2006/relationships/hyperlink" Target="https://en.wikipedia.org/wiki/Visigothic_Kingdom" TargetMode="External"/><Relationship Id="rId14" Type="http://schemas.openxmlformats.org/officeDocument/2006/relationships/hyperlink" Target="https://en.wikipedia.org/wiki/Umayyad_Caliphat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n.wikipedia.org/wiki/Lisbon" TargetMode="External"/><Relationship Id="rId3" Type="http://schemas.openxmlformats.org/officeDocument/2006/relationships/hyperlink" Target="https://en.wikipedia.org/wiki/Henry,_count_of_Portugal" TargetMode="External"/><Relationship Id="rId7" Type="http://schemas.openxmlformats.org/officeDocument/2006/relationships/hyperlink" Target="https://en.wikipedia.org/wiki/Moors" TargetMode="External"/><Relationship Id="rId12" Type="http://schemas.openxmlformats.org/officeDocument/2006/relationships/hyperlink" Target="https://en.wikipedia.org/wiki/Treaty_of_Windsor_(1386)" TargetMode="External"/><Relationship Id="rId2" Type="http://schemas.openxmlformats.org/officeDocument/2006/relationships/hyperlink" Target="https://en.wikipedia.org/wiki/Kingdom_of_Galicia" TargetMode="External"/><Relationship Id="rId1" Type="http://schemas.openxmlformats.org/officeDocument/2006/relationships/slideLayout" Target="../slideLayouts/slideLayout7.xml"/><Relationship Id="rId6" Type="http://schemas.openxmlformats.org/officeDocument/2006/relationships/hyperlink" Target="https://en.wikipedia.org/wiki/Afonso_I_of_Portugal" TargetMode="External"/><Relationship Id="rId11" Type="http://schemas.openxmlformats.org/officeDocument/2006/relationships/hyperlink" Target="https://en.wikipedia.org/wiki/Kingdom_of_England" TargetMode="External"/><Relationship Id="rId5" Type="http://schemas.openxmlformats.org/officeDocument/2006/relationships/hyperlink" Target="https://en.wikipedia.org/wiki/County_of_Coimbra" TargetMode="External"/><Relationship Id="rId10" Type="http://schemas.openxmlformats.org/officeDocument/2006/relationships/hyperlink" Target="https://en.wikipedia.org/wiki/Castilians" TargetMode="External"/><Relationship Id="rId4" Type="http://schemas.openxmlformats.org/officeDocument/2006/relationships/hyperlink" Target="https://en.wikipedia.org/wiki/County_of_Portugal" TargetMode="External"/><Relationship Id="rId9" Type="http://schemas.openxmlformats.org/officeDocument/2006/relationships/hyperlink" Target="https://en.wikipedia.org/wiki/John_I_of_Portugal"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en.wikipedia.org/wiki/History_of_slavery" TargetMode="External"/><Relationship Id="rId13" Type="http://schemas.openxmlformats.org/officeDocument/2006/relationships/hyperlink" Target="https://en.wikipedia.org/wiki/Napoleonic_Wars" TargetMode="External"/><Relationship Id="rId3" Type="http://schemas.openxmlformats.org/officeDocument/2006/relationships/hyperlink" Target="https://en.wikipedia.org/wiki/Portugal" TargetMode="External"/><Relationship Id="rId7" Type="http://schemas.openxmlformats.org/officeDocument/2006/relationships/hyperlink" Target="https://en.wikipedia.org/wiki/Spice_trade" TargetMode="External"/><Relationship Id="rId12" Type="http://schemas.openxmlformats.org/officeDocument/2006/relationships/hyperlink" Target="https://en.wikipedia.org/wiki/1755_Lisbon_earthquake" TargetMode="External"/><Relationship Id="rId2" Type="http://schemas.openxmlformats.org/officeDocument/2006/relationships/hyperlink" Target="https://en.wikipedia.org/wiki/Middle_Ages" TargetMode="External"/><Relationship Id="rId1" Type="http://schemas.openxmlformats.org/officeDocument/2006/relationships/slideLayout" Target="../slideLayouts/slideLayout7.xml"/><Relationship Id="rId6" Type="http://schemas.openxmlformats.org/officeDocument/2006/relationships/hyperlink" Target="https://en.wikipedia.org/wiki/Portuguese_Empire" TargetMode="External"/><Relationship Id="rId11" Type="http://schemas.openxmlformats.org/officeDocument/2006/relationships/hyperlink" Target="https://en.wikipedia.org/wiki/Iberian_Union" TargetMode="External"/><Relationship Id="rId5" Type="http://schemas.openxmlformats.org/officeDocument/2006/relationships/hyperlink" Target="https://en.wikipedia.org/wiki/Age_of_Discovery" TargetMode="External"/><Relationship Id="rId15" Type="http://schemas.openxmlformats.org/officeDocument/2006/relationships/hyperlink" Target="https://en.wikipedia.org/wiki/Portuguese_people" TargetMode="External"/><Relationship Id="rId10" Type="http://schemas.openxmlformats.org/officeDocument/2006/relationships/hyperlink" Target="https://en.wikipedia.org/wiki/Spanish_Armada" TargetMode="External"/><Relationship Id="rId4" Type="http://schemas.openxmlformats.org/officeDocument/2006/relationships/hyperlink" Target="https://en.wikipedia.org/wiki/Great_power" TargetMode="External"/><Relationship Id="rId9" Type="http://schemas.openxmlformats.org/officeDocument/2006/relationships/hyperlink" Target="https://en.wikipedia.org/wiki/Battle_of_Alc%C3%A1cer_Quibir" TargetMode="External"/><Relationship Id="rId14" Type="http://schemas.openxmlformats.org/officeDocument/2006/relationships/hyperlink" Target="https://en.wikipedia.org/wiki/Colonial_Brazi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NATO" TargetMode="External"/><Relationship Id="rId7" Type="http://schemas.openxmlformats.org/officeDocument/2006/relationships/hyperlink" Target="https://en.wikipedia.org/wiki/European_Union" TargetMode="External"/><Relationship Id="rId2" Type="http://schemas.openxmlformats.org/officeDocument/2006/relationships/hyperlink" Target="https://en.wikipedia.org/wiki/Democracy" TargetMode="External"/><Relationship Id="rId1" Type="http://schemas.openxmlformats.org/officeDocument/2006/relationships/slideLayout" Target="../slideLayouts/slideLayout7.xml"/><Relationship Id="rId6" Type="http://schemas.openxmlformats.org/officeDocument/2006/relationships/hyperlink" Target="https://en.wikipedia.org/wiki/European_Economic_Community" TargetMode="External"/><Relationship Id="rId5" Type="http://schemas.openxmlformats.org/officeDocument/2006/relationships/hyperlink" Target="https://en.wikipedia.org/wiki/European_Free_Trade_Association" TargetMode="External"/><Relationship Id="rId4" Type="http://schemas.openxmlformats.org/officeDocument/2006/relationships/hyperlink" Target="https://en.wikipedia.org/wiki/Organisation_for_Economic_Co-operation_and_Development"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Vila_Nova_de_Gaia" TargetMode="External"/><Relationship Id="rId13" Type="http://schemas.openxmlformats.org/officeDocument/2006/relationships/hyperlink" Target="https://en.wikipedia.org/wiki/Visigoths" TargetMode="External"/><Relationship Id="rId18" Type="http://schemas.openxmlformats.org/officeDocument/2006/relationships/hyperlink" Target="https://en.wikipedia.org/wiki/History_of_Portugal#cite_note-5" TargetMode="External"/><Relationship Id="rId3" Type="http://schemas.openxmlformats.org/officeDocument/2006/relationships/hyperlink" Target="https://en.wikipedia.org/wiki/Celts" TargetMode="External"/><Relationship Id="rId21" Type="http://schemas.openxmlformats.org/officeDocument/2006/relationships/hyperlink" Target="https://en.wikipedia.org/wiki/Port_wine" TargetMode="External"/><Relationship Id="rId7" Type="http://schemas.openxmlformats.org/officeDocument/2006/relationships/hyperlink" Target="https://en.wikipedia.org/wiki/Douro_River" TargetMode="External"/><Relationship Id="rId12" Type="http://schemas.openxmlformats.org/officeDocument/2006/relationships/hyperlink" Target="https://en.wikipedia.org/wiki/Suebi" TargetMode="External"/><Relationship Id="rId17" Type="http://schemas.openxmlformats.org/officeDocument/2006/relationships/hyperlink" Target="https://en.wikipedia.org/wiki/History_of_Portugal#cite_note-4" TargetMode="External"/><Relationship Id="rId2" Type="http://schemas.openxmlformats.org/officeDocument/2006/relationships/hyperlink" Target="https://en.wikipedia.org/wiki/Ancient_Rome" TargetMode="External"/><Relationship Id="rId16" Type="http://schemas.openxmlformats.org/officeDocument/2006/relationships/hyperlink" Target="https://en.wikipedia.org/wiki/History_of_Portugal#cite_note-3" TargetMode="External"/><Relationship Id="rId20" Type="http://schemas.openxmlformats.org/officeDocument/2006/relationships/hyperlink" Target="https://en.wikipedia.org/wiki/Porto" TargetMode="External"/><Relationship Id="rId1" Type="http://schemas.openxmlformats.org/officeDocument/2006/relationships/slideLayout" Target="../slideLayouts/slideLayout7.xml"/><Relationship Id="rId6" Type="http://schemas.openxmlformats.org/officeDocument/2006/relationships/hyperlink" Target="https://en.wikipedia.org/wiki/History_of_Portugal#cite_note-2" TargetMode="External"/><Relationship Id="rId11" Type="http://schemas.openxmlformats.org/officeDocument/2006/relationships/hyperlink" Target="https://en.wikipedia.org/wiki/Middle_Ages" TargetMode="External"/><Relationship Id="rId5" Type="http://schemas.openxmlformats.org/officeDocument/2006/relationships/hyperlink" Target="https://en.wikipedia.org/wiki/Cailleach" TargetMode="External"/><Relationship Id="rId15" Type="http://schemas.openxmlformats.org/officeDocument/2006/relationships/hyperlink" Target="https://en.wikipedia.org/wiki/Portugal%E2%80%93Spain_border" TargetMode="External"/><Relationship Id="rId10" Type="http://schemas.openxmlformats.org/officeDocument/2006/relationships/hyperlink" Target="https://en.wikipedia.org/wiki/Second_Punic_War" TargetMode="External"/><Relationship Id="rId19" Type="http://schemas.openxmlformats.org/officeDocument/2006/relationships/hyperlink" Target="https://en.wikipedia.org/wiki/History_of_Portugal#cite_note-6" TargetMode="External"/><Relationship Id="rId4" Type="http://schemas.openxmlformats.org/officeDocument/2006/relationships/hyperlink" Target="https://en.wikipedia.org/wiki/Portus_Cale" TargetMode="External"/><Relationship Id="rId9" Type="http://schemas.openxmlformats.org/officeDocument/2006/relationships/hyperlink" Target="https://en.wikipedia.org/wiki/Iberian_Peninsula" TargetMode="External"/><Relationship Id="rId14" Type="http://schemas.openxmlformats.org/officeDocument/2006/relationships/hyperlink" Target="https://en.wikipedia.org/wiki/Minho_Rive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Aroeira_3"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s://en.wikipedia.org/wiki/Homo_heidelbergensi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History_of_Portugal#cite_note-Birmp1-8" TargetMode="External"/><Relationship Id="rId13" Type="http://schemas.openxmlformats.org/officeDocument/2006/relationships/hyperlink" Target="https://en.wikipedia.org/wiki/History_of_Portugal#cite_note-10" TargetMode="External"/><Relationship Id="rId3" Type="http://schemas.openxmlformats.org/officeDocument/2006/relationships/hyperlink" Target="https://en.wikipedia.org/wiki/Aroeira_3" TargetMode="External"/><Relationship Id="rId7" Type="http://schemas.openxmlformats.org/officeDocument/2006/relationships/hyperlink" Target="https://en.wikipedia.org/wiki/Estremadura_Province_(1936%E2%80%9376)" TargetMode="External"/><Relationship Id="rId12" Type="http://schemas.openxmlformats.org/officeDocument/2006/relationships/hyperlink" Target="https://en.wikipedia.org/wiki/Celts" TargetMode="External"/><Relationship Id="rId2" Type="http://schemas.openxmlformats.org/officeDocument/2006/relationships/hyperlink" Target="https://en.wikipedia.org/wiki/Homo_heidelbergensis" TargetMode="External"/><Relationship Id="rId1" Type="http://schemas.openxmlformats.org/officeDocument/2006/relationships/slideLayout" Target="../slideLayouts/slideLayout7.xml"/><Relationship Id="rId6" Type="http://schemas.openxmlformats.org/officeDocument/2006/relationships/hyperlink" Target="https://en.wikipedia.org/wiki/Neanderthal" TargetMode="External"/><Relationship Id="rId11" Type="http://schemas.openxmlformats.org/officeDocument/2006/relationships/hyperlink" Target="https://en.wikipedia.org/wiki/Cynetes" TargetMode="External"/><Relationship Id="rId5" Type="http://schemas.openxmlformats.org/officeDocument/2006/relationships/hyperlink" Target="https://en.wikipedia.org/wiki/History_of_Portugal#cite_note-7" TargetMode="External"/><Relationship Id="rId10" Type="http://schemas.openxmlformats.org/officeDocument/2006/relationships/hyperlink" Target="https://en.wikipedia.org/wiki/History_of_Portugal#cite_note-9" TargetMode="External"/><Relationship Id="rId4" Type="http://schemas.openxmlformats.org/officeDocument/2006/relationships/hyperlink" Target="https://en.wikipedia.org/wiki/Cave_of_Aroeira" TargetMode="External"/><Relationship Id="rId9" Type="http://schemas.openxmlformats.org/officeDocument/2006/relationships/hyperlink" Target="https://en.wikipedia.org/wiki/Homo_sapiens_sapien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Sever_do_Vouga"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en.wikipedia.org/wiki/Cit%C3%A2nia_de_Briteiros" TargetMode="External"/><Relationship Id="rId7" Type="http://schemas.openxmlformats.org/officeDocument/2006/relationships/hyperlink" Target="https://en.wikipedia.org/wiki/%C3%89vora"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en.wikipedia.org/wiki/Cromlech"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t.wikipedia.org/wiki/Cerco_de_Lisboa_(1147)"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pt.wikipedia.org/wiki/Vasco_da_Gama"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pt.wikipedia.org/wiki/%C3%8Dndia" TargetMode="External"/><Relationship Id="rId4" Type="http://schemas.openxmlformats.org/officeDocument/2006/relationships/hyperlink" Target="https://pt.wikipedia.org/wiki/Calecut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t.wikipedia.org/wiki/Imp%C3%A9rio_Portugu%C3%AAs"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a:hlinkClick r:id="" action="ppaction://hlinkshowjump?jump=firstslide"/>
            <a:extLst>
              <a:ext uri="{FF2B5EF4-FFF2-40B4-BE49-F238E27FC236}">
                <a16:creationId xmlns:a16="http://schemas.microsoft.com/office/drawing/2014/main" id="{14D079A6-6FC2-48B9-94D7-6D6D17680F15}"/>
              </a:ext>
            </a:extLst>
          </p:cNvPr>
          <p:cNvPicPr>
            <a:picLocks noChangeAspect="1"/>
          </p:cNvPicPr>
          <p:nvPr/>
        </p:nvPicPr>
        <p:blipFill rotWithShape="1">
          <a:blip r:embed="rId2"/>
          <a:srcRect t="7490" b="8256"/>
          <a:stretch/>
        </p:blipFill>
        <p:spPr>
          <a:xfrm>
            <a:off x="20" y="1282"/>
            <a:ext cx="12191980" cy="6341461"/>
          </a:xfrm>
          <a:prstGeom prst="rect">
            <a:avLst/>
          </a:prstGeom>
        </p:spPr>
      </p:pic>
      <p:sp>
        <p:nvSpPr>
          <p:cNvPr id="2" name="AutoShape 2" descr="upload.wikimedia.org/wikipedia/commons/5/5c/Fla...">
            <a:extLst>
              <a:ext uri="{FF2B5EF4-FFF2-40B4-BE49-F238E27FC236}">
                <a16:creationId xmlns:a16="http://schemas.microsoft.com/office/drawing/2014/main" id="{C1924073-4862-47ED-B637-543F6F94F1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 name="CaixaDeTexto 6">
            <a:extLst>
              <a:ext uri="{FF2B5EF4-FFF2-40B4-BE49-F238E27FC236}">
                <a16:creationId xmlns:a16="http://schemas.microsoft.com/office/drawing/2014/main" id="{0898EAC4-CC39-4C42-914F-F9F49B81A456}"/>
              </a:ext>
            </a:extLst>
          </p:cNvPr>
          <p:cNvSpPr txBox="1"/>
          <p:nvPr/>
        </p:nvSpPr>
        <p:spPr>
          <a:xfrm>
            <a:off x="3454400" y="6469297"/>
            <a:ext cx="6096000" cy="646331"/>
          </a:xfrm>
          <a:prstGeom prst="rect">
            <a:avLst/>
          </a:prstGeom>
          <a:noFill/>
        </p:spPr>
        <p:txBody>
          <a:bodyPr wrap="square">
            <a:spAutoFit/>
          </a:bodyPr>
          <a:lstStyle/>
          <a:p>
            <a:r>
              <a:rPr lang="pt-PT" dirty="0">
                <a:hlinkClick r:id="rId3"/>
              </a:rPr>
              <a:t>https://www.youtube.com/watch?v=KzY_pPN3k-M</a:t>
            </a:r>
            <a:endParaRPr lang="pt-PT" dirty="0"/>
          </a:p>
          <a:p>
            <a:endParaRPr lang="pt-PT" dirty="0"/>
          </a:p>
        </p:txBody>
      </p:sp>
    </p:spTree>
    <p:extLst>
      <p:ext uri="{BB962C8B-B14F-4D97-AF65-F5344CB8AC3E}">
        <p14:creationId xmlns:p14="http://schemas.microsoft.com/office/powerpoint/2010/main" val="759800751"/>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Uma imagem com texto, pessoa, pessoas&#10;&#10;Descrição gerada automaticamente">
            <a:extLst>
              <a:ext uri="{FF2B5EF4-FFF2-40B4-BE49-F238E27FC236}">
                <a16:creationId xmlns:a16="http://schemas.microsoft.com/office/drawing/2014/main" id="{AB2556A1-6BAF-4672-B814-A681A85C9553}"/>
              </a:ext>
            </a:extLst>
          </p:cNvPr>
          <p:cNvPicPr>
            <a:picLocks noChangeAspect="1"/>
          </p:cNvPicPr>
          <p:nvPr/>
        </p:nvPicPr>
        <p:blipFill>
          <a:blip r:embed="rId2"/>
          <a:stretch>
            <a:fillRect/>
          </a:stretch>
        </p:blipFill>
        <p:spPr>
          <a:xfrm>
            <a:off x="2750015" y="643467"/>
            <a:ext cx="6691969" cy="5406353"/>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ixaDeTexto 11">
            <a:extLst>
              <a:ext uri="{FF2B5EF4-FFF2-40B4-BE49-F238E27FC236}">
                <a16:creationId xmlns:a16="http://schemas.microsoft.com/office/drawing/2014/main" id="{8F3283E5-35BF-4E3F-A6AA-F998B994EB8C}"/>
              </a:ext>
            </a:extLst>
          </p:cNvPr>
          <p:cNvSpPr txBox="1"/>
          <p:nvPr/>
        </p:nvSpPr>
        <p:spPr>
          <a:xfrm>
            <a:off x="2264229" y="6053976"/>
            <a:ext cx="8257100" cy="646331"/>
          </a:xfrm>
          <a:prstGeom prst="rect">
            <a:avLst/>
          </a:prstGeom>
          <a:noFill/>
        </p:spPr>
        <p:txBody>
          <a:bodyPr wrap="square">
            <a:spAutoFit/>
          </a:bodyPr>
          <a:lstStyle/>
          <a:p>
            <a:r>
              <a:rPr lang="pt-PT" b="0" i="0" dirty="0">
                <a:solidFill>
                  <a:srgbClr val="202122"/>
                </a:solidFill>
                <a:effectLst/>
                <a:latin typeface="Arial" panose="020B0604020202020204" pitchFamily="34" charset="0"/>
              </a:rPr>
              <a:t>COROAÇÃO DE D. JOÃO IV (1908). Quadro de Veloso Salgado (1864-1945). Óleo sobre tela (325 x 285 cm). Museu Militar (Sala Restauração), Lisboa</a:t>
            </a:r>
            <a:endParaRPr lang="pt-PT" dirty="0"/>
          </a:p>
        </p:txBody>
      </p:sp>
    </p:spTree>
    <p:extLst>
      <p:ext uri="{BB962C8B-B14F-4D97-AF65-F5344CB8AC3E}">
        <p14:creationId xmlns:p14="http://schemas.microsoft.com/office/powerpoint/2010/main" val="2509576929"/>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Uma imagem com exterior, vários&#10;&#10;Descrição gerada automaticamente">
            <a:extLst>
              <a:ext uri="{FF2B5EF4-FFF2-40B4-BE49-F238E27FC236}">
                <a16:creationId xmlns:a16="http://schemas.microsoft.com/office/drawing/2014/main" id="{60C2E23B-8AD9-41A3-9F00-88257C2CD69F}"/>
              </a:ext>
            </a:extLst>
          </p:cNvPr>
          <p:cNvPicPr>
            <a:picLocks noChangeAspect="1"/>
          </p:cNvPicPr>
          <p:nvPr/>
        </p:nvPicPr>
        <p:blipFill>
          <a:blip r:embed="rId2"/>
          <a:stretch>
            <a:fillRect/>
          </a:stretch>
        </p:blipFill>
        <p:spPr>
          <a:xfrm>
            <a:off x="2158852" y="643467"/>
            <a:ext cx="787429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ixaDeTexto 11">
            <a:extLst>
              <a:ext uri="{FF2B5EF4-FFF2-40B4-BE49-F238E27FC236}">
                <a16:creationId xmlns:a16="http://schemas.microsoft.com/office/drawing/2014/main" id="{72443B52-BFE7-458A-B64E-AB798056BA6A}"/>
              </a:ext>
            </a:extLst>
          </p:cNvPr>
          <p:cNvSpPr txBox="1"/>
          <p:nvPr/>
        </p:nvSpPr>
        <p:spPr>
          <a:xfrm>
            <a:off x="3044372" y="6266384"/>
            <a:ext cx="6103256" cy="646331"/>
          </a:xfrm>
          <a:prstGeom prst="rect">
            <a:avLst/>
          </a:prstGeom>
          <a:noFill/>
        </p:spPr>
        <p:txBody>
          <a:bodyPr wrap="square">
            <a:spAutoFit/>
          </a:bodyPr>
          <a:lstStyle/>
          <a:p>
            <a:r>
              <a:rPr lang="pt-PT" b="0" i="0" u="sng" dirty="0">
                <a:solidFill>
                  <a:srgbClr val="FAA700"/>
                </a:solidFill>
                <a:effectLst/>
                <a:latin typeface="Arial" panose="020B0604020202020204" pitchFamily="34" charset="0"/>
                <a:hlinkClick r:id="rId3" tooltip="Transferência da corte portuguesa para o Brasil"/>
              </a:rPr>
              <a:t>Embarque da família real portuguesa para o Brasil</a:t>
            </a:r>
            <a:r>
              <a:rPr lang="pt-PT" b="0" i="0" dirty="0">
                <a:solidFill>
                  <a:srgbClr val="202122"/>
                </a:solidFill>
                <a:effectLst/>
                <a:latin typeface="Arial" panose="020B0604020202020204" pitchFamily="34" charset="0"/>
              </a:rPr>
              <a:t> no cais de Belém, a 29 de novembro de 1807.</a:t>
            </a:r>
            <a:endParaRPr lang="pt-PT" dirty="0"/>
          </a:p>
        </p:txBody>
      </p:sp>
    </p:spTree>
    <p:extLst>
      <p:ext uri="{BB962C8B-B14F-4D97-AF65-F5344CB8AC3E}">
        <p14:creationId xmlns:p14="http://schemas.microsoft.com/office/powerpoint/2010/main" val="3449030577"/>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Uma imagem com texto, pessoa, exterior, homem&#10;&#10;Descrição gerada automaticamente">
            <a:extLst>
              <a:ext uri="{FF2B5EF4-FFF2-40B4-BE49-F238E27FC236}">
                <a16:creationId xmlns:a16="http://schemas.microsoft.com/office/drawing/2014/main" id="{A8A616A4-4030-4C28-B644-5AB1805A3750}"/>
              </a:ext>
            </a:extLst>
          </p:cNvPr>
          <p:cNvPicPr>
            <a:picLocks noChangeAspect="1"/>
          </p:cNvPicPr>
          <p:nvPr/>
        </p:nvPicPr>
        <p:blipFill>
          <a:blip r:embed="rId2"/>
          <a:stretch>
            <a:fillRect/>
          </a:stretch>
        </p:blipFill>
        <p:spPr>
          <a:xfrm>
            <a:off x="2088040" y="643467"/>
            <a:ext cx="8015920"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ixaDeTexto 11">
            <a:extLst>
              <a:ext uri="{FF2B5EF4-FFF2-40B4-BE49-F238E27FC236}">
                <a16:creationId xmlns:a16="http://schemas.microsoft.com/office/drawing/2014/main" id="{2812E273-E68E-40D8-9742-2F1D2BB76722}"/>
              </a:ext>
            </a:extLst>
          </p:cNvPr>
          <p:cNvSpPr txBox="1"/>
          <p:nvPr/>
        </p:nvSpPr>
        <p:spPr>
          <a:xfrm>
            <a:off x="3367601" y="6213101"/>
            <a:ext cx="6103256" cy="646331"/>
          </a:xfrm>
          <a:prstGeom prst="rect">
            <a:avLst/>
          </a:prstGeom>
          <a:noFill/>
        </p:spPr>
        <p:txBody>
          <a:bodyPr wrap="square">
            <a:spAutoFit/>
          </a:bodyPr>
          <a:lstStyle/>
          <a:p>
            <a:r>
              <a:rPr lang="pt-PT" b="0" i="0" u="none" strike="noStrike" dirty="0">
                <a:solidFill>
                  <a:srgbClr val="0645AD"/>
                </a:solidFill>
                <a:effectLst/>
                <a:latin typeface="Arial" panose="020B0604020202020204" pitchFamily="34" charset="0"/>
                <a:hlinkClick r:id="rId3" tooltip="Implantação da República Portuguesa"/>
              </a:rPr>
              <a:t>Proclamação da república</a:t>
            </a:r>
            <a:r>
              <a:rPr lang="pt-PT" b="0" i="0" dirty="0">
                <a:solidFill>
                  <a:srgbClr val="202122"/>
                </a:solidFill>
                <a:effectLst/>
                <a:latin typeface="Arial" panose="020B0604020202020204" pitchFamily="34" charset="0"/>
              </a:rPr>
              <a:t> por </a:t>
            </a:r>
            <a:r>
              <a:rPr lang="pt-PT" b="0" i="0" u="sng" dirty="0">
                <a:solidFill>
                  <a:srgbClr val="FAA700"/>
                </a:solidFill>
                <a:effectLst/>
                <a:latin typeface="Arial" panose="020B0604020202020204" pitchFamily="34" charset="0"/>
                <a:hlinkClick r:id="rId4" tooltip="José Relvas"/>
              </a:rPr>
              <a:t>José Relvas</a:t>
            </a:r>
            <a:r>
              <a:rPr lang="pt-PT" b="0" i="0" dirty="0">
                <a:solidFill>
                  <a:srgbClr val="202122"/>
                </a:solidFill>
                <a:effectLst/>
                <a:latin typeface="Arial" panose="020B0604020202020204" pitchFamily="34" charset="0"/>
              </a:rPr>
              <a:t> em </a:t>
            </a:r>
            <a:r>
              <a:rPr lang="pt-PT" b="0" i="0" u="none" strike="noStrike" dirty="0">
                <a:solidFill>
                  <a:srgbClr val="0645AD"/>
                </a:solidFill>
                <a:effectLst/>
                <a:latin typeface="Arial" panose="020B0604020202020204" pitchFamily="34" charset="0"/>
                <a:hlinkClick r:id="rId5" tooltip="Lisboa"/>
              </a:rPr>
              <a:t>Lisboa</a:t>
            </a:r>
            <a:r>
              <a:rPr lang="pt-PT" b="0" i="0" dirty="0">
                <a:solidFill>
                  <a:srgbClr val="202122"/>
                </a:solidFill>
                <a:effectLst/>
                <a:latin typeface="Arial" panose="020B0604020202020204" pitchFamily="34" charset="0"/>
              </a:rPr>
              <a:t>, 1910.</a:t>
            </a:r>
            <a:endParaRPr lang="pt-PT" dirty="0"/>
          </a:p>
        </p:txBody>
      </p:sp>
    </p:spTree>
    <p:extLst>
      <p:ext uri="{BB962C8B-B14F-4D97-AF65-F5344CB8AC3E}">
        <p14:creationId xmlns:p14="http://schemas.microsoft.com/office/powerpoint/2010/main" val="3402862101"/>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Uma imagem com texto, pessoa&#10;&#10;Descrição gerada automaticamente">
            <a:extLst>
              <a:ext uri="{FF2B5EF4-FFF2-40B4-BE49-F238E27FC236}">
                <a16:creationId xmlns:a16="http://schemas.microsoft.com/office/drawing/2014/main" id="{8F6B9D0F-3F77-4B5B-A594-8C3903BAD6AA}"/>
              </a:ext>
            </a:extLst>
          </p:cNvPr>
          <p:cNvPicPr>
            <a:picLocks noChangeAspect="1"/>
          </p:cNvPicPr>
          <p:nvPr/>
        </p:nvPicPr>
        <p:blipFill>
          <a:blip r:embed="rId2"/>
          <a:stretch>
            <a:fillRect/>
          </a:stretch>
        </p:blipFill>
        <p:spPr>
          <a:xfrm>
            <a:off x="2213725" y="643467"/>
            <a:ext cx="7764550"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ixaDeTexto 11">
            <a:extLst>
              <a:ext uri="{FF2B5EF4-FFF2-40B4-BE49-F238E27FC236}">
                <a16:creationId xmlns:a16="http://schemas.microsoft.com/office/drawing/2014/main" id="{F38CC42A-5572-47AA-839B-FB4A4EEE1576}"/>
              </a:ext>
            </a:extLst>
          </p:cNvPr>
          <p:cNvSpPr txBox="1"/>
          <p:nvPr/>
        </p:nvSpPr>
        <p:spPr>
          <a:xfrm>
            <a:off x="3253387" y="6213101"/>
            <a:ext cx="6103256" cy="646331"/>
          </a:xfrm>
          <a:prstGeom prst="rect">
            <a:avLst/>
          </a:prstGeom>
          <a:noFill/>
        </p:spPr>
        <p:txBody>
          <a:bodyPr wrap="square">
            <a:spAutoFit/>
          </a:bodyPr>
          <a:lstStyle/>
          <a:p>
            <a:r>
              <a:rPr lang="pt-PT" b="0" i="0" dirty="0">
                <a:solidFill>
                  <a:srgbClr val="202122"/>
                </a:solidFill>
                <a:effectLst/>
                <a:latin typeface="Arial" panose="020B0604020202020204" pitchFamily="34" charset="0"/>
              </a:rPr>
              <a:t>Manifestação pela </a:t>
            </a:r>
            <a:r>
              <a:rPr lang="pt-PT" b="0" i="0" u="none" strike="noStrike" dirty="0">
                <a:solidFill>
                  <a:srgbClr val="0645AD"/>
                </a:solidFill>
                <a:effectLst/>
                <a:latin typeface="Arial" panose="020B0604020202020204" pitchFamily="34" charset="0"/>
                <a:hlinkClick r:id="rId3" tooltip="Revolução dos Cravos"/>
              </a:rPr>
              <a:t>Revolução dos Cravos</a:t>
            </a:r>
            <a:r>
              <a:rPr lang="pt-PT" b="0" i="0" dirty="0">
                <a:solidFill>
                  <a:srgbClr val="202122"/>
                </a:solidFill>
                <a:effectLst/>
                <a:latin typeface="Arial" panose="020B0604020202020204" pitchFamily="34" charset="0"/>
              </a:rPr>
              <a:t> na cidade do </a:t>
            </a:r>
            <a:r>
              <a:rPr lang="pt-PT" b="0" i="0" u="none" strike="noStrike" dirty="0">
                <a:solidFill>
                  <a:srgbClr val="0645AD"/>
                </a:solidFill>
                <a:effectLst/>
                <a:latin typeface="Arial" panose="020B0604020202020204" pitchFamily="34" charset="0"/>
                <a:hlinkClick r:id="rId4" tooltip="Porto"/>
              </a:rPr>
              <a:t>Porto</a:t>
            </a:r>
            <a:r>
              <a:rPr lang="pt-PT" b="0" i="0" dirty="0">
                <a:solidFill>
                  <a:srgbClr val="202122"/>
                </a:solidFill>
                <a:effectLst/>
                <a:latin typeface="Arial" panose="020B0604020202020204" pitchFamily="34" charset="0"/>
              </a:rPr>
              <a:t> em </a:t>
            </a:r>
            <a:r>
              <a:rPr lang="pt-PT" b="0" i="0" u="none" strike="noStrike" dirty="0">
                <a:solidFill>
                  <a:srgbClr val="0645AD"/>
                </a:solidFill>
                <a:effectLst/>
                <a:latin typeface="Arial" panose="020B0604020202020204" pitchFamily="34" charset="0"/>
                <a:hlinkClick r:id="rId5" tooltip="25 de Abril"/>
              </a:rPr>
              <a:t>25 de Abril</a:t>
            </a:r>
            <a:r>
              <a:rPr lang="pt-PT" b="0" i="0" dirty="0">
                <a:solidFill>
                  <a:srgbClr val="202122"/>
                </a:solidFill>
                <a:effectLst/>
                <a:latin typeface="Arial" panose="020B0604020202020204" pitchFamily="34" charset="0"/>
              </a:rPr>
              <a:t> de 1983.</a:t>
            </a:r>
            <a:endParaRPr lang="pt-PT" dirty="0"/>
          </a:p>
        </p:txBody>
      </p:sp>
    </p:spTree>
    <p:extLst>
      <p:ext uri="{BB962C8B-B14F-4D97-AF65-F5344CB8AC3E}">
        <p14:creationId xmlns:p14="http://schemas.microsoft.com/office/powerpoint/2010/main" val="2278601687"/>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id="{013FC437-6354-4C06-B204-1906752324F5}"/>
              </a:ext>
            </a:extLst>
          </p:cNvPr>
          <p:cNvPicPr>
            <a:picLocks noChangeAspect="1"/>
          </p:cNvPicPr>
          <p:nvPr/>
        </p:nvPicPr>
        <p:blipFill>
          <a:blip r:embed="rId2"/>
          <a:stretch>
            <a:fillRect/>
          </a:stretch>
        </p:blipFill>
        <p:spPr>
          <a:xfrm>
            <a:off x="1185296" y="346065"/>
            <a:ext cx="9363134"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ixaDeTexto 13">
            <a:extLst>
              <a:ext uri="{FF2B5EF4-FFF2-40B4-BE49-F238E27FC236}">
                <a16:creationId xmlns:a16="http://schemas.microsoft.com/office/drawing/2014/main" id="{73AAB031-3B6C-4B53-8D22-12C3E61D43EF}"/>
              </a:ext>
            </a:extLst>
          </p:cNvPr>
          <p:cNvSpPr txBox="1"/>
          <p:nvPr/>
        </p:nvSpPr>
        <p:spPr>
          <a:xfrm>
            <a:off x="3530600" y="5974710"/>
            <a:ext cx="6103256" cy="923330"/>
          </a:xfrm>
          <a:prstGeom prst="rect">
            <a:avLst/>
          </a:prstGeom>
          <a:noFill/>
        </p:spPr>
        <p:txBody>
          <a:bodyPr wrap="square">
            <a:spAutoFit/>
          </a:bodyPr>
          <a:lstStyle/>
          <a:p>
            <a:r>
              <a:rPr lang="pt-PT" b="0" i="1" dirty="0">
                <a:solidFill>
                  <a:srgbClr val="202122"/>
                </a:solidFill>
                <a:effectLst/>
                <a:latin typeface="Arial" panose="020B0604020202020204" pitchFamily="34" charset="0"/>
              </a:rPr>
              <a:t>Foto de Família</a:t>
            </a:r>
            <a:r>
              <a:rPr lang="pt-PT" b="0" i="0" dirty="0">
                <a:solidFill>
                  <a:srgbClr val="202122"/>
                </a:solidFill>
                <a:effectLst/>
                <a:latin typeface="Arial" panose="020B0604020202020204" pitchFamily="34" charset="0"/>
              </a:rPr>
              <a:t> na cerimónia de assinatura do </a:t>
            </a:r>
            <a:r>
              <a:rPr lang="pt-PT" b="0" i="0" u="none" strike="noStrike" dirty="0">
                <a:solidFill>
                  <a:srgbClr val="0645AD"/>
                </a:solidFill>
                <a:effectLst/>
                <a:latin typeface="Arial" panose="020B0604020202020204" pitchFamily="34" charset="0"/>
                <a:hlinkClick r:id="rId3" tooltip="Tratado de Lisboa (2007)"/>
              </a:rPr>
              <a:t>Tratado de Lisboa</a:t>
            </a:r>
            <a:r>
              <a:rPr lang="pt-PT" b="0" i="0" dirty="0">
                <a:solidFill>
                  <a:srgbClr val="202122"/>
                </a:solidFill>
                <a:effectLst/>
                <a:latin typeface="Arial" panose="020B0604020202020204" pitchFamily="34" charset="0"/>
              </a:rPr>
              <a:t>. Portugal é membro da </a:t>
            </a:r>
            <a:r>
              <a:rPr lang="pt-PT" b="0" i="0" u="none" strike="noStrike" dirty="0">
                <a:solidFill>
                  <a:srgbClr val="0645AD"/>
                </a:solidFill>
                <a:effectLst/>
                <a:latin typeface="Arial" panose="020B0604020202020204" pitchFamily="34" charset="0"/>
                <a:hlinkClick r:id="rId4" tooltip="União Europeia"/>
              </a:rPr>
              <a:t>União Europeia</a:t>
            </a:r>
            <a:r>
              <a:rPr lang="pt-PT" b="0" i="0" dirty="0">
                <a:solidFill>
                  <a:srgbClr val="202122"/>
                </a:solidFill>
                <a:effectLst/>
                <a:latin typeface="Arial" panose="020B0604020202020204" pitchFamily="34" charset="0"/>
              </a:rPr>
              <a:t> desde 1986.</a:t>
            </a:r>
            <a:endParaRPr lang="pt-PT" dirty="0"/>
          </a:p>
        </p:txBody>
      </p:sp>
    </p:spTree>
    <p:extLst>
      <p:ext uri="{BB962C8B-B14F-4D97-AF65-F5344CB8AC3E}">
        <p14:creationId xmlns:p14="http://schemas.microsoft.com/office/powerpoint/2010/main" val="2808180028"/>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Imagem 1">
            <a:extLst>
              <a:ext uri="{FF2B5EF4-FFF2-40B4-BE49-F238E27FC236}">
                <a16:creationId xmlns:a16="http://schemas.microsoft.com/office/drawing/2014/main" id="{CFAC7864-F469-4F0A-B82A-40F19C8885C9}"/>
              </a:ext>
            </a:extLst>
          </p:cNvPr>
          <p:cNvPicPr>
            <a:picLocks noChangeAspect="1"/>
          </p:cNvPicPr>
          <p:nvPr/>
        </p:nvPicPr>
        <p:blipFill>
          <a:blip r:embed="rId2"/>
          <a:stretch>
            <a:fillRect/>
          </a:stretch>
        </p:blipFill>
        <p:spPr>
          <a:xfrm>
            <a:off x="5060583" y="1201003"/>
            <a:ext cx="2331276" cy="4107976"/>
          </a:xfrm>
          <a:prstGeom prst="rect">
            <a:avLst/>
          </a:prstGeom>
        </p:spPr>
      </p:pic>
      <p:pic>
        <p:nvPicPr>
          <p:cNvPr id="5122" name="Picture 2">
            <a:extLst>
              <a:ext uri="{FF2B5EF4-FFF2-40B4-BE49-F238E27FC236}">
                <a16:creationId xmlns:a16="http://schemas.microsoft.com/office/drawing/2014/main" id="{1FD63959-207B-4D27-AF88-BDAF4FFE2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38188"/>
            <a:ext cx="3048000" cy="538162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A2ED71A4-F785-4166-B1C7-10724357053C}"/>
              </a:ext>
            </a:extLst>
          </p:cNvPr>
          <p:cNvSpPr txBox="1"/>
          <p:nvPr/>
        </p:nvSpPr>
        <p:spPr>
          <a:xfrm>
            <a:off x="3599543" y="6340564"/>
            <a:ext cx="6096000" cy="369332"/>
          </a:xfrm>
          <a:prstGeom prst="rect">
            <a:avLst/>
          </a:prstGeom>
          <a:noFill/>
        </p:spPr>
        <p:txBody>
          <a:bodyPr wrap="square">
            <a:spAutoFit/>
          </a:bodyPr>
          <a:lstStyle/>
          <a:p>
            <a:r>
              <a:rPr lang="pt-PT" b="0" i="0" u="none" strike="noStrike" dirty="0">
                <a:solidFill>
                  <a:srgbClr val="0645AD"/>
                </a:solidFill>
                <a:effectLst/>
                <a:latin typeface="Arial" panose="020B0604020202020204" pitchFamily="34" charset="0"/>
                <a:hlinkClick r:id="rId4" tooltip="Carta topográfica"/>
              </a:rPr>
              <a:t>Carta topográfica</a:t>
            </a:r>
            <a:r>
              <a:rPr lang="pt-PT" b="0" i="0" dirty="0">
                <a:solidFill>
                  <a:srgbClr val="202122"/>
                </a:solidFill>
                <a:effectLst/>
                <a:latin typeface="Arial" panose="020B0604020202020204" pitchFamily="34" charset="0"/>
              </a:rPr>
              <a:t> e da administração de Portugal</a:t>
            </a:r>
            <a:endParaRPr lang="pt-PT" dirty="0"/>
          </a:p>
        </p:txBody>
      </p:sp>
    </p:spTree>
    <p:extLst>
      <p:ext uri="{BB962C8B-B14F-4D97-AF65-F5344CB8AC3E}">
        <p14:creationId xmlns:p14="http://schemas.microsoft.com/office/powerpoint/2010/main" val="1099411375"/>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descr="Uma imagem com relva, céu, exterior, montanha&#10;&#10;Descrição gerada automaticamente">
            <a:extLst>
              <a:ext uri="{FF2B5EF4-FFF2-40B4-BE49-F238E27FC236}">
                <a16:creationId xmlns:a16="http://schemas.microsoft.com/office/drawing/2014/main" id="{C4CE20EE-0AA0-4431-9665-10215008F1DD}"/>
              </a:ext>
            </a:extLst>
          </p:cNvPr>
          <p:cNvPicPr>
            <a:picLocks noChangeAspect="1"/>
          </p:cNvPicPr>
          <p:nvPr/>
        </p:nvPicPr>
        <p:blipFill>
          <a:blip r:embed="rId2"/>
          <a:stretch>
            <a:fillRect/>
          </a:stretch>
        </p:blipFill>
        <p:spPr>
          <a:xfrm>
            <a:off x="1585015" y="643466"/>
            <a:ext cx="9021970" cy="5571067"/>
          </a:xfrm>
          <a:prstGeom prst="rect">
            <a:avLst/>
          </a:prstGeom>
        </p:spPr>
      </p:pic>
      <p:sp>
        <p:nvSpPr>
          <p:cNvPr id="6" name="CaixaDeTexto 5">
            <a:extLst>
              <a:ext uri="{FF2B5EF4-FFF2-40B4-BE49-F238E27FC236}">
                <a16:creationId xmlns:a16="http://schemas.microsoft.com/office/drawing/2014/main" id="{BD1888E0-2AE7-4D0D-A66E-F613AE43CAA1}"/>
              </a:ext>
            </a:extLst>
          </p:cNvPr>
          <p:cNvSpPr txBox="1"/>
          <p:nvPr/>
        </p:nvSpPr>
        <p:spPr>
          <a:xfrm>
            <a:off x="4688114" y="6339505"/>
            <a:ext cx="6096000" cy="369332"/>
          </a:xfrm>
          <a:prstGeom prst="rect">
            <a:avLst/>
          </a:prstGeom>
          <a:noFill/>
        </p:spPr>
        <p:txBody>
          <a:bodyPr wrap="square">
            <a:spAutoFit/>
          </a:bodyPr>
          <a:lstStyle/>
          <a:p>
            <a:r>
              <a:rPr lang="pt-PT" b="0" i="0" dirty="0">
                <a:solidFill>
                  <a:srgbClr val="202122"/>
                </a:solidFill>
                <a:effectLst/>
                <a:latin typeface="Arial" panose="020B0604020202020204" pitchFamily="34" charset="0"/>
              </a:rPr>
              <a:t>Ilha de São Jorge, Açores.</a:t>
            </a:r>
            <a:endParaRPr lang="pt-PT" dirty="0"/>
          </a:p>
        </p:txBody>
      </p:sp>
    </p:spTree>
    <p:extLst>
      <p:ext uri="{BB962C8B-B14F-4D97-AF65-F5344CB8AC3E}">
        <p14:creationId xmlns:p14="http://schemas.microsoft.com/office/powerpoint/2010/main" val="2780745908"/>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Uma imagem com exterior, natureza, montanha, encosta&#10;&#10;Descrição gerada automaticamente">
            <a:extLst>
              <a:ext uri="{FF2B5EF4-FFF2-40B4-BE49-F238E27FC236}">
                <a16:creationId xmlns:a16="http://schemas.microsoft.com/office/drawing/2014/main" id="{B7E3BEC2-DB41-4B46-BAB9-DC7E6B14AC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4316" y="643467"/>
            <a:ext cx="8103367"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ixaDeTexto 10">
            <a:extLst>
              <a:ext uri="{FF2B5EF4-FFF2-40B4-BE49-F238E27FC236}">
                <a16:creationId xmlns:a16="http://schemas.microsoft.com/office/drawing/2014/main" id="{BB334A1E-ABFB-4ADC-8576-7D7B59FC8A26}"/>
              </a:ext>
            </a:extLst>
          </p:cNvPr>
          <p:cNvSpPr txBox="1"/>
          <p:nvPr/>
        </p:nvSpPr>
        <p:spPr>
          <a:xfrm>
            <a:off x="3367601" y="6306540"/>
            <a:ext cx="6103256" cy="646331"/>
          </a:xfrm>
          <a:prstGeom prst="rect">
            <a:avLst/>
          </a:prstGeom>
          <a:noFill/>
        </p:spPr>
        <p:txBody>
          <a:bodyPr wrap="square">
            <a:spAutoFit/>
          </a:bodyPr>
          <a:lstStyle/>
          <a:p>
            <a:r>
              <a:rPr lang="pt-PT" b="0" i="0" dirty="0">
                <a:solidFill>
                  <a:srgbClr val="202122"/>
                </a:solidFill>
                <a:effectLst/>
                <a:latin typeface="Arial" panose="020B0604020202020204" pitchFamily="34" charset="0"/>
              </a:rPr>
              <a:t>Mata da Albergaria, no </a:t>
            </a:r>
            <a:r>
              <a:rPr lang="pt-PT" b="0" i="0" u="none" strike="noStrike" dirty="0">
                <a:solidFill>
                  <a:srgbClr val="0645AD"/>
                </a:solidFill>
                <a:effectLst/>
                <a:latin typeface="Arial" panose="020B0604020202020204" pitchFamily="34" charset="0"/>
                <a:hlinkClick r:id="rId3" tooltip="Parque Nacional da Peneda-Gerês"/>
              </a:rPr>
              <a:t>Parque Nacional da Peneda-Gerês</a:t>
            </a:r>
            <a:r>
              <a:rPr lang="pt-PT" b="0" i="0" dirty="0">
                <a:solidFill>
                  <a:srgbClr val="202122"/>
                </a:solidFill>
                <a:effectLst/>
                <a:latin typeface="Arial" panose="020B0604020202020204" pitchFamily="34" charset="0"/>
              </a:rPr>
              <a:t>.</a:t>
            </a:r>
            <a:endParaRPr lang="pt-PT" dirty="0"/>
          </a:p>
        </p:txBody>
      </p:sp>
    </p:spTree>
    <p:extLst>
      <p:ext uri="{BB962C8B-B14F-4D97-AF65-F5344CB8AC3E}">
        <p14:creationId xmlns:p14="http://schemas.microsoft.com/office/powerpoint/2010/main" val="2659020766"/>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Uma imagem com edifício, cidade, bastião, edifício governamental&#10;&#10;Descrição gerada automaticamente">
            <a:extLst>
              <a:ext uri="{FF2B5EF4-FFF2-40B4-BE49-F238E27FC236}">
                <a16:creationId xmlns:a16="http://schemas.microsoft.com/office/drawing/2014/main" id="{CA79ABBD-CE36-4B3E-BE4A-1598BCBE2443}"/>
              </a:ext>
            </a:extLst>
          </p:cNvPr>
          <p:cNvPicPr>
            <a:picLocks noChangeAspect="1"/>
          </p:cNvPicPr>
          <p:nvPr/>
        </p:nvPicPr>
        <p:blipFill>
          <a:blip r:embed="rId2"/>
          <a:stretch>
            <a:fillRect/>
          </a:stretch>
        </p:blipFill>
        <p:spPr>
          <a:xfrm>
            <a:off x="3310467" y="643467"/>
            <a:ext cx="5571065" cy="5291203"/>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ixaDeTexto 11">
            <a:extLst>
              <a:ext uri="{FF2B5EF4-FFF2-40B4-BE49-F238E27FC236}">
                <a16:creationId xmlns:a16="http://schemas.microsoft.com/office/drawing/2014/main" id="{239AE8EB-C3F7-4490-9AD4-1F00E0A9DCB6}"/>
              </a:ext>
            </a:extLst>
          </p:cNvPr>
          <p:cNvSpPr txBox="1"/>
          <p:nvPr/>
        </p:nvSpPr>
        <p:spPr>
          <a:xfrm>
            <a:off x="3253387" y="6053976"/>
            <a:ext cx="6103256" cy="923330"/>
          </a:xfrm>
          <a:prstGeom prst="rect">
            <a:avLst/>
          </a:prstGeom>
          <a:noFill/>
        </p:spPr>
        <p:txBody>
          <a:bodyPr wrap="square">
            <a:spAutoFit/>
          </a:bodyPr>
          <a:lstStyle/>
          <a:p>
            <a:r>
              <a:rPr lang="pt-PT" b="0" i="0" dirty="0">
                <a:solidFill>
                  <a:srgbClr val="202122"/>
                </a:solidFill>
                <a:effectLst/>
                <a:latin typeface="Arial" panose="020B0604020202020204" pitchFamily="34" charset="0"/>
              </a:rPr>
              <a:t>O </a:t>
            </a:r>
            <a:r>
              <a:rPr lang="pt-PT" b="0" i="0" u="sng" dirty="0">
                <a:solidFill>
                  <a:srgbClr val="FAA700"/>
                </a:solidFill>
                <a:effectLst/>
                <a:latin typeface="Arial" panose="020B0604020202020204" pitchFamily="34" charset="0"/>
                <a:hlinkClick r:id="rId3" tooltip="Santuário de Fátima"/>
              </a:rPr>
              <a:t>Santuário de Fátima</a:t>
            </a:r>
            <a:r>
              <a:rPr lang="pt-PT" b="0" i="0" dirty="0">
                <a:solidFill>
                  <a:srgbClr val="202122"/>
                </a:solidFill>
                <a:effectLst/>
                <a:latin typeface="Arial" panose="020B0604020202020204" pitchFamily="34" charset="0"/>
              </a:rPr>
              <a:t>, também chamado "O altar do Mundo" pela sua </a:t>
            </a:r>
            <a:r>
              <a:rPr lang="pt-PT" b="0" i="0" dirty="0" err="1">
                <a:solidFill>
                  <a:srgbClr val="202122"/>
                </a:solidFill>
                <a:effectLst/>
                <a:latin typeface="Arial" panose="020B0604020202020204" pitchFamily="34" charset="0"/>
              </a:rPr>
              <a:t>projecção</a:t>
            </a:r>
            <a:r>
              <a:rPr lang="pt-PT" b="0" i="0" dirty="0">
                <a:solidFill>
                  <a:srgbClr val="202122"/>
                </a:solidFill>
                <a:effectLst/>
                <a:latin typeface="Arial" panose="020B0604020202020204" pitchFamily="34" charset="0"/>
              </a:rPr>
              <a:t> mundial entre os </a:t>
            </a:r>
            <a:r>
              <a:rPr lang="pt-PT" b="0" i="0" u="none" strike="noStrike" dirty="0">
                <a:solidFill>
                  <a:srgbClr val="0645AD"/>
                </a:solidFill>
                <a:effectLst/>
                <a:latin typeface="Arial" panose="020B0604020202020204" pitchFamily="34" charset="0"/>
                <a:hlinkClick r:id="rId4" tooltip="Catolicismo em Portugal"/>
              </a:rPr>
              <a:t>crentes católicos</a:t>
            </a:r>
            <a:r>
              <a:rPr lang="pt-PT" b="0" i="0" dirty="0">
                <a:solidFill>
                  <a:srgbClr val="202122"/>
                </a:solidFill>
                <a:effectLst/>
                <a:latin typeface="Arial" panose="020B0604020202020204" pitchFamily="34" charset="0"/>
              </a:rPr>
              <a:t>.</a:t>
            </a:r>
            <a:endParaRPr lang="pt-PT" dirty="0"/>
          </a:p>
        </p:txBody>
      </p:sp>
    </p:spTree>
    <p:extLst>
      <p:ext uri="{BB962C8B-B14F-4D97-AF65-F5344CB8AC3E}">
        <p14:creationId xmlns:p14="http://schemas.microsoft.com/office/powerpoint/2010/main" val="3908119317"/>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Uma imagem com exterior&#10;&#10;Descrição gerada automaticamente">
            <a:extLst>
              <a:ext uri="{FF2B5EF4-FFF2-40B4-BE49-F238E27FC236}">
                <a16:creationId xmlns:a16="http://schemas.microsoft.com/office/drawing/2014/main" id="{AB5FB236-FC31-47B7-83AB-2ACD31CD49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2918" y="643467"/>
            <a:ext cx="8346164"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ixaDeTexto 10">
            <a:extLst>
              <a:ext uri="{FF2B5EF4-FFF2-40B4-BE49-F238E27FC236}">
                <a16:creationId xmlns:a16="http://schemas.microsoft.com/office/drawing/2014/main" id="{B45B1B9E-94DF-4721-A6CC-82866732C94B}"/>
              </a:ext>
            </a:extLst>
          </p:cNvPr>
          <p:cNvSpPr txBox="1"/>
          <p:nvPr/>
        </p:nvSpPr>
        <p:spPr>
          <a:xfrm>
            <a:off x="3797845" y="6351600"/>
            <a:ext cx="6103256"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Aerial view of Augusta Street, Lisbon</a:t>
            </a:r>
            <a:endParaRPr lang="pt-PT" dirty="0"/>
          </a:p>
        </p:txBody>
      </p:sp>
    </p:spTree>
    <p:extLst>
      <p:ext uri="{BB962C8B-B14F-4D97-AF65-F5344CB8AC3E}">
        <p14:creationId xmlns:p14="http://schemas.microsoft.com/office/powerpoint/2010/main" val="106922703"/>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lo da República Portuguesa">
            <a:extLst>
              <a:ext uri="{FF2B5EF4-FFF2-40B4-BE49-F238E27FC236}">
                <a16:creationId xmlns:a16="http://schemas.microsoft.com/office/drawing/2014/main" id="{EAA8401D-1995-4460-9AC5-5D2232F78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38175"/>
            <a:ext cx="7620000" cy="55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4659"/>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Uma imagem com cenário&#10;&#10;Descrição gerada automaticamente">
            <a:extLst>
              <a:ext uri="{FF2B5EF4-FFF2-40B4-BE49-F238E27FC236}">
                <a16:creationId xmlns:a16="http://schemas.microsoft.com/office/drawing/2014/main" id="{6FB43665-CC43-4297-840A-1C48AB93638D}"/>
              </a:ext>
            </a:extLst>
          </p:cNvPr>
          <p:cNvPicPr>
            <a:picLocks noChangeAspect="1"/>
          </p:cNvPicPr>
          <p:nvPr/>
        </p:nvPicPr>
        <p:blipFill>
          <a:blip r:embed="rId2"/>
          <a:stretch>
            <a:fillRect/>
          </a:stretch>
        </p:blipFill>
        <p:spPr>
          <a:xfrm>
            <a:off x="1691996" y="408812"/>
            <a:ext cx="8808007"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ixaDeTexto 11">
            <a:extLst>
              <a:ext uri="{FF2B5EF4-FFF2-40B4-BE49-F238E27FC236}">
                <a16:creationId xmlns:a16="http://schemas.microsoft.com/office/drawing/2014/main" id="{C386995C-3600-4A4B-A75F-5DD4D654B3BF}"/>
              </a:ext>
            </a:extLst>
          </p:cNvPr>
          <p:cNvSpPr txBox="1"/>
          <p:nvPr/>
        </p:nvSpPr>
        <p:spPr>
          <a:xfrm>
            <a:off x="3574144" y="6025085"/>
            <a:ext cx="6103256" cy="923330"/>
          </a:xfrm>
          <a:prstGeom prst="rect">
            <a:avLst/>
          </a:prstGeom>
          <a:noFill/>
        </p:spPr>
        <p:txBody>
          <a:bodyPr wrap="square">
            <a:spAutoFit/>
          </a:bodyPr>
          <a:lstStyle/>
          <a:p>
            <a:r>
              <a:rPr lang="pt-PT" b="0" i="0" u="sng" dirty="0">
                <a:solidFill>
                  <a:srgbClr val="FAA700"/>
                </a:solidFill>
                <a:effectLst/>
                <a:latin typeface="Arial" panose="020B0604020202020204" pitchFamily="34" charset="0"/>
                <a:hlinkClick r:id="rId3" tooltip="Torre Vasco da Gama"/>
              </a:rPr>
              <a:t>Torre Vasco da Gama</a:t>
            </a:r>
            <a:r>
              <a:rPr lang="pt-PT" b="0" i="0" dirty="0">
                <a:solidFill>
                  <a:srgbClr val="202122"/>
                </a:solidFill>
                <a:effectLst/>
                <a:latin typeface="Arial" panose="020B0604020202020204" pitchFamily="34" charset="0"/>
              </a:rPr>
              <a:t> no </a:t>
            </a:r>
            <a:r>
              <a:rPr lang="pt-PT" b="0" i="0" u="none" strike="noStrike" dirty="0">
                <a:solidFill>
                  <a:srgbClr val="0645AD"/>
                </a:solidFill>
                <a:effectLst/>
                <a:latin typeface="Arial" panose="020B0604020202020204" pitchFamily="34" charset="0"/>
                <a:hlinkClick r:id="rId4" tooltip="Parque das Nações"/>
              </a:rPr>
              <a:t>Parque das Nações</a:t>
            </a:r>
            <a:r>
              <a:rPr lang="pt-PT" b="0" i="0" dirty="0">
                <a:solidFill>
                  <a:srgbClr val="202122"/>
                </a:solidFill>
                <a:effectLst/>
                <a:latin typeface="Arial" panose="020B0604020202020204" pitchFamily="34" charset="0"/>
              </a:rPr>
              <a:t>, um dos </a:t>
            </a:r>
            <a:r>
              <a:rPr lang="pt-PT" b="0" i="0" u="none" strike="noStrike" dirty="0">
                <a:solidFill>
                  <a:srgbClr val="0645AD"/>
                </a:solidFill>
                <a:effectLst/>
                <a:latin typeface="Arial" panose="020B0604020202020204" pitchFamily="34" charset="0"/>
                <a:hlinkClick r:id="rId5" tooltip="Centro financeiro"/>
              </a:rPr>
              <a:t>centros financeiros</a:t>
            </a:r>
            <a:r>
              <a:rPr lang="pt-PT" b="0" i="0" dirty="0">
                <a:solidFill>
                  <a:srgbClr val="202122"/>
                </a:solidFill>
                <a:effectLst/>
                <a:latin typeface="Arial" panose="020B0604020202020204" pitchFamily="34" charset="0"/>
              </a:rPr>
              <a:t> de </a:t>
            </a:r>
            <a:r>
              <a:rPr lang="pt-PT" b="0" i="0" u="none" strike="noStrike" dirty="0">
                <a:solidFill>
                  <a:srgbClr val="0645AD"/>
                </a:solidFill>
                <a:effectLst/>
                <a:latin typeface="Arial" panose="020B0604020202020204" pitchFamily="34" charset="0"/>
                <a:hlinkClick r:id="rId6" tooltip="Lisboa"/>
              </a:rPr>
              <a:t>Lisboa</a:t>
            </a:r>
            <a:r>
              <a:rPr lang="pt-PT" b="0" i="0" dirty="0">
                <a:solidFill>
                  <a:srgbClr val="202122"/>
                </a:solidFill>
                <a:effectLst/>
                <a:latin typeface="Arial" panose="020B0604020202020204" pitchFamily="34" charset="0"/>
              </a:rPr>
              <a:t> e local onde foi realizada a </a:t>
            </a:r>
            <a:r>
              <a:rPr lang="pt-PT" b="0" i="0" u="none" strike="noStrike" dirty="0">
                <a:solidFill>
                  <a:srgbClr val="0645AD"/>
                </a:solidFill>
                <a:effectLst/>
                <a:latin typeface="Arial" panose="020B0604020202020204" pitchFamily="34" charset="0"/>
                <a:hlinkClick r:id="rId7" tooltip="Exposição Mundial de 1998"/>
              </a:rPr>
              <a:t>Exposição Mundial de 1998</a:t>
            </a:r>
            <a:r>
              <a:rPr lang="pt-PT" b="0" i="0" dirty="0">
                <a:solidFill>
                  <a:srgbClr val="202122"/>
                </a:solidFill>
                <a:effectLst/>
                <a:latin typeface="Arial" panose="020B0604020202020204" pitchFamily="34" charset="0"/>
              </a:rPr>
              <a:t>.</a:t>
            </a:r>
            <a:endParaRPr lang="pt-PT" dirty="0"/>
          </a:p>
        </p:txBody>
      </p:sp>
    </p:spTree>
    <p:extLst>
      <p:ext uri="{BB962C8B-B14F-4D97-AF65-F5344CB8AC3E}">
        <p14:creationId xmlns:p14="http://schemas.microsoft.com/office/powerpoint/2010/main" val="1147399605"/>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a:extLst>
              <a:ext uri="{FF2B5EF4-FFF2-40B4-BE49-F238E27FC236}">
                <a16:creationId xmlns:a16="http://schemas.microsoft.com/office/drawing/2014/main" id="{3B8AD29A-18EB-4207-9809-842BF9B87869}"/>
              </a:ext>
            </a:extLst>
          </p:cNvPr>
          <p:cNvPicPr>
            <a:picLocks noChangeAspect="1"/>
          </p:cNvPicPr>
          <p:nvPr/>
        </p:nvPicPr>
        <p:blipFill>
          <a:blip r:embed="rId2"/>
          <a:stretch>
            <a:fillRect/>
          </a:stretch>
        </p:blipFill>
        <p:spPr>
          <a:xfrm>
            <a:off x="2536214" y="643467"/>
            <a:ext cx="7119572"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ixaDeTexto 14">
            <a:extLst>
              <a:ext uri="{FF2B5EF4-FFF2-40B4-BE49-F238E27FC236}">
                <a16:creationId xmlns:a16="http://schemas.microsoft.com/office/drawing/2014/main" id="{6C11CCAA-060F-4D02-8426-FC97F3EDAEC5}"/>
              </a:ext>
            </a:extLst>
          </p:cNvPr>
          <p:cNvSpPr txBox="1"/>
          <p:nvPr/>
        </p:nvSpPr>
        <p:spPr>
          <a:xfrm>
            <a:off x="3797845" y="6423308"/>
            <a:ext cx="6103256" cy="369332"/>
          </a:xfrm>
          <a:prstGeom prst="rect">
            <a:avLst/>
          </a:prstGeom>
          <a:noFill/>
        </p:spPr>
        <p:txBody>
          <a:bodyPr wrap="square">
            <a:spAutoFit/>
          </a:bodyPr>
          <a:lstStyle/>
          <a:p>
            <a:r>
              <a:rPr lang="pt-PT" b="0" i="0" dirty="0">
                <a:solidFill>
                  <a:srgbClr val="202122"/>
                </a:solidFill>
                <a:effectLst/>
                <a:latin typeface="Arial" panose="020B0604020202020204" pitchFamily="34" charset="0"/>
              </a:rPr>
              <a:t>Principais produtos de exportação de Portugal</a:t>
            </a:r>
            <a:endParaRPr lang="pt-PT" dirty="0"/>
          </a:p>
        </p:txBody>
      </p:sp>
    </p:spTree>
    <p:extLst>
      <p:ext uri="{BB962C8B-B14F-4D97-AF65-F5344CB8AC3E}">
        <p14:creationId xmlns:p14="http://schemas.microsoft.com/office/powerpoint/2010/main" val="2386737542"/>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Uma imagem com natureza, rocha&#10;&#10;Descrição gerada automaticamente">
            <a:extLst>
              <a:ext uri="{FF2B5EF4-FFF2-40B4-BE49-F238E27FC236}">
                <a16:creationId xmlns:a16="http://schemas.microsoft.com/office/drawing/2014/main" id="{C25824F4-27E5-45CF-AA34-624899D0CA2D}"/>
              </a:ext>
            </a:extLst>
          </p:cNvPr>
          <p:cNvPicPr>
            <a:picLocks noChangeAspect="1"/>
          </p:cNvPicPr>
          <p:nvPr/>
        </p:nvPicPr>
        <p:blipFill>
          <a:blip r:embed="rId2"/>
          <a:stretch>
            <a:fillRect/>
          </a:stretch>
        </p:blipFill>
        <p:spPr>
          <a:xfrm>
            <a:off x="1143942" y="643467"/>
            <a:ext cx="9904115"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ixaDeTexto 11">
            <a:extLst>
              <a:ext uri="{FF2B5EF4-FFF2-40B4-BE49-F238E27FC236}">
                <a16:creationId xmlns:a16="http://schemas.microsoft.com/office/drawing/2014/main" id="{A0B3E71A-8076-4C77-892F-49EFC74ACCC4}"/>
              </a:ext>
            </a:extLst>
          </p:cNvPr>
          <p:cNvSpPr txBox="1"/>
          <p:nvPr/>
        </p:nvSpPr>
        <p:spPr>
          <a:xfrm>
            <a:off x="3253387" y="6213101"/>
            <a:ext cx="6103256" cy="646331"/>
          </a:xfrm>
          <a:prstGeom prst="rect">
            <a:avLst/>
          </a:prstGeom>
          <a:noFill/>
        </p:spPr>
        <p:txBody>
          <a:bodyPr wrap="square">
            <a:spAutoFit/>
          </a:bodyPr>
          <a:lstStyle/>
          <a:p>
            <a:r>
              <a:rPr lang="pt-PT" b="0" i="0" u="sng" dirty="0">
                <a:solidFill>
                  <a:srgbClr val="FAA700"/>
                </a:solidFill>
                <a:effectLst/>
                <a:latin typeface="Arial" panose="020B0604020202020204" pitchFamily="34" charset="0"/>
                <a:hlinkClick r:id="rId3" tooltip="Praia da Marinha"/>
              </a:rPr>
              <a:t>Praia da Marinha</a:t>
            </a:r>
            <a:r>
              <a:rPr lang="pt-PT" b="0" i="0" dirty="0">
                <a:solidFill>
                  <a:srgbClr val="202122"/>
                </a:solidFill>
                <a:effectLst/>
                <a:latin typeface="Arial" panose="020B0604020202020204" pitchFamily="34" charset="0"/>
              </a:rPr>
              <a:t>, em </a:t>
            </a:r>
            <a:r>
              <a:rPr lang="pt-PT" b="0" i="0" u="none" strike="noStrike" dirty="0">
                <a:solidFill>
                  <a:srgbClr val="0645AD"/>
                </a:solidFill>
                <a:effectLst/>
                <a:latin typeface="Arial" panose="020B0604020202020204" pitchFamily="34" charset="0"/>
                <a:hlinkClick r:id="rId4" tooltip="Lagoa (Algarve)"/>
              </a:rPr>
              <a:t>Lagoa</a:t>
            </a:r>
            <a:r>
              <a:rPr lang="pt-PT" b="0" i="0" dirty="0">
                <a:solidFill>
                  <a:srgbClr val="202122"/>
                </a:solidFill>
                <a:effectLst/>
                <a:latin typeface="Arial" panose="020B0604020202020204" pitchFamily="34" charset="0"/>
              </a:rPr>
              <a:t>, considerada uma das dez mais belas praias da </a:t>
            </a:r>
            <a:r>
              <a:rPr lang="pt-PT" b="0" i="0" u="none" strike="noStrike" dirty="0">
                <a:solidFill>
                  <a:srgbClr val="0645AD"/>
                </a:solidFill>
                <a:effectLst/>
                <a:latin typeface="Arial" panose="020B0604020202020204" pitchFamily="34" charset="0"/>
                <a:hlinkClick r:id="rId5" tooltip="Europa"/>
              </a:rPr>
              <a:t>Europa</a:t>
            </a:r>
            <a:r>
              <a:rPr lang="pt-PT" b="0" i="0" dirty="0">
                <a:solidFill>
                  <a:srgbClr val="202122"/>
                </a:solidFill>
                <a:effectLst/>
                <a:latin typeface="Arial" panose="020B0604020202020204" pitchFamily="34" charset="0"/>
              </a:rPr>
              <a:t> pelo </a:t>
            </a:r>
            <a:r>
              <a:rPr lang="pt-PT" b="0" i="0" u="none" strike="noStrike" dirty="0">
                <a:solidFill>
                  <a:srgbClr val="0645AD"/>
                </a:solidFill>
                <a:effectLst/>
                <a:latin typeface="Arial" panose="020B0604020202020204" pitchFamily="34" charset="0"/>
                <a:hlinkClick r:id="rId6" tooltip="Guia Michelin"/>
              </a:rPr>
              <a:t>Guia Michelin</a:t>
            </a:r>
            <a:r>
              <a:rPr lang="pt-PT" b="0" i="0" dirty="0">
                <a:solidFill>
                  <a:srgbClr val="202122"/>
                </a:solidFill>
                <a:effectLst/>
                <a:latin typeface="Arial" panose="020B0604020202020204" pitchFamily="34" charset="0"/>
              </a:rPr>
              <a:t>.</a:t>
            </a:r>
            <a:endParaRPr lang="pt-PT" dirty="0"/>
          </a:p>
        </p:txBody>
      </p:sp>
    </p:spTree>
    <p:extLst>
      <p:ext uri="{BB962C8B-B14F-4D97-AF65-F5344CB8AC3E}">
        <p14:creationId xmlns:p14="http://schemas.microsoft.com/office/powerpoint/2010/main" val="1340701084"/>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24E04DF-2797-422F-AEF0-F4EFA6763CD7}"/>
              </a:ext>
            </a:extLst>
          </p:cNvPr>
          <p:cNvPicPr>
            <a:picLocks noChangeAspect="1"/>
          </p:cNvPicPr>
          <p:nvPr/>
        </p:nvPicPr>
        <p:blipFill>
          <a:blip r:embed="rId2"/>
          <a:stretch>
            <a:fillRect/>
          </a:stretch>
        </p:blipFill>
        <p:spPr>
          <a:xfrm>
            <a:off x="4064000" y="308429"/>
            <a:ext cx="3686629" cy="4016828"/>
          </a:xfrm>
          <a:prstGeom prst="rect">
            <a:avLst/>
          </a:prstGeom>
        </p:spPr>
      </p:pic>
      <p:sp>
        <p:nvSpPr>
          <p:cNvPr id="4" name="CaixaDeTexto 3">
            <a:extLst>
              <a:ext uri="{FF2B5EF4-FFF2-40B4-BE49-F238E27FC236}">
                <a16:creationId xmlns:a16="http://schemas.microsoft.com/office/drawing/2014/main" id="{8EA6D96C-DF51-4BED-9A4A-333F3AEB1ADB}"/>
              </a:ext>
            </a:extLst>
          </p:cNvPr>
          <p:cNvSpPr txBox="1"/>
          <p:nvPr/>
        </p:nvSpPr>
        <p:spPr>
          <a:xfrm>
            <a:off x="1480457" y="4402469"/>
            <a:ext cx="9695543" cy="1703480"/>
          </a:xfrm>
          <a:prstGeom prst="rect">
            <a:avLst/>
          </a:prstGeom>
          <a:noFill/>
        </p:spPr>
        <p:txBody>
          <a:bodyPr wrap="square">
            <a:spAutoFit/>
          </a:bodyPr>
          <a:lstStyle/>
          <a:p>
            <a:pPr algn="just">
              <a:lnSpc>
                <a:spcPct val="150000"/>
              </a:lnSpc>
            </a:pPr>
            <a:r>
              <a:rPr lang="en-US" b="0" i="0" dirty="0">
                <a:solidFill>
                  <a:srgbClr val="202122"/>
                </a:solidFill>
                <a:effectLst/>
                <a:latin typeface="Trebuchet MS" panose="020B0603020202020204" pitchFamily="34" charset="0"/>
              </a:rPr>
              <a:t>The </a:t>
            </a:r>
            <a:r>
              <a:rPr lang="en-US" b="1" i="0" dirty="0">
                <a:solidFill>
                  <a:srgbClr val="202122"/>
                </a:solidFill>
                <a:effectLst/>
                <a:latin typeface="Trebuchet MS" panose="020B0603020202020204" pitchFamily="34" charset="0"/>
              </a:rPr>
              <a:t>history of Portugal</a:t>
            </a:r>
            <a:r>
              <a:rPr lang="en-US" b="0" i="0" dirty="0">
                <a:solidFill>
                  <a:srgbClr val="202122"/>
                </a:solidFill>
                <a:effectLst/>
                <a:latin typeface="Trebuchet MS" panose="020B0603020202020204" pitchFamily="34" charset="0"/>
              </a:rPr>
              <a:t> can be traced from circa 400,000 years ago, when the region of present-day </a:t>
            </a:r>
            <a:r>
              <a:rPr lang="en-US" b="0" i="0" u="none" strike="noStrike" dirty="0">
                <a:solidFill>
                  <a:srgbClr val="0645AD"/>
                </a:solidFill>
                <a:effectLst/>
                <a:latin typeface="Trebuchet MS" panose="020B0603020202020204" pitchFamily="34" charset="0"/>
                <a:hlinkClick r:id="rId3" tooltip="Portugal"/>
              </a:rPr>
              <a:t>Portugal</a:t>
            </a:r>
            <a:r>
              <a:rPr lang="en-US" b="0" i="0" dirty="0">
                <a:solidFill>
                  <a:srgbClr val="202122"/>
                </a:solidFill>
                <a:effectLst/>
                <a:latin typeface="Trebuchet MS" panose="020B0603020202020204" pitchFamily="34" charset="0"/>
              </a:rPr>
              <a:t> was inhabited by </a:t>
            </a:r>
            <a:r>
              <a:rPr lang="en-US" b="0" i="0" u="none" strike="noStrike" dirty="0">
                <a:solidFill>
                  <a:srgbClr val="0645AD"/>
                </a:solidFill>
                <a:effectLst/>
                <a:latin typeface="Trebuchet MS" panose="020B0603020202020204" pitchFamily="34" charset="0"/>
                <a:hlinkClick r:id="rId4" tooltip="Homo heidelbergensis"/>
              </a:rPr>
              <a:t>Homo heidelbergensis</a:t>
            </a:r>
            <a:r>
              <a:rPr lang="en-US" b="0" i="0" dirty="0">
                <a:solidFill>
                  <a:srgbClr val="202122"/>
                </a:solidFill>
                <a:effectLst/>
                <a:latin typeface="Trebuchet MS" panose="020B0603020202020204" pitchFamily="34" charset="0"/>
              </a:rPr>
              <a:t>. The oldest human fossil is the skull discovered in the </a:t>
            </a:r>
            <a:r>
              <a:rPr lang="en-US" b="0" i="0" u="sng" dirty="0">
                <a:solidFill>
                  <a:srgbClr val="0645AD"/>
                </a:solidFill>
                <a:effectLst/>
                <a:latin typeface="Trebuchet MS" panose="020B0603020202020204" pitchFamily="34" charset="0"/>
                <a:hlinkClick r:id="rId5"/>
              </a:rPr>
              <a:t>Cave of Aroeira</a:t>
            </a:r>
            <a:r>
              <a:rPr lang="en-US" b="0" i="0" dirty="0">
                <a:solidFill>
                  <a:srgbClr val="202122"/>
                </a:solidFill>
                <a:effectLst/>
                <a:latin typeface="Trebuchet MS" panose="020B0603020202020204" pitchFamily="34" charset="0"/>
              </a:rPr>
              <a:t> in </a:t>
            </a:r>
            <a:r>
              <a:rPr lang="en-US" b="0" i="0" u="none" strike="noStrike" dirty="0" err="1">
                <a:solidFill>
                  <a:srgbClr val="0645AD"/>
                </a:solidFill>
                <a:effectLst/>
                <a:latin typeface="Trebuchet MS" panose="020B0603020202020204" pitchFamily="34" charset="0"/>
                <a:hlinkClick r:id="rId6" tooltip="Almonda"/>
              </a:rPr>
              <a:t>Almonda</a:t>
            </a:r>
            <a:r>
              <a:rPr lang="en-US" b="0" i="0" dirty="0">
                <a:solidFill>
                  <a:srgbClr val="202122"/>
                </a:solidFill>
                <a:effectLst/>
                <a:latin typeface="Trebuchet MS" panose="020B0603020202020204" pitchFamily="34" charset="0"/>
              </a:rPr>
              <a:t>. Later </a:t>
            </a:r>
            <a:r>
              <a:rPr lang="en-US" b="0" i="0" u="none" strike="noStrike" dirty="0">
                <a:solidFill>
                  <a:srgbClr val="0645AD"/>
                </a:solidFill>
                <a:effectLst/>
                <a:latin typeface="Trebuchet MS" panose="020B0603020202020204" pitchFamily="34" charset="0"/>
                <a:hlinkClick r:id="rId7" tooltip="Neanderthal"/>
              </a:rPr>
              <a:t>Neanderthals</a:t>
            </a:r>
            <a:r>
              <a:rPr lang="en-US" b="0" i="0" dirty="0">
                <a:solidFill>
                  <a:srgbClr val="202122"/>
                </a:solidFill>
                <a:effectLst/>
                <a:latin typeface="Trebuchet MS" panose="020B0603020202020204" pitchFamily="34" charset="0"/>
              </a:rPr>
              <a:t> roamed the northern </a:t>
            </a:r>
            <a:r>
              <a:rPr lang="en-US" b="0" i="0" u="none" strike="noStrike" dirty="0">
                <a:solidFill>
                  <a:srgbClr val="0645AD"/>
                </a:solidFill>
                <a:effectLst/>
                <a:latin typeface="Trebuchet MS" panose="020B0603020202020204" pitchFamily="34" charset="0"/>
                <a:hlinkClick r:id="rId8" tooltip="Iberian Peninsula"/>
              </a:rPr>
              <a:t>Iberian Peninsula</a:t>
            </a:r>
            <a:r>
              <a:rPr lang="en-US" b="0" i="0" dirty="0">
                <a:solidFill>
                  <a:srgbClr val="202122"/>
                </a:solidFill>
                <a:effectLst/>
                <a:latin typeface="Trebuchet MS" panose="020B0603020202020204" pitchFamily="34" charset="0"/>
              </a:rPr>
              <a:t>. </a:t>
            </a:r>
            <a:r>
              <a:rPr lang="en-US" b="0" i="0" u="none" strike="noStrike" dirty="0">
                <a:solidFill>
                  <a:srgbClr val="0645AD"/>
                </a:solidFill>
                <a:effectLst/>
                <a:latin typeface="Trebuchet MS" panose="020B0603020202020204" pitchFamily="34" charset="0"/>
                <a:hlinkClick r:id="rId9" tooltip="Homo sapiens"/>
              </a:rPr>
              <a:t>Homo sapiens</a:t>
            </a:r>
            <a:r>
              <a:rPr lang="en-US" b="0" i="0" dirty="0">
                <a:solidFill>
                  <a:srgbClr val="202122"/>
                </a:solidFill>
                <a:effectLst/>
                <a:latin typeface="Trebuchet MS" panose="020B0603020202020204" pitchFamily="34" charset="0"/>
              </a:rPr>
              <a:t> arrived in Portugal around 35,000 years ago.</a:t>
            </a:r>
            <a:endParaRPr lang="pt-PT" dirty="0">
              <a:latin typeface="Trebuchet MS" panose="020B0603020202020204" pitchFamily="34" charset="0"/>
            </a:endParaRPr>
          </a:p>
        </p:txBody>
      </p:sp>
    </p:spTree>
    <p:extLst>
      <p:ext uri="{BB962C8B-B14F-4D97-AF65-F5344CB8AC3E}">
        <p14:creationId xmlns:p14="http://schemas.microsoft.com/office/powerpoint/2010/main" val="388529786"/>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3704756-95C6-48FD-926A-CC869B380033}"/>
              </a:ext>
            </a:extLst>
          </p:cNvPr>
          <p:cNvSpPr txBox="1"/>
          <p:nvPr/>
        </p:nvSpPr>
        <p:spPr>
          <a:xfrm>
            <a:off x="1320800" y="1031971"/>
            <a:ext cx="10566400" cy="3780971"/>
          </a:xfrm>
          <a:prstGeom prst="rect">
            <a:avLst/>
          </a:prstGeom>
          <a:noFill/>
        </p:spPr>
        <p:txBody>
          <a:bodyPr wrap="square">
            <a:spAutoFit/>
          </a:bodyPr>
          <a:lstStyle/>
          <a:p>
            <a:pPr algn="just">
              <a:lnSpc>
                <a:spcPct val="150000"/>
              </a:lnSpc>
            </a:pPr>
            <a:r>
              <a:rPr lang="en-US" b="0" i="0" u="sng" dirty="0">
                <a:solidFill>
                  <a:srgbClr val="202122"/>
                </a:solidFill>
                <a:effectLst/>
                <a:latin typeface="Trebuchet MS" panose="020B0603020202020204" pitchFamily="34" charset="0"/>
              </a:rPr>
              <a:t>Pre-Celtic tribes such as </a:t>
            </a:r>
            <a:r>
              <a:rPr lang="en-US" b="0" i="0" u="sng" strike="noStrike" dirty="0">
                <a:solidFill>
                  <a:srgbClr val="0645AD"/>
                </a:solidFill>
                <a:effectLst/>
                <a:latin typeface="Trebuchet MS" panose="020B0603020202020204" pitchFamily="34" charset="0"/>
                <a:hlinkClick r:id="rId2" tooltip="Lusitanians"/>
              </a:rPr>
              <a:t>Lusitanians</a:t>
            </a:r>
            <a:r>
              <a:rPr lang="en-US" b="0" i="0" u="sng" dirty="0">
                <a:solidFill>
                  <a:srgbClr val="202122"/>
                </a:solidFill>
                <a:effectLst/>
                <a:latin typeface="Trebuchet MS" panose="020B0603020202020204" pitchFamily="34" charset="0"/>
              </a:rPr>
              <a:t>, </a:t>
            </a:r>
            <a:r>
              <a:rPr lang="en-US" b="0" i="0" u="sng" strike="noStrike" dirty="0" err="1">
                <a:solidFill>
                  <a:srgbClr val="0645AD"/>
                </a:solidFill>
                <a:effectLst/>
                <a:latin typeface="Trebuchet MS" panose="020B0603020202020204" pitchFamily="34" charset="0"/>
                <a:hlinkClick r:id="rId3" tooltip="Turduli"/>
              </a:rPr>
              <a:t>Turduli</a:t>
            </a:r>
            <a:r>
              <a:rPr lang="en-US" b="0" i="0" u="sng" dirty="0">
                <a:solidFill>
                  <a:srgbClr val="202122"/>
                </a:solidFill>
                <a:effectLst/>
                <a:latin typeface="Trebuchet MS" panose="020B0603020202020204" pitchFamily="34" charset="0"/>
              </a:rPr>
              <a:t> and </a:t>
            </a:r>
            <a:r>
              <a:rPr lang="en-US" b="0" i="0" u="sng" strike="noStrike" dirty="0" err="1">
                <a:solidFill>
                  <a:srgbClr val="0645AD"/>
                </a:solidFill>
                <a:effectLst/>
                <a:latin typeface="Trebuchet MS" panose="020B0603020202020204" pitchFamily="34" charset="0"/>
                <a:hlinkClick r:id="rId4" tooltip="Oestriminis"/>
              </a:rPr>
              <a:t>Oestriminis</a:t>
            </a:r>
            <a:r>
              <a:rPr lang="en-US" b="0" i="0" u="sng" dirty="0">
                <a:solidFill>
                  <a:srgbClr val="202122"/>
                </a:solidFill>
                <a:effectLst/>
                <a:latin typeface="Trebuchet MS" panose="020B0603020202020204" pitchFamily="34" charset="0"/>
              </a:rPr>
              <a:t> lived in the </a:t>
            </a:r>
            <a:r>
              <a:rPr lang="en-US" b="0" i="0" u="sng" dirty="0" err="1">
                <a:solidFill>
                  <a:srgbClr val="202122"/>
                </a:solidFill>
                <a:effectLst/>
                <a:latin typeface="Trebuchet MS" panose="020B0603020202020204" pitchFamily="34" charset="0"/>
              </a:rPr>
              <a:t>centre</a:t>
            </a:r>
            <a:r>
              <a:rPr lang="en-US" b="0" i="0" u="sng" dirty="0">
                <a:solidFill>
                  <a:srgbClr val="202122"/>
                </a:solidFill>
                <a:effectLst/>
                <a:latin typeface="Trebuchet MS" panose="020B0603020202020204" pitchFamily="34" charset="0"/>
              </a:rPr>
              <a:t> and north. The </a:t>
            </a:r>
            <a:r>
              <a:rPr lang="en-US" b="0" i="0" u="sng" strike="noStrike" dirty="0" err="1">
                <a:solidFill>
                  <a:srgbClr val="0645AD"/>
                </a:solidFill>
                <a:effectLst/>
                <a:latin typeface="Trebuchet MS" panose="020B0603020202020204" pitchFamily="34" charset="0"/>
                <a:hlinkClick r:id="rId5" tooltip="Cynetes"/>
              </a:rPr>
              <a:t>Cynetes</a:t>
            </a:r>
            <a:r>
              <a:rPr lang="en-US" b="0" i="0" u="sng" dirty="0">
                <a:solidFill>
                  <a:srgbClr val="202122"/>
                </a:solidFill>
                <a:effectLst/>
                <a:latin typeface="Trebuchet MS" panose="020B0603020202020204" pitchFamily="34" charset="0"/>
              </a:rPr>
              <a:t>, which lived in the south before the 6th century BC, developed the city of </a:t>
            </a:r>
            <a:r>
              <a:rPr lang="en-US" b="0" i="0" u="sng" strike="noStrike" dirty="0">
                <a:solidFill>
                  <a:srgbClr val="0645AD"/>
                </a:solidFill>
                <a:effectLst/>
                <a:latin typeface="Trebuchet MS" panose="020B0603020202020204" pitchFamily="34" charset="0"/>
                <a:hlinkClick r:id="rId6" tooltip="Tartessos"/>
              </a:rPr>
              <a:t>Tartessos</a:t>
            </a:r>
            <a:r>
              <a:rPr lang="en-US" b="0" i="0" u="sng" dirty="0">
                <a:solidFill>
                  <a:srgbClr val="202122"/>
                </a:solidFill>
                <a:effectLst/>
                <a:latin typeface="Trebuchet MS" panose="020B0603020202020204" pitchFamily="34" charset="0"/>
              </a:rPr>
              <a:t> and the written </a:t>
            </a:r>
            <a:r>
              <a:rPr lang="en-US" b="0" i="0" u="sng" strike="noStrike" dirty="0">
                <a:solidFill>
                  <a:srgbClr val="0645AD"/>
                </a:solidFill>
                <a:effectLst/>
                <a:latin typeface="Trebuchet MS" panose="020B0603020202020204" pitchFamily="34" charset="0"/>
                <a:hlinkClick r:id="rId7" tooltip="Tartessian language"/>
              </a:rPr>
              <a:t>Tartessian language</a:t>
            </a:r>
            <a:r>
              <a:rPr lang="en-US" b="0" i="0" u="sng" dirty="0">
                <a:solidFill>
                  <a:srgbClr val="202122"/>
                </a:solidFill>
                <a:effectLst/>
                <a:latin typeface="Trebuchet MS" panose="020B0603020202020204" pitchFamily="34" charset="0"/>
              </a:rPr>
              <a:t>, and left many </a:t>
            </a:r>
            <a:r>
              <a:rPr lang="en-US" b="0" i="0" u="sng" strike="noStrike" dirty="0">
                <a:solidFill>
                  <a:srgbClr val="0645AD"/>
                </a:solidFill>
                <a:effectLst/>
                <a:latin typeface="Trebuchet MS" panose="020B0603020202020204" pitchFamily="34" charset="0"/>
                <a:hlinkClick r:id="rId8" tooltip="Stelae"/>
              </a:rPr>
              <a:t>stelae</a:t>
            </a:r>
            <a:r>
              <a:rPr lang="en-US" b="0" i="0" u="sng" dirty="0">
                <a:solidFill>
                  <a:srgbClr val="202122"/>
                </a:solidFill>
                <a:effectLst/>
                <a:latin typeface="Trebuchet MS" panose="020B0603020202020204" pitchFamily="34" charset="0"/>
              </a:rPr>
              <a:t> throughout their territory. Early in the first millennium BC, waves of </a:t>
            </a:r>
            <a:r>
              <a:rPr lang="en-US" b="0" i="0" u="sng" strike="noStrike" dirty="0">
                <a:solidFill>
                  <a:srgbClr val="0645AD"/>
                </a:solidFill>
                <a:effectLst/>
                <a:latin typeface="Trebuchet MS" panose="020B0603020202020204" pitchFamily="34" charset="0"/>
                <a:hlinkClick r:id="rId9" tooltip="Celts"/>
              </a:rPr>
              <a:t>Celts</a:t>
            </a:r>
            <a:r>
              <a:rPr lang="en-US" b="0" i="0" u="sng" dirty="0">
                <a:solidFill>
                  <a:srgbClr val="202122"/>
                </a:solidFill>
                <a:effectLst/>
                <a:latin typeface="Trebuchet MS" panose="020B0603020202020204" pitchFamily="34" charset="0"/>
              </a:rPr>
              <a:t> from </a:t>
            </a:r>
            <a:r>
              <a:rPr lang="en-US" b="0" i="0" u="sng" strike="noStrike" dirty="0">
                <a:solidFill>
                  <a:srgbClr val="0645AD"/>
                </a:solidFill>
                <a:effectLst/>
                <a:latin typeface="Trebuchet MS" panose="020B0603020202020204" pitchFamily="34" charset="0"/>
                <a:hlinkClick r:id="rId10" tooltip="Central Europe"/>
              </a:rPr>
              <a:t>Central Europe</a:t>
            </a:r>
            <a:r>
              <a:rPr lang="en-US" b="0" i="0" u="sng" dirty="0">
                <a:solidFill>
                  <a:srgbClr val="202122"/>
                </a:solidFill>
                <a:effectLst/>
                <a:latin typeface="Trebuchet MS" panose="020B0603020202020204" pitchFamily="34" charset="0"/>
              </a:rPr>
              <a:t> invaded and intermarried with the local populations to form several ethnic groups and many tribes. Their presence is traceable, in broad outline, through archaeological and linguistic evidence. They dominated the northern and central area, while the south retained much of its </a:t>
            </a:r>
            <a:r>
              <a:rPr lang="en-US" b="0" i="0" u="sng" strike="noStrike" dirty="0">
                <a:solidFill>
                  <a:srgbClr val="0645AD"/>
                </a:solidFill>
                <a:effectLst/>
                <a:latin typeface="Trebuchet MS" panose="020B0603020202020204" pitchFamily="34" charset="0"/>
                <a:hlinkClick r:id="rId6" tooltip="Tartessos"/>
              </a:rPr>
              <a:t>Tartessian</a:t>
            </a:r>
            <a:r>
              <a:rPr lang="en-US" b="0" i="0" u="sng" dirty="0">
                <a:solidFill>
                  <a:srgbClr val="202122"/>
                </a:solidFill>
                <a:effectLst/>
                <a:latin typeface="Trebuchet MS" panose="020B0603020202020204" pitchFamily="34" charset="0"/>
              </a:rPr>
              <a:t> character, combined with the </a:t>
            </a:r>
            <a:r>
              <a:rPr lang="en-US" b="0" i="0" u="sng" strike="noStrike" dirty="0" err="1">
                <a:solidFill>
                  <a:srgbClr val="0645AD"/>
                </a:solidFill>
                <a:effectLst/>
                <a:latin typeface="Trebuchet MS" panose="020B0603020202020204" pitchFamily="34" charset="0"/>
                <a:hlinkClick r:id="rId11" tooltip="Celtici"/>
              </a:rPr>
              <a:t>Celtici</a:t>
            </a:r>
            <a:r>
              <a:rPr lang="en-US" b="0" i="0" u="sng" dirty="0">
                <a:solidFill>
                  <a:srgbClr val="202122"/>
                </a:solidFill>
                <a:effectLst/>
                <a:latin typeface="Trebuchet MS" panose="020B0603020202020204" pitchFamily="34" charset="0"/>
              </a:rPr>
              <a:t> until the Roman conquest. Some small, semi-permanent trading settlements were founded by Phoenician-Carthaginians on the southern coast of the Algarve.</a:t>
            </a:r>
            <a:endParaRPr lang="pt-PT" u="sng" dirty="0">
              <a:latin typeface="Trebuchet MS" panose="020B0603020202020204" pitchFamily="34" charset="0"/>
            </a:endParaRPr>
          </a:p>
        </p:txBody>
      </p:sp>
    </p:spTree>
    <p:extLst>
      <p:ext uri="{BB962C8B-B14F-4D97-AF65-F5344CB8AC3E}">
        <p14:creationId xmlns:p14="http://schemas.microsoft.com/office/powerpoint/2010/main" val="4112854959"/>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E1EF161-FB1C-43EA-945E-0A213671E719}"/>
              </a:ext>
            </a:extLst>
          </p:cNvPr>
          <p:cNvSpPr txBox="1"/>
          <p:nvPr/>
        </p:nvSpPr>
        <p:spPr>
          <a:xfrm>
            <a:off x="827315" y="751344"/>
            <a:ext cx="11117942" cy="6273962"/>
          </a:xfrm>
          <a:prstGeom prst="rect">
            <a:avLst/>
          </a:prstGeom>
          <a:noFill/>
        </p:spPr>
        <p:txBody>
          <a:bodyPr wrap="square">
            <a:spAutoFit/>
          </a:bodyPr>
          <a:lstStyle/>
          <a:p>
            <a:pPr algn="just">
              <a:lnSpc>
                <a:spcPct val="150000"/>
              </a:lnSpc>
            </a:pPr>
            <a:r>
              <a:rPr lang="en-US" b="0" i="0" dirty="0">
                <a:solidFill>
                  <a:srgbClr val="202122"/>
                </a:solidFill>
                <a:effectLst/>
                <a:latin typeface="Trebuchet MS" panose="020B0603020202020204" pitchFamily="34" charset="0"/>
              </a:rPr>
              <a:t>The </a:t>
            </a:r>
            <a:r>
              <a:rPr lang="en-US" b="0" i="0" u="none" strike="noStrike" dirty="0">
                <a:solidFill>
                  <a:srgbClr val="0645AD"/>
                </a:solidFill>
                <a:effectLst/>
                <a:latin typeface="Trebuchet MS" panose="020B0603020202020204" pitchFamily="34" charset="0"/>
                <a:hlinkClick r:id="rId2" tooltip="Ancient Rome"/>
              </a:rPr>
              <a:t>Roman</a:t>
            </a:r>
            <a:r>
              <a:rPr lang="en-US" b="0" i="0" dirty="0">
                <a:solidFill>
                  <a:srgbClr val="202122"/>
                </a:solidFill>
                <a:effectLst/>
                <a:latin typeface="Trebuchet MS" panose="020B0603020202020204" pitchFamily="34" charset="0"/>
              </a:rPr>
              <a:t> invasion in the 3rd century BC lasted several centuries, and developed the Roman provinces of </a:t>
            </a:r>
            <a:r>
              <a:rPr lang="en-US" b="0" i="0" u="none" strike="noStrike" dirty="0">
                <a:solidFill>
                  <a:srgbClr val="0645AD"/>
                </a:solidFill>
                <a:effectLst/>
                <a:latin typeface="Trebuchet MS" panose="020B0603020202020204" pitchFamily="34" charset="0"/>
                <a:hlinkClick r:id="rId3" tooltip="Lusitania"/>
              </a:rPr>
              <a:t>Lusitania</a:t>
            </a:r>
            <a:r>
              <a:rPr lang="en-US" b="0" i="0" dirty="0">
                <a:solidFill>
                  <a:srgbClr val="202122"/>
                </a:solidFill>
                <a:effectLst/>
                <a:latin typeface="Trebuchet MS" panose="020B0603020202020204" pitchFamily="34" charset="0"/>
              </a:rPr>
              <a:t> in the south and </a:t>
            </a:r>
            <a:r>
              <a:rPr lang="en-US" b="0" i="0" u="none" strike="noStrike" dirty="0" err="1">
                <a:solidFill>
                  <a:srgbClr val="0645AD"/>
                </a:solidFill>
                <a:effectLst/>
                <a:latin typeface="Trebuchet MS" panose="020B0603020202020204" pitchFamily="34" charset="0"/>
                <a:hlinkClick r:id="rId4" tooltip="Gallaecia"/>
              </a:rPr>
              <a:t>Gallaecia</a:t>
            </a:r>
            <a:r>
              <a:rPr lang="en-US" b="0" i="0" dirty="0">
                <a:solidFill>
                  <a:srgbClr val="202122"/>
                </a:solidFill>
                <a:effectLst/>
                <a:latin typeface="Trebuchet MS" panose="020B0603020202020204" pitchFamily="34" charset="0"/>
              </a:rPr>
              <a:t> in the north. As elsewhere in </a:t>
            </a:r>
            <a:r>
              <a:rPr lang="en-US" b="0" i="0" u="none" strike="noStrike" dirty="0">
                <a:solidFill>
                  <a:srgbClr val="0645AD"/>
                </a:solidFill>
                <a:effectLst/>
                <a:latin typeface="Trebuchet MS" panose="020B0603020202020204" pitchFamily="34" charset="0"/>
                <a:hlinkClick r:id="rId5" tooltip="Western Europe"/>
              </a:rPr>
              <a:t>Western Europe</a:t>
            </a:r>
            <a:r>
              <a:rPr lang="en-US" b="0" i="0" dirty="0">
                <a:solidFill>
                  <a:srgbClr val="202122"/>
                </a:solidFill>
                <a:effectLst/>
                <a:latin typeface="Trebuchet MS" panose="020B0603020202020204" pitchFamily="34" charset="0"/>
              </a:rPr>
              <a:t>, there was a sharp decline in urban life during the </a:t>
            </a:r>
            <a:r>
              <a:rPr lang="en-US" b="0" i="0" u="none" strike="noStrike" dirty="0">
                <a:solidFill>
                  <a:srgbClr val="0645AD"/>
                </a:solidFill>
                <a:effectLst/>
                <a:latin typeface="Trebuchet MS" panose="020B0603020202020204" pitchFamily="34" charset="0"/>
                <a:hlinkClick r:id="rId6" tooltip="Dark Ages (historiography)"/>
              </a:rPr>
              <a:t>Dark Ages</a:t>
            </a:r>
            <a:r>
              <a:rPr lang="en-US" b="0" i="0" dirty="0">
                <a:solidFill>
                  <a:srgbClr val="202122"/>
                </a:solidFill>
                <a:effectLst/>
                <a:latin typeface="Trebuchet MS" panose="020B0603020202020204" pitchFamily="34" charset="0"/>
              </a:rPr>
              <a:t> following the fall of Rome. Germanic tribes (that the Romans referred to as </a:t>
            </a:r>
            <a:r>
              <a:rPr lang="en-US" b="0" i="0" u="none" strike="noStrike" dirty="0">
                <a:solidFill>
                  <a:srgbClr val="0645AD"/>
                </a:solidFill>
                <a:effectLst/>
                <a:latin typeface="Trebuchet MS" panose="020B0603020202020204" pitchFamily="34" charset="0"/>
                <a:hlinkClick r:id="rId7" tooltip="Barbarian"/>
              </a:rPr>
              <a:t>Barbarians</a:t>
            </a:r>
            <a:r>
              <a:rPr lang="en-US" b="0" i="0" dirty="0">
                <a:solidFill>
                  <a:srgbClr val="202122"/>
                </a:solidFill>
                <a:effectLst/>
                <a:latin typeface="Trebuchet MS" panose="020B0603020202020204" pitchFamily="34" charset="0"/>
              </a:rPr>
              <a:t>) controlled the territory between the 5th and 8th centuries. These included the </a:t>
            </a:r>
            <a:r>
              <a:rPr lang="en-US" b="0" i="0" u="none" strike="noStrike" dirty="0">
                <a:solidFill>
                  <a:srgbClr val="0645AD"/>
                </a:solidFill>
                <a:effectLst/>
                <a:latin typeface="Trebuchet MS" panose="020B0603020202020204" pitchFamily="34" charset="0"/>
                <a:hlinkClick r:id="rId8" tooltip="Kingdom of the Suebi"/>
              </a:rPr>
              <a:t>Kingdom of the Suebi</a:t>
            </a:r>
            <a:r>
              <a:rPr lang="en-US" b="0" i="0" dirty="0">
                <a:solidFill>
                  <a:srgbClr val="202122"/>
                </a:solidFill>
                <a:effectLst/>
                <a:latin typeface="Trebuchet MS" panose="020B0603020202020204" pitchFamily="34" charset="0"/>
              </a:rPr>
              <a:t> </a:t>
            </a:r>
            <a:r>
              <a:rPr lang="en-US" b="0" i="0" dirty="0" err="1">
                <a:solidFill>
                  <a:srgbClr val="202122"/>
                </a:solidFill>
                <a:effectLst/>
                <a:latin typeface="Trebuchet MS" panose="020B0603020202020204" pitchFamily="34" charset="0"/>
              </a:rPr>
              <a:t>centred</a:t>
            </a:r>
            <a:r>
              <a:rPr lang="en-US" b="0" i="0" dirty="0">
                <a:solidFill>
                  <a:srgbClr val="202122"/>
                </a:solidFill>
                <a:effectLst/>
                <a:latin typeface="Trebuchet MS" panose="020B0603020202020204" pitchFamily="34" charset="0"/>
              </a:rPr>
              <a:t> in Braga and the </a:t>
            </a:r>
            <a:r>
              <a:rPr lang="en-US" b="0" i="0" u="none" strike="noStrike" dirty="0" err="1">
                <a:solidFill>
                  <a:srgbClr val="0645AD"/>
                </a:solidFill>
                <a:effectLst/>
                <a:latin typeface="Trebuchet MS" panose="020B0603020202020204" pitchFamily="34" charset="0"/>
                <a:hlinkClick r:id="rId9" tooltip="Visigothic Kingdom"/>
              </a:rPr>
              <a:t>Visigothic</a:t>
            </a:r>
            <a:r>
              <a:rPr lang="en-US" b="0" i="0" u="none" strike="noStrike" dirty="0">
                <a:solidFill>
                  <a:srgbClr val="0645AD"/>
                </a:solidFill>
                <a:effectLst/>
                <a:latin typeface="Trebuchet MS" panose="020B0603020202020204" pitchFamily="34" charset="0"/>
                <a:hlinkClick r:id="rId9" tooltip="Visigothic Kingdom"/>
              </a:rPr>
              <a:t> Kingdom</a:t>
            </a:r>
            <a:r>
              <a:rPr lang="en-US" b="0" i="0" dirty="0">
                <a:solidFill>
                  <a:srgbClr val="202122"/>
                </a:solidFill>
                <a:effectLst/>
                <a:latin typeface="Trebuchet MS" panose="020B0603020202020204" pitchFamily="34" charset="0"/>
              </a:rPr>
              <a:t> in the south. Eventually the Visigoths seized power in the whole of Iberia. Under the </a:t>
            </a:r>
            <a:r>
              <a:rPr lang="en-US" b="0" i="0" u="none" strike="noStrike" dirty="0">
                <a:solidFill>
                  <a:srgbClr val="0645AD"/>
                </a:solidFill>
                <a:effectLst/>
                <a:latin typeface="Trebuchet MS" panose="020B0603020202020204" pitchFamily="34" charset="0"/>
                <a:hlinkClick r:id="rId10" tooltip="Visigoths"/>
              </a:rPr>
              <a:t>Visigoths</a:t>
            </a:r>
            <a:r>
              <a:rPr lang="en-US" b="0" i="0" dirty="0">
                <a:solidFill>
                  <a:srgbClr val="202122"/>
                </a:solidFill>
                <a:effectLst/>
                <a:latin typeface="Trebuchet MS" panose="020B0603020202020204" pitchFamily="34" charset="0"/>
              </a:rPr>
              <a:t> a new class emerged, a </a:t>
            </a:r>
            <a:r>
              <a:rPr lang="en-US" b="0" i="0" u="none" strike="noStrike" dirty="0">
                <a:solidFill>
                  <a:srgbClr val="0645AD"/>
                </a:solidFill>
                <a:effectLst/>
                <a:latin typeface="Trebuchet MS" panose="020B0603020202020204" pitchFamily="34" charset="0"/>
                <a:hlinkClick r:id="rId11" tooltip="Nobility"/>
              </a:rPr>
              <a:t>nobility</a:t>
            </a:r>
            <a:r>
              <a:rPr lang="en-US" b="0" i="0" dirty="0">
                <a:solidFill>
                  <a:srgbClr val="202122"/>
                </a:solidFill>
                <a:effectLst/>
                <a:latin typeface="Trebuchet MS" panose="020B0603020202020204" pitchFamily="34" charset="0"/>
              </a:rPr>
              <a:t>, which played a tremendous social and political role during the </a:t>
            </a:r>
            <a:r>
              <a:rPr lang="en-US" b="0" i="0" u="none" strike="noStrike" dirty="0">
                <a:solidFill>
                  <a:srgbClr val="0645AD"/>
                </a:solidFill>
                <a:effectLst/>
                <a:latin typeface="Trebuchet MS" panose="020B0603020202020204" pitchFamily="34" charset="0"/>
                <a:hlinkClick r:id="rId12" tooltip="Middle Ages"/>
              </a:rPr>
              <a:t>Middle Ages</a:t>
            </a:r>
            <a:r>
              <a:rPr lang="en-US" b="0" i="0" dirty="0">
                <a:solidFill>
                  <a:srgbClr val="202122"/>
                </a:solidFill>
                <a:effectLst/>
                <a:latin typeface="Trebuchet MS" panose="020B0603020202020204" pitchFamily="34" charset="0"/>
              </a:rPr>
              <a:t>, and also began to play a very important part within the state, but since the Visigoths did not know Latin, the Catholic bishops continued the Roman system of governance. The </a:t>
            </a:r>
            <a:r>
              <a:rPr lang="en-US" b="0" i="0" u="none" strike="noStrike" dirty="0">
                <a:solidFill>
                  <a:srgbClr val="0645AD"/>
                </a:solidFill>
                <a:effectLst/>
                <a:latin typeface="Trebuchet MS" panose="020B0603020202020204" pitchFamily="34" charset="0"/>
                <a:hlinkClick r:id="rId13" tooltip="Clergy"/>
              </a:rPr>
              <a:t>clergy</a:t>
            </a:r>
            <a:r>
              <a:rPr lang="en-US" b="0" i="0" dirty="0">
                <a:solidFill>
                  <a:srgbClr val="202122"/>
                </a:solidFill>
                <a:effectLst/>
                <a:latin typeface="Trebuchet MS" panose="020B0603020202020204" pitchFamily="34" charset="0"/>
              </a:rPr>
              <a:t> started to emerge as a high-ranking class.</a:t>
            </a:r>
          </a:p>
          <a:p>
            <a:pPr algn="just">
              <a:lnSpc>
                <a:spcPct val="150000"/>
              </a:lnSpc>
            </a:pPr>
            <a:r>
              <a:rPr lang="en-US" b="0" i="0" dirty="0">
                <a:solidFill>
                  <a:srgbClr val="202122"/>
                </a:solidFill>
                <a:effectLst/>
                <a:latin typeface="Trebuchet MS" panose="020B0603020202020204" pitchFamily="34" charset="0"/>
              </a:rPr>
              <a:t>In 711–716 an invasion by the Islamic </a:t>
            </a:r>
            <a:r>
              <a:rPr lang="en-US" b="0" i="0" u="none" strike="noStrike" dirty="0">
                <a:solidFill>
                  <a:srgbClr val="0645AD"/>
                </a:solidFill>
                <a:effectLst/>
                <a:latin typeface="Trebuchet MS" panose="020B0603020202020204" pitchFamily="34" charset="0"/>
                <a:hlinkClick r:id="rId14" tooltip="Umayyad Caliphate"/>
              </a:rPr>
              <a:t>Umayyad Caliphate</a:t>
            </a:r>
            <a:r>
              <a:rPr lang="en-US" b="0" i="0" dirty="0">
                <a:solidFill>
                  <a:srgbClr val="202122"/>
                </a:solidFill>
                <a:effectLst/>
                <a:latin typeface="Trebuchet MS" panose="020B0603020202020204" pitchFamily="34" charset="0"/>
              </a:rPr>
              <a:t> conquered the Visigoth Kingdom and founded the Islamic State of </a:t>
            </a:r>
            <a:r>
              <a:rPr lang="en-US" b="0" i="0" u="none" strike="noStrike" dirty="0">
                <a:solidFill>
                  <a:srgbClr val="0645AD"/>
                </a:solidFill>
                <a:effectLst/>
                <a:latin typeface="Trebuchet MS" panose="020B0603020202020204" pitchFamily="34" charset="0"/>
                <a:hlinkClick r:id="rId15" tooltip="Al-Andalus"/>
              </a:rPr>
              <a:t>Al-Andalus</a:t>
            </a:r>
            <a:r>
              <a:rPr lang="en-US" b="0" i="0" dirty="0">
                <a:solidFill>
                  <a:srgbClr val="202122"/>
                </a:solidFill>
                <a:effectLst/>
                <a:latin typeface="Trebuchet MS" panose="020B0603020202020204" pitchFamily="34" charset="0"/>
              </a:rPr>
              <a:t>. The Umayyads advanced through Iberia and France. At the end of the 9th century, a county based in the area of </a:t>
            </a:r>
            <a:r>
              <a:rPr lang="en-US" b="0" i="0" u="none" strike="noStrike" dirty="0">
                <a:solidFill>
                  <a:srgbClr val="0645AD"/>
                </a:solidFill>
                <a:effectLst/>
                <a:latin typeface="Trebuchet MS" panose="020B0603020202020204" pitchFamily="34" charset="0"/>
                <a:hlinkClick r:id="rId16" tooltip="Portus Cale"/>
              </a:rPr>
              <a:t>Portus Cale</a:t>
            </a:r>
            <a:r>
              <a:rPr lang="en-US" b="0" i="0" dirty="0">
                <a:solidFill>
                  <a:srgbClr val="202122"/>
                </a:solidFill>
                <a:effectLst/>
                <a:latin typeface="Trebuchet MS" panose="020B0603020202020204" pitchFamily="34" charset="0"/>
              </a:rPr>
              <a:t> was established under King </a:t>
            </a:r>
            <a:r>
              <a:rPr lang="en-US" b="0" i="0" u="none" strike="noStrike" dirty="0">
                <a:solidFill>
                  <a:srgbClr val="0645AD"/>
                </a:solidFill>
                <a:effectLst/>
                <a:latin typeface="Trebuchet MS" panose="020B0603020202020204" pitchFamily="34" charset="0"/>
                <a:hlinkClick r:id="rId17" tooltip="Alfonso III of Asturias"/>
              </a:rPr>
              <a:t>Alfonso III of Asturias</a:t>
            </a:r>
            <a:r>
              <a:rPr lang="en-US" b="0" i="0" dirty="0">
                <a:solidFill>
                  <a:srgbClr val="202122"/>
                </a:solidFill>
                <a:effectLst/>
                <a:latin typeface="Trebuchet MS" panose="020B0603020202020204" pitchFamily="34" charset="0"/>
              </a:rPr>
              <a:t>, and by the 10th century, the counts were known as the </a:t>
            </a:r>
            <a:r>
              <a:rPr lang="en-US" b="0" i="1" dirty="0">
                <a:solidFill>
                  <a:srgbClr val="202122"/>
                </a:solidFill>
                <a:effectLst/>
                <a:latin typeface="Trebuchet MS" panose="020B0603020202020204" pitchFamily="34" charset="0"/>
              </a:rPr>
              <a:t>Magnus Dux </a:t>
            </a:r>
            <a:r>
              <a:rPr lang="en-US" b="0" i="1" dirty="0" err="1">
                <a:solidFill>
                  <a:srgbClr val="202122"/>
                </a:solidFill>
                <a:effectLst/>
                <a:latin typeface="Trebuchet MS" panose="020B0603020202020204" pitchFamily="34" charset="0"/>
              </a:rPr>
              <a:t>Portucalensium</a:t>
            </a:r>
            <a:r>
              <a:rPr lang="en-US" b="0" i="0" dirty="0">
                <a:solidFill>
                  <a:srgbClr val="202122"/>
                </a:solidFill>
                <a:effectLst/>
                <a:latin typeface="Trebuchet MS" panose="020B0603020202020204" pitchFamily="34" charset="0"/>
              </a:rPr>
              <a:t> (Grand Duke of the Portuguese). The </a:t>
            </a:r>
            <a:r>
              <a:rPr lang="en-US" b="0" i="0" u="none" strike="noStrike" dirty="0">
                <a:solidFill>
                  <a:srgbClr val="0645AD"/>
                </a:solidFill>
                <a:effectLst/>
                <a:latin typeface="Trebuchet MS" panose="020B0603020202020204" pitchFamily="34" charset="0"/>
                <a:hlinkClick r:id="rId18" tooltip="Kingdom of Asturias"/>
              </a:rPr>
              <a:t>Kingdom of Asturias</a:t>
            </a:r>
            <a:r>
              <a:rPr lang="en-US" b="0" i="0" dirty="0">
                <a:solidFill>
                  <a:srgbClr val="202122"/>
                </a:solidFill>
                <a:effectLst/>
                <a:latin typeface="Trebuchet MS" panose="020B0603020202020204" pitchFamily="34" charset="0"/>
              </a:rPr>
              <a:t> was later divided so that northern "Portugal" became part of the </a:t>
            </a:r>
            <a:r>
              <a:rPr lang="en-US" b="0" i="0" u="none" strike="noStrike" dirty="0">
                <a:solidFill>
                  <a:srgbClr val="0645AD"/>
                </a:solidFill>
                <a:effectLst/>
                <a:latin typeface="Trebuchet MS" panose="020B0603020202020204" pitchFamily="34" charset="0"/>
                <a:hlinkClick r:id="rId19" tooltip="Kingdom of León"/>
              </a:rPr>
              <a:t>Kingdom of León</a:t>
            </a:r>
            <a:r>
              <a:rPr lang="en-US" b="0" i="0" dirty="0">
                <a:solidFill>
                  <a:srgbClr val="202122"/>
                </a:solidFill>
                <a:effectLst/>
                <a:latin typeface="Trebuchet MS" panose="020B0603020202020204" pitchFamily="34" charset="0"/>
              </a:rPr>
              <a:t>.</a:t>
            </a:r>
          </a:p>
        </p:txBody>
      </p:sp>
    </p:spTree>
    <p:extLst>
      <p:ext uri="{BB962C8B-B14F-4D97-AF65-F5344CB8AC3E}">
        <p14:creationId xmlns:p14="http://schemas.microsoft.com/office/powerpoint/2010/main" val="3764799547"/>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39D48610-92B5-4D31-A652-91DEDD2CB6EF}"/>
              </a:ext>
            </a:extLst>
          </p:cNvPr>
          <p:cNvSpPr txBox="1"/>
          <p:nvPr/>
        </p:nvSpPr>
        <p:spPr>
          <a:xfrm>
            <a:off x="798286" y="1031971"/>
            <a:ext cx="10682514" cy="4196470"/>
          </a:xfrm>
          <a:prstGeom prst="rect">
            <a:avLst/>
          </a:prstGeom>
          <a:noFill/>
        </p:spPr>
        <p:txBody>
          <a:bodyPr wrap="square">
            <a:spAutoFit/>
          </a:bodyPr>
          <a:lstStyle/>
          <a:p>
            <a:pPr algn="just">
              <a:lnSpc>
                <a:spcPct val="150000"/>
              </a:lnSpc>
            </a:pPr>
            <a:r>
              <a:rPr lang="en-US" b="0" i="0" dirty="0">
                <a:solidFill>
                  <a:srgbClr val="202122"/>
                </a:solidFill>
                <a:effectLst/>
                <a:latin typeface="Trebuchet MS" panose="020B0603020202020204" pitchFamily="34" charset="0"/>
              </a:rPr>
              <a:t>Initially a vassal of the Kingdom of León, Portugal grew in power and territory and gained </a:t>
            </a:r>
            <a:r>
              <a:rPr lang="en-US" b="0" i="1" dirty="0">
                <a:solidFill>
                  <a:srgbClr val="202122"/>
                </a:solidFill>
                <a:effectLst/>
                <a:latin typeface="Trebuchet MS" panose="020B0603020202020204" pitchFamily="34" charset="0"/>
              </a:rPr>
              <a:t>de facto</a:t>
            </a:r>
            <a:r>
              <a:rPr lang="en-US" b="0" i="0" dirty="0">
                <a:solidFill>
                  <a:srgbClr val="202122"/>
                </a:solidFill>
                <a:effectLst/>
                <a:latin typeface="Trebuchet MS" panose="020B0603020202020204" pitchFamily="34" charset="0"/>
              </a:rPr>
              <a:t> independence during weak Leonese reigns. In 1095, Portugal broke away from the </a:t>
            </a:r>
            <a:r>
              <a:rPr lang="en-US" b="0" i="0" u="none" strike="noStrike" dirty="0">
                <a:solidFill>
                  <a:srgbClr val="0645AD"/>
                </a:solidFill>
                <a:effectLst/>
                <a:latin typeface="Trebuchet MS" panose="020B0603020202020204" pitchFamily="34" charset="0"/>
                <a:hlinkClick r:id="rId2" tooltip="Kingdom of Galicia"/>
              </a:rPr>
              <a:t>Kingdom of Galicia</a:t>
            </a:r>
            <a:r>
              <a:rPr lang="en-US" b="0" i="0" dirty="0">
                <a:solidFill>
                  <a:srgbClr val="202122"/>
                </a:solidFill>
                <a:effectLst/>
                <a:latin typeface="Trebuchet MS" panose="020B0603020202020204" pitchFamily="34" charset="0"/>
              </a:rPr>
              <a:t>. At the end of the 11th century, the Burgundian knight </a:t>
            </a:r>
            <a:r>
              <a:rPr lang="en-US" b="0" i="0" u="none" strike="noStrike" dirty="0">
                <a:solidFill>
                  <a:srgbClr val="0645AD"/>
                </a:solidFill>
                <a:effectLst/>
                <a:latin typeface="Trebuchet MS" panose="020B0603020202020204" pitchFamily="34" charset="0"/>
                <a:hlinkClick r:id="rId3" tooltip="Henry, count of Portugal"/>
              </a:rPr>
              <a:t>Henry</a:t>
            </a:r>
            <a:r>
              <a:rPr lang="en-US" b="0" i="0" dirty="0">
                <a:solidFill>
                  <a:srgbClr val="202122"/>
                </a:solidFill>
                <a:effectLst/>
                <a:latin typeface="Trebuchet MS" panose="020B0603020202020204" pitchFamily="34" charset="0"/>
              </a:rPr>
              <a:t> became count of Portugal and defended its independence by merging the </a:t>
            </a:r>
            <a:r>
              <a:rPr lang="en-US" b="0" i="0" u="none" strike="noStrike" dirty="0">
                <a:solidFill>
                  <a:srgbClr val="0645AD"/>
                </a:solidFill>
                <a:effectLst/>
                <a:latin typeface="Trebuchet MS" panose="020B0603020202020204" pitchFamily="34" charset="0"/>
                <a:hlinkClick r:id="rId4" tooltip="County of Portugal"/>
              </a:rPr>
              <a:t>County of Portugal</a:t>
            </a:r>
            <a:r>
              <a:rPr lang="en-US" b="0" i="0" dirty="0">
                <a:solidFill>
                  <a:srgbClr val="202122"/>
                </a:solidFill>
                <a:effectLst/>
                <a:latin typeface="Trebuchet MS" panose="020B0603020202020204" pitchFamily="34" charset="0"/>
              </a:rPr>
              <a:t> and the </a:t>
            </a:r>
            <a:r>
              <a:rPr lang="en-US" b="0" i="0" u="none" strike="noStrike" dirty="0">
                <a:solidFill>
                  <a:srgbClr val="0645AD"/>
                </a:solidFill>
                <a:effectLst/>
                <a:latin typeface="Trebuchet MS" panose="020B0603020202020204" pitchFamily="34" charset="0"/>
                <a:hlinkClick r:id="rId5" tooltip="County of Coimbra"/>
              </a:rPr>
              <a:t>County of Coimbra</a:t>
            </a:r>
            <a:r>
              <a:rPr lang="en-US" b="0" i="0" dirty="0">
                <a:solidFill>
                  <a:srgbClr val="202122"/>
                </a:solidFill>
                <a:effectLst/>
                <a:latin typeface="Trebuchet MS" panose="020B0603020202020204" pitchFamily="34" charset="0"/>
              </a:rPr>
              <a:t>. Henry's son </a:t>
            </a:r>
            <a:r>
              <a:rPr lang="en-US" b="0" i="0" u="none" strike="noStrike" dirty="0">
                <a:solidFill>
                  <a:srgbClr val="0645AD"/>
                </a:solidFill>
                <a:effectLst/>
                <a:latin typeface="Trebuchet MS" panose="020B0603020202020204" pitchFamily="34" charset="0"/>
                <a:hlinkClick r:id="rId6" tooltip="Afonso I of Portugal"/>
              </a:rPr>
              <a:t>Afonso Henriques</a:t>
            </a:r>
            <a:r>
              <a:rPr lang="en-US" b="0" i="0" dirty="0">
                <a:solidFill>
                  <a:srgbClr val="202122"/>
                </a:solidFill>
                <a:effectLst/>
                <a:latin typeface="Trebuchet MS" panose="020B0603020202020204" pitchFamily="34" charset="0"/>
              </a:rPr>
              <a:t> proclaimed himself king of Portugal in 1139 with </a:t>
            </a:r>
            <a:r>
              <a:rPr lang="en-US" b="0" i="0" dirty="0" err="1">
                <a:solidFill>
                  <a:srgbClr val="202122"/>
                </a:solidFill>
                <a:effectLst/>
                <a:latin typeface="Trebuchet MS" panose="020B0603020202020204" pitchFamily="34" charset="0"/>
              </a:rPr>
              <a:t>Guimarães</a:t>
            </a:r>
            <a:r>
              <a:rPr lang="en-US" b="0" i="0" dirty="0">
                <a:solidFill>
                  <a:srgbClr val="202122"/>
                </a:solidFill>
                <a:effectLst/>
                <a:latin typeface="Trebuchet MS" panose="020B0603020202020204" pitchFamily="34" charset="0"/>
              </a:rPr>
              <a:t> (</a:t>
            </a:r>
            <a:r>
              <a:rPr lang="en-US" b="0" i="0" dirty="0" err="1">
                <a:solidFill>
                  <a:srgbClr val="202122"/>
                </a:solidFill>
                <a:effectLst/>
                <a:latin typeface="Trebuchet MS" panose="020B0603020202020204" pitchFamily="34" charset="0"/>
              </a:rPr>
              <a:t>Vimarens</a:t>
            </a:r>
            <a:r>
              <a:rPr lang="en-US" b="0" i="0" dirty="0">
                <a:solidFill>
                  <a:srgbClr val="202122"/>
                </a:solidFill>
                <a:effectLst/>
                <a:latin typeface="Trebuchet MS" panose="020B0603020202020204" pitchFamily="34" charset="0"/>
              </a:rPr>
              <a:t>) as capital. In 1179 a papal bull officially </a:t>
            </a:r>
            <a:r>
              <a:rPr lang="en-US" b="0" i="0" dirty="0" err="1">
                <a:solidFill>
                  <a:srgbClr val="202122"/>
                </a:solidFill>
                <a:effectLst/>
                <a:latin typeface="Trebuchet MS" panose="020B0603020202020204" pitchFamily="34" charset="0"/>
              </a:rPr>
              <a:t>recognised</a:t>
            </a:r>
            <a:r>
              <a:rPr lang="en-US" b="0" i="0" dirty="0">
                <a:solidFill>
                  <a:srgbClr val="202122"/>
                </a:solidFill>
                <a:effectLst/>
                <a:latin typeface="Trebuchet MS" panose="020B0603020202020204" pitchFamily="34" charset="0"/>
              </a:rPr>
              <a:t> Afonso I as king. The Algarve was conquered from the </a:t>
            </a:r>
            <a:r>
              <a:rPr lang="en-US" b="0" i="0" u="none" strike="noStrike" dirty="0">
                <a:solidFill>
                  <a:srgbClr val="0645AD"/>
                </a:solidFill>
                <a:effectLst/>
                <a:latin typeface="Trebuchet MS" panose="020B0603020202020204" pitchFamily="34" charset="0"/>
                <a:hlinkClick r:id="rId7" tooltip="Moors"/>
              </a:rPr>
              <a:t>Moors</a:t>
            </a:r>
            <a:r>
              <a:rPr lang="en-US" b="0" i="0" dirty="0">
                <a:solidFill>
                  <a:srgbClr val="202122"/>
                </a:solidFill>
                <a:effectLst/>
                <a:latin typeface="Trebuchet MS" panose="020B0603020202020204" pitchFamily="34" charset="0"/>
              </a:rPr>
              <a:t> in 1249, and in 1255 </a:t>
            </a:r>
            <a:r>
              <a:rPr lang="en-US" b="0" i="0" u="none" strike="noStrike" dirty="0">
                <a:solidFill>
                  <a:srgbClr val="0645AD"/>
                </a:solidFill>
                <a:effectLst/>
                <a:latin typeface="Trebuchet MS" panose="020B0603020202020204" pitchFamily="34" charset="0"/>
                <a:hlinkClick r:id="rId8" tooltip="Lisbon"/>
              </a:rPr>
              <a:t>Lisbon</a:t>
            </a:r>
            <a:r>
              <a:rPr lang="en-US" b="0" i="0" dirty="0">
                <a:solidFill>
                  <a:srgbClr val="202122"/>
                </a:solidFill>
                <a:effectLst/>
                <a:latin typeface="Trebuchet MS" panose="020B0603020202020204" pitchFamily="34" charset="0"/>
              </a:rPr>
              <a:t> became the capital. Portugal's land boundaries have remained almost unchanged since then.</a:t>
            </a:r>
          </a:p>
          <a:p>
            <a:pPr algn="just">
              <a:lnSpc>
                <a:spcPct val="150000"/>
              </a:lnSpc>
            </a:pPr>
            <a:r>
              <a:rPr lang="en-US" b="0" i="0" dirty="0">
                <a:solidFill>
                  <a:srgbClr val="202122"/>
                </a:solidFill>
                <a:effectLst/>
                <a:latin typeface="Trebuchet MS" panose="020B0603020202020204" pitchFamily="34" charset="0"/>
              </a:rPr>
              <a:t>During the reign of King </a:t>
            </a:r>
            <a:r>
              <a:rPr lang="en-US" b="0" i="0" u="none" strike="noStrike" dirty="0">
                <a:solidFill>
                  <a:srgbClr val="0645AD"/>
                </a:solidFill>
                <a:effectLst/>
                <a:latin typeface="Trebuchet MS" panose="020B0603020202020204" pitchFamily="34" charset="0"/>
                <a:hlinkClick r:id="rId9" tooltip="John I of Portugal"/>
              </a:rPr>
              <a:t>John I</a:t>
            </a:r>
            <a:r>
              <a:rPr lang="en-US" b="0" i="0" dirty="0">
                <a:solidFill>
                  <a:srgbClr val="202122"/>
                </a:solidFill>
                <a:effectLst/>
                <a:latin typeface="Trebuchet MS" panose="020B0603020202020204" pitchFamily="34" charset="0"/>
              </a:rPr>
              <a:t>, the Portuguese defeated the </a:t>
            </a:r>
            <a:r>
              <a:rPr lang="en-US" b="0" i="0" u="none" strike="noStrike" dirty="0">
                <a:solidFill>
                  <a:srgbClr val="0645AD"/>
                </a:solidFill>
                <a:effectLst/>
                <a:latin typeface="Trebuchet MS" panose="020B0603020202020204" pitchFamily="34" charset="0"/>
                <a:hlinkClick r:id="rId10" tooltip="Castilians"/>
              </a:rPr>
              <a:t>Castilians</a:t>
            </a:r>
            <a:r>
              <a:rPr lang="en-US" b="0" i="0" dirty="0">
                <a:solidFill>
                  <a:srgbClr val="202122"/>
                </a:solidFill>
                <a:effectLst/>
                <a:latin typeface="Trebuchet MS" panose="020B0603020202020204" pitchFamily="34" charset="0"/>
              </a:rPr>
              <a:t> in a war over the throne (1385) and established a political alliance with </a:t>
            </a:r>
            <a:r>
              <a:rPr lang="en-US" b="0" i="0" u="none" strike="noStrike" dirty="0">
                <a:solidFill>
                  <a:srgbClr val="0645AD"/>
                </a:solidFill>
                <a:effectLst/>
                <a:latin typeface="Trebuchet MS" panose="020B0603020202020204" pitchFamily="34" charset="0"/>
                <a:hlinkClick r:id="rId11" tooltip="Kingdom of England"/>
              </a:rPr>
              <a:t>England</a:t>
            </a:r>
            <a:r>
              <a:rPr lang="en-US" b="0" i="0" dirty="0">
                <a:solidFill>
                  <a:srgbClr val="202122"/>
                </a:solidFill>
                <a:effectLst/>
                <a:latin typeface="Trebuchet MS" panose="020B0603020202020204" pitchFamily="34" charset="0"/>
              </a:rPr>
              <a:t> (by the </a:t>
            </a:r>
            <a:r>
              <a:rPr lang="en-US" b="0" i="0" u="none" strike="noStrike" dirty="0">
                <a:solidFill>
                  <a:srgbClr val="0645AD"/>
                </a:solidFill>
                <a:effectLst/>
                <a:latin typeface="Trebuchet MS" panose="020B0603020202020204" pitchFamily="34" charset="0"/>
                <a:hlinkClick r:id="rId12" tooltip="Treaty of Windsor (1386)"/>
              </a:rPr>
              <a:t>Treaty of Windsor</a:t>
            </a:r>
            <a:r>
              <a:rPr lang="en-US" b="0" i="0" dirty="0">
                <a:solidFill>
                  <a:srgbClr val="202122"/>
                </a:solidFill>
                <a:effectLst/>
                <a:latin typeface="Trebuchet MS" panose="020B0603020202020204" pitchFamily="34" charset="0"/>
              </a:rPr>
              <a:t> in 1386).</a:t>
            </a:r>
          </a:p>
        </p:txBody>
      </p:sp>
    </p:spTree>
    <p:extLst>
      <p:ext uri="{BB962C8B-B14F-4D97-AF65-F5344CB8AC3E}">
        <p14:creationId xmlns:p14="http://schemas.microsoft.com/office/powerpoint/2010/main" val="1332789356"/>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B7C3B88-4B24-4C4B-998D-D213EC2EA319}"/>
              </a:ext>
            </a:extLst>
          </p:cNvPr>
          <p:cNvSpPr txBox="1"/>
          <p:nvPr/>
        </p:nvSpPr>
        <p:spPr>
          <a:xfrm>
            <a:off x="1074057" y="200974"/>
            <a:ext cx="10711543" cy="5027467"/>
          </a:xfrm>
          <a:prstGeom prst="rect">
            <a:avLst/>
          </a:prstGeom>
          <a:noFill/>
        </p:spPr>
        <p:txBody>
          <a:bodyPr wrap="square">
            <a:spAutoFit/>
          </a:bodyPr>
          <a:lstStyle/>
          <a:p>
            <a:pPr algn="just">
              <a:lnSpc>
                <a:spcPct val="150000"/>
              </a:lnSpc>
            </a:pPr>
            <a:r>
              <a:rPr lang="en-US" b="0" i="0" dirty="0">
                <a:solidFill>
                  <a:srgbClr val="202122"/>
                </a:solidFill>
                <a:effectLst/>
                <a:latin typeface="Trebuchet MS" panose="020B0603020202020204" pitchFamily="34" charset="0"/>
              </a:rPr>
              <a:t>From the late </a:t>
            </a:r>
            <a:r>
              <a:rPr lang="en-US" b="0" i="0" u="none" strike="noStrike" dirty="0">
                <a:solidFill>
                  <a:srgbClr val="0645AD"/>
                </a:solidFill>
                <a:effectLst/>
                <a:latin typeface="Trebuchet MS" panose="020B0603020202020204" pitchFamily="34" charset="0"/>
                <a:hlinkClick r:id="rId2" tooltip="Middle Ages"/>
              </a:rPr>
              <a:t>Middle Ages</a:t>
            </a:r>
            <a:r>
              <a:rPr lang="en-US" b="0" i="0" dirty="0">
                <a:solidFill>
                  <a:srgbClr val="202122"/>
                </a:solidFill>
                <a:effectLst/>
                <a:latin typeface="Trebuchet MS" panose="020B0603020202020204" pitchFamily="34" charset="0"/>
              </a:rPr>
              <a:t>, in the 15th and 16th centuries, </a:t>
            </a:r>
            <a:r>
              <a:rPr lang="en-US" b="0" i="0" u="none" strike="noStrike" dirty="0">
                <a:solidFill>
                  <a:srgbClr val="0645AD"/>
                </a:solidFill>
                <a:effectLst/>
                <a:latin typeface="Trebuchet MS" panose="020B0603020202020204" pitchFamily="34" charset="0"/>
                <a:hlinkClick r:id="rId3" tooltip="Portugal"/>
              </a:rPr>
              <a:t>Portugal</a:t>
            </a:r>
            <a:r>
              <a:rPr lang="en-US" b="0" i="0" dirty="0">
                <a:solidFill>
                  <a:srgbClr val="202122"/>
                </a:solidFill>
                <a:effectLst/>
                <a:latin typeface="Trebuchet MS" panose="020B0603020202020204" pitchFamily="34" charset="0"/>
              </a:rPr>
              <a:t> ascended to the status of a </a:t>
            </a:r>
            <a:r>
              <a:rPr lang="en-US" b="0" i="0" u="none" strike="noStrike" dirty="0">
                <a:solidFill>
                  <a:srgbClr val="0645AD"/>
                </a:solidFill>
                <a:effectLst/>
                <a:latin typeface="Trebuchet MS" panose="020B0603020202020204" pitchFamily="34" charset="0"/>
                <a:hlinkClick r:id="rId4" tooltip="Great power"/>
              </a:rPr>
              <a:t>world power</a:t>
            </a:r>
            <a:r>
              <a:rPr lang="en-US" b="0" i="0" dirty="0">
                <a:solidFill>
                  <a:srgbClr val="202122"/>
                </a:solidFill>
                <a:effectLst/>
                <a:latin typeface="Trebuchet MS" panose="020B0603020202020204" pitchFamily="34" charset="0"/>
              </a:rPr>
              <a:t> during Europe's "</a:t>
            </a:r>
            <a:r>
              <a:rPr lang="en-US" b="0" i="0" u="none" strike="noStrike" dirty="0">
                <a:solidFill>
                  <a:srgbClr val="0645AD"/>
                </a:solidFill>
                <a:effectLst/>
                <a:latin typeface="Trebuchet MS" panose="020B0603020202020204" pitchFamily="34" charset="0"/>
                <a:hlinkClick r:id="rId5" tooltip="Age of Discovery"/>
              </a:rPr>
              <a:t>Age of Discovery</a:t>
            </a:r>
            <a:r>
              <a:rPr lang="en-US" b="0" i="0" dirty="0">
                <a:solidFill>
                  <a:srgbClr val="202122"/>
                </a:solidFill>
                <a:effectLst/>
                <a:latin typeface="Trebuchet MS" panose="020B0603020202020204" pitchFamily="34" charset="0"/>
              </a:rPr>
              <a:t>" as it </a:t>
            </a:r>
            <a:r>
              <a:rPr lang="en-US" b="0" i="0" u="none" strike="noStrike" dirty="0">
                <a:solidFill>
                  <a:srgbClr val="0645AD"/>
                </a:solidFill>
                <a:effectLst/>
                <a:latin typeface="Trebuchet MS" panose="020B0603020202020204" pitchFamily="34" charset="0"/>
                <a:hlinkClick r:id="rId6" tooltip="Portuguese Empire"/>
              </a:rPr>
              <a:t>built up a vast empire</a:t>
            </a:r>
            <a:r>
              <a:rPr lang="en-US" b="0" i="0" dirty="0">
                <a:solidFill>
                  <a:srgbClr val="202122"/>
                </a:solidFill>
                <a:effectLst/>
                <a:latin typeface="Trebuchet MS" panose="020B0603020202020204" pitchFamily="34" charset="0"/>
              </a:rPr>
              <a:t>, including possessions in South America, Africa, Asia, and Oceania. Over the following two centuries, Portugal kept most of its colonies, but gradually lost much of its wealth and status as the Dutch, English, and French took an increasing share of the </a:t>
            </a:r>
            <a:r>
              <a:rPr lang="en-US" b="0" i="0" u="none" strike="noStrike" dirty="0">
                <a:solidFill>
                  <a:srgbClr val="0645AD"/>
                </a:solidFill>
                <a:effectLst/>
                <a:latin typeface="Trebuchet MS" panose="020B0603020202020204" pitchFamily="34" charset="0"/>
                <a:hlinkClick r:id="rId7" tooltip="Spice trade"/>
              </a:rPr>
              <a:t>spice</a:t>
            </a:r>
            <a:r>
              <a:rPr lang="en-US" b="0" i="0" dirty="0">
                <a:solidFill>
                  <a:srgbClr val="202122"/>
                </a:solidFill>
                <a:effectLst/>
                <a:latin typeface="Trebuchet MS" panose="020B0603020202020204" pitchFamily="34" charset="0"/>
              </a:rPr>
              <a:t> and </a:t>
            </a:r>
            <a:r>
              <a:rPr lang="en-US" b="0" i="0" u="none" strike="noStrike" dirty="0">
                <a:solidFill>
                  <a:srgbClr val="0645AD"/>
                </a:solidFill>
                <a:effectLst/>
                <a:latin typeface="Trebuchet MS" panose="020B0603020202020204" pitchFamily="34" charset="0"/>
                <a:hlinkClick r:id="rId8" tooltip="History of slavery"/>
              </a:rPr>
              <a:t>slave trades</a:t>
            </a:r>
            <a:r>
              <a:rPr lang="en-US" b="0" i="0" dirty="0">
                <a:solidFill>
                  <a:srgbClr val="202122"/>
                </a:solidFill>
                <a:effectLst/>
                <a:latin typeface="Trebuchet MS" panose="020B0603020202020204" pitchFamily="34" charset="0"/>
              </a:rPr>
              <a:t> by surrounding or conquering the widely scattered Portuguese trading posts and territories. Signs of military decline began with two disastrous battles: the </a:t>
            </a:r>
            <a:r>
              <a:rPr lang="en-US" b="0" i="0" u="none" strike="noStrike" dirty="0">
                <a:solidFill>
                  <a:srgbClr val="0645AD"/>
                </a:solidFill>
                <a:effectLst/>
                <a:latin typeface="Trebuchet MS" panose="020B0603020202020204" pitchFamily="34" charset="0"/>
                <a:hlinkClick r:id="rId9" tooltip="Battle of Alcácer Quibir"/>
              </a:rPr>
              <a:t>Battle of </a:t>
            </a:r>
            <a:r>
              <a:rPr lang="en-US" b="0" i="0" u="none" strike="noStrike" dirty="0" err="1">
                <a:solidFill>
                  <a:srgbClr val="0645AD"/>
                </a:solidFill>
                <a:effectLst/>
                <a:latin typeface="Trebuchet MS" panose="020B0603020202020204" pitchFamily="34" charset="0"/>
                <a:hlinkClick r:id="rId9" tooltip="Battle of Alcácer Quibir"/>
              </a:rPr>
              <a:t>Alcácer</a:t>
            </a:r>
            <a:r>
              <a:rPr lang="en-US" b="0" i="0" u="none" strike="noStrike" dirty="0">
                <a:solidFill>
                  <a:srgbClr val="0645AD"/>
                </a:solidFill>
                <a:effectLst/>
                <a:latin typeface="Trebuchet MS" panose="020B0603020202020204" pitchFamily="34" charset="0"/>
                <a:hlinkClick r:id="rId9" tooltip="Battle of Alcácer Quibir"/>
              </a:rPr>
              <a:t> </a:t>
            </a:r>
            <a:r>
              <a:rPr lang="en-US" b="0" i="0" u="none" strike="noStrike" dirty="0" err="1">
                <a:solidFill>
                  <a:srgbClr val="0645AD"/>
                </a:solidFill>
                <a:effectLst/>
                <a:latin typeface="Trebuchet MS" panose="020B0603020202020204" pitchFamily="34" charset="0"/>
                <a:hlinkClick r:id="rId9" tooltip="Battle of Alcácer Quibir"/>
              </a:rPr>
              <a:t>Quibir</a:t>
            </a:r>
            <a:r>
              <a:rPr lang="en-US" b="0" i="0" dirty="0">
                <a:solidFill>
                  <a:srgbClr val="202122"/>
                </a:solidFill>
                <a:effectLst/>
                <a:latin typeface="Trebuchet MS" panose="020B0603020202020204" pitchFamily="34" charset="0"/>
              </a:rPr>
              <a:t> in Morocco in 1578 and Spain's abortive attempt to conquer England in 1588 by means of the </a:t>
            </a:r>
            <a:r>
              <a:rPr lang="en-US" b="0" i="0" u="none" strike="noStrike" dirty="0">
                <a:solidFill>
                  <a:srgbClr val="0645AD"/>
                </a:solidFill>
                <a:effectLst/>
                <a:latin typeface="Trebuchet MS" panose="020B0603020202020204" pitchFamily="34" charset="0"/>
                <a:hlinkClick r:id="rId10" tooltip="Spanish Armada"/>
              </a:rPr>
              <a:t>Spanish Armada</a:t>
            </a:r>
            <a:r>
              <a:rPr lang="en-US" b="0" i="0" dirty="0">
                <a:solidFill>
                  <a:srgbClr val="202122"/>
                </a:solidFill>
                <a:effectLst/>
                <a:latin typeface="Trebuchet MS" panose="020B0603020202020204" pitchFamily="34" charset="0"/>
              </a:rPr>
              <a:t> – Portugal was then in an uncomfortable </a:t>
            </a:r>
            <a:r>
              <a:rPr lang="en-US" b="0" i="0" u="none" strike="noStrike" dirty="0">
                <a:solidFill>
                  <a:srgbClr val="0645AD"/>
                </a:solidFill>
                <a:effectLst/>
                <a:latin typeface="Trebuchet MS" panose="020B0603020202020204" pitchFamily="34" charset="0"/>
                <a:hlinkClick r:id="rId11" tooltip="Iberian Union"/>
              </a:rPr>
              <a:t>dynastic union with Spain</a:t>
            </a:r>
            <a:r>
              <a:rPr lang="en-US" b="0" i="0" dirty="0">
                <a:solidFill>
                  <a:srgbClr val="202122"/>
                </a:solidFill>
                <a:effectLst/>
                <a:latin typeface="Trebuchet MS" panose="020B0603020202020204" pitchFamily="34" charset="0"/>
              </a:rPr>
              <a:t> and contributed ships to the Spanish invasion fleet. The country was further weakened by the destruction of much of its capital city in an </a:t>
            </a:r>
            <a:r>
              <a:rPr lang="en-US" b="0" i="0" u="none" strike="noStrike" dirty="0">
                <a:solidFill>
                  <a:srgbClr val="0645AD"/>
                </a:solidFill>
                <a:effectLst/>
                <a:latin typeface="Trebuchet MS" panose="020B0603020202020204" pitchFamily="34" charset="0"/>
                <a:hlinkClick r:id="rId12" tooltip="1755 Lisbon earthquake"/>
              </a:rPr>
              <a:t>earthquake in 1755</a:t>
            </a:r>
            <a:r>
              <a:rPr lang="en-US" b="0" i="0" dirty="0">
                <a:solidFill>
                  <a:srgbClr val="202122"/>
                </a:solidFill>
                <a:effectLst/>
                <a:latin typeface="Trebuchet MS" panose="020B0603020202020204" pitchFamily="34" charset="0"/>
              </a:rPr>
              <a:t>, occupation during the </a:t>
            </a:r>
            <a:r>
              <a:rPr lang="en-US" b="0" i="0" u="none" strike="noStrike" dirty="0">
                <a:solidFill>
                  <a:srgbClr val="0645AD"/>
                </a:solidFill>
                <a:effectLst/>
                <a:latin typeface="Trebuchet MS" panose="020B0603020202020204" pitchFamily="34" charset="0"/>
                <a:hlinkClick r:id="rId13" tooltip="Napoleonic Wars"/>
              </a:rPr>
              <a:t>Napoleonic Wars</a:t>
            </a:r>
            <a:r>
              <a:rPr lang="en-US" b="0" i="0" dirty="0">
                <a:solidFill>
                  <a:srgbClr val="202122"/>
                </a:solidFill>
                <a:effectLst/>
                <a:latin typeface="Trebuchet MS" panose="020B0603020202020204" pitchFamily="34" charset="0"/>
              </a:rPr>
              <a:t> and the loss of its largest colony, </a:t>
            </a:r>
            <a:r>
              <a:rPr lang="en-US" b="0" i="0" u="none" strike="noStrike" dirty="0">
                <a:solidFill>
                  <a:srgbClr val="0645AD"/>
                </a:solidFill>
                <a:effectLst/>
                <a:latin typeface="Trebuchet MS" panose="020B0603020202020204" pitchFamily="34" charset="0"/>
                <a:hlinkClick r:id="rId14" tooltip="Colonial Brazil"/>
              </a:rPr>
              <a:t>Brazil</a:t>
            </a:r>
            <a:r>
              <a:rPr lang="en-US" b="0" i="0" dirty="0">
                <a:solidFill>
                  <a:srgbClr val="202122"/>
                </a:solidFill>
                <a:effectLst/>
                <a:latin typeface="Trebuchet MS" panose="020B0603020202020204" pitchFamily="34" charset="0"/>
              </a:rPr>
              <a:t>, in 1822. From the middle of the 19th century to the late 1950s, nearly two million </a:t>
            </a:r>
            <a:r>
              <a:rPr lang="en-US" b="0" i="0" u="none" strike="noStrike" dirty="0">
                <a:solidFill>
                  <a:srgbClr val="0645AD"/>
                </a:solidFill>
                <a:effectLst/>
                <a:latin typeface="Trebuchet MS" panose="020B0603020202020204" pitchFamily="34" charset="0"/>
                <a:hlinkClick r:id="rId15" tooltip="Portuguese people"/>
              </a:rPr>
              <a:t>Portuguese</a:t>
            </a:r>
            <a:r>
              <a:rPr lang="en-US" b="0" i="0" dirty="0">
                <a:solidFill>
                  <a:srgbClr val="202122"/>
                </a:solidFill>
                <a:effectLst/>
                <a:latin typeface="Trebuchet MS" panose="020B0603020202020204" pitchFamily="34" charset="0"/>
              </a:rPr>
              <a:t> left Portugal to live in Brazil and the United States.</a:t>
            </a:r>
            <a:endParaRPr lang="pt-PT" dirty="0">
              <a:latin typeface="Trebuchet MS" panose="020B0603020202020204" pitchFamily="34" charset="0"/>
            </a:endParaRPr>
          </a:p>
        </p:txBody>
      </p:sp>
    </p:spTree>
    <p:extLst>
      <p:ext uri="{BB962C8B-B14F-4D97-AF65-F5344CB8AC3E}">
        <p14:creationId xmlns:p14="http://schemas.microsoft.com/office/powerpoint/2010/main" val="3489204841"/>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8AEEF83-5444-40DE-8F3F-B70E4FDEC85A}"/>
              </a:ext>
            </a:extLst>
          </p:cNvPr>
          <p:cNvSpPr txBox="1"/>
          <p:nvPr/>
        </p:nvSpPr>
        <p:spPr>
          <a:xfrm>
            <a:off x="943429" y="1724468"/>
            <a:ext cx="10595427" cy="2956066"/>
          </a:xfrm>
          <a:prstGeom prst="rect">
            <a:avLst/>
          </a:prstGeom>
          <a:noFill/>
        </p:spPr>
        <p:txBody>
          <a:bodyPr wrap="square">
            <a:spAutoFit/>
          </a:bodyPr>
          <a:lstStyle/>
          <a:p>
            <a:pPr algn="just">
              <a:lnSpc>
                <a:spcPct val="150000"/>
              </a:lnSpc>
            </a:pPr>
            <a:r>
              <a:rPr lang="en-US" b="0" i="0" dirty="0">
                <a:solidFill>
                  <a:srgbClr val="202122"/>
                </a:solidFill>
                <a:effectLst/>
                <a:latin typeface="Trebuchet MS" panose="020B0603020202020204" pitchFamily="34" charset="0"/>
              </a:rPr>
              <a:t>In 1910, there was a revolution that deposed the monarchy. Amid corruption, repression of the church, and the near-bankruptcy of the state, a military coup in 1926 installed a dictatorship that remained until another coup in 1974. The new government instituted sweeping </a:t>
            </a:r>
            <a:r>
              <a:rPr lang="en-US" b="0" i="0" u="none" strike="noStrike" dirty="0">
                <a:solidFill>
                  <a:srgbClr val="0645AD"/>
                </a:solidFill>
                <a:effectLst/>
                <a:latin typeface="Trebuchet MS" panose="020B0603020202020204" pitchFamily="34" charset="0"/>
                <a:hlinkClick r:id="rId2" tooltip="Democracy"/>
              </a:rPr>
              <a:t>democratic</a:t>
            </a:r>
            <a:r>
              <a:rPr lang="en-US" b="0" i="0" dirty="0">
                <a:solidFill>
                  <a:srgbClr val="202122"/>
                </a:solidFill>
                <a:effectLst/>
                <a:latin typeface="Trebuchet MS" panose="020B0603020202020204" pitchFamily="34" charset="0"/>
              </a:rPr>
              <a:t> reforms and granted independence to all of Portugal's African colonies in 1975. Portugal is a founding member of the </a:t>
            </a:r>
            <a:r>
              <a:rPr lang="en-US" b="0" i="0" u="none" strike="noStrike" dirty="0">
                <a:solidFill>
                  <a:srgbClr val="0645AD"/>
                </a:solidFill>
                <a:effectLst/>
                <a:latin typeface="Trebuchet MS" panose="020B0603020202020204" pitchFamily="34" charset="0"/>
                <a:hlinkClick r:id="rId3" tooltip="NATO"/>
              </a:rPr>
              <a:t>North Atlantic Treaty Organization</a:t>
            </a:r>
            <a:r>
              <a:rPr lang="en-US" b="0" i="0" dirty="0">
                <a:solidFill>
                  <a:srgbClr val="202122"/>
                </a:solidFill>
                <a:effectLst/>
                <a:latin typeface="Trebuchet MS" panose="020B0603020202020204" pitchFamily="34" charset="0"/>
              </a:rPr>
              <a:t> (NATO), the </a:t>
            </a:r>
            <a:r>
              <a:rPr lang="en-US" b="0" i="0" u="none" strike="noStrike" dirty="0" err="1">
                <a:solidFill>
                  <a:srgbClr val="0645AD"/>
                </a:solidFill>
                <a:effectLst/>
                <a:latin typeface="Trebuchet MS" panose="020B0603020202020204" pitchFamily="34" charset="0"/>
                <a:hlinkClick r:id="rId4" tooltip="Organisation for Economic Co-operation and Development"/>
              </a:rPr>
              <a:t>Organisation</a:t>
            </a:r>
            <a:r>
              <a:rPr lang="en-US" b="0" i="0" u="none" strike="noStrike" dirty="0">
                <a:solidFill>
                  <a:srgbClr val="0645AD"/>
                </a:solidFill>
                <a:effectLst/>
                <a:latin typeface="Trebuchet MS" panose="020B0603020202020204" pitchFamily="34" charset="0"/>
                <a:hlinkClick r:id="rId4" tooltip="Organisation for Economic Co-operation and Development"/>
              </a:rPr>
              <a:t> for Economic Co-operation and Development</a:t>
            </a:r>
            <a:r>
              <a:rPr lang="en-US" b="0" i="0" dirty="0">
                <a:solidFill>
                  <a:srgbClr val="202122"/>
                </a:solidFill>
                <a:effectLst/>
                <a:latin typeface="Trebuchet MS" panose="020B0603020202020204" pitchFamily="34" charset="0"/>
              </a:rPr>
              <a:t> (OECD), and the </a:t>
            </a:r>
            <a:r>
              <a:rPr lang="en-US" b="0" i="0" u="none" strike="noStrike" dirty="0">
                <a:solidFill>
                  <a:srgbClr val="0645AD"/>
                </a:solidFill>
                <a:effectLst/>
                <a:latin typeface="Trebuchet MS" panose="020B0603020202020204" pitchFamily="34" charset="0"/>
                <a:hlinkClick r:id="rId5" tooltip="European Free Trade Association"/>
              </a:rPr>
              <a:t>European Free Trade Association</a:t>
            </a:r>
            <a:r>
              <a:rPr lang="en-US" b="0" i="0" dirty="0">
                <a:solidFill>
                  <a:srgbClr val="202122"/>
                </a:solidFill>
                <a:effectLst/>
                <a:latin typeface="Trebuchet MS" panose="020B0603020202020204" pitchFamily="34" charset="0"/>
              </a:rPr>
              <a:t> (EFTA). It entered the </a:t>
            </a:r>
            <a:r>
              <a:rPr lang="en-US" b="0" i="0" u="none" strike="noStrike" dirty="0">
                <a:solidFill>
                  <a:srgbClr val="0645AD"/>
                </a:solidFill>
                <a:effectLst/>
                <a:latin typeface="Trebuchet MS" panose="020B0603020202020204" pitchFamily="34" charset="0"/>
                <a:hlinkClick r:id="rId6" tooltip="European Economic Community"/>
              </a:rPr>
              <a:t>European Economic Community</a:t>
            </a:r>
            <a:r>
              <a:rPr lang="en-US" b="0" i="0" dirty="0">
                <a:solidFill>
                  <a:srgbClr val="202122"/>
                </a:solidFill>
                <a:effectLst/>
                <a:latin typeface="Trebuchet MS" panose="020B0603020202020204" pitchFamily="34" charset="0"/>
              </a:rPr>
              <a:t> (now the </a:t>
            </a:r>
            <a:r>
              <a:rPr lang="en-US" b="0" i="0" u="none" strike="noStrike" dirty="0">
                <a:solidFill>
                  <a:srgbClr val="0645AD"/>
                </a:solidFill>
                <a:effectLst/>
                <a:latin typeface="Trebuchet MS" panose="020B0603020202020204" pitchFamily="34" charset="0"/>
                <a:hlinkClick r:id="rId7" tooltip="European Union"/>
              </a:rPr>
              <a:t>European Union</a:t>
            </a:r>
            <a:r>
              <a:rPr lang="en-US" b="0" i="0" dirty="0">
                <a:solidFill>
                  <a:srgbClr val="202122"/>
                </a:solidFill>
                <a:effectLst/>
                <a:latin typeface="Trebuchet MS" panose="020B0603020202020204" pitchFamily="34" charset="0"/>
              </a:rPr>
              <a:t>) in 1986.</a:t>
            </a:r>
            <a:endParaRPr lang="pt-PT" dirty="0">
              <a:latin typeface="Trebuchet MS" panose="020B0603020202020204" pitchFamily="34" charset="0"/>
            </a:endParaRPr>
          </a:p>
        </p:txBody>
      </p:sp>
    </p:spTree>
    <p:extLst>
      <p:ext uri="{BB962C8B-B14F-4D97-AF65-F5344CB8AC3E}">
        <p14:creationId xmlns:p14="http://schemas.microsoft.com/office/powerpoint/2010/main" val="1783712647"/>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6722686-EAEE-4677-B9D9-E1E9869EC239}"/>
              </a:ext>
            </a:extLst>
          </p:cNvPr>
          <p:cNvSpPr txBox="1"/>
          <p:nvPr/>
        </p:nvSpPr>
        <p:spPr>
          <a:xfrm>
            <a:off x="5138057" y="258018"/>
            <a:ext cx="6096000" cy="523220"/>
          </a:xfrm>
          <a:prstGeom prst="rect">
            <a:avLst/>
          </a:prstGeom>
          <a:noFill/>
        </p:spPr>
        <p:txBody>
          <a:bodyPr wrap="square">
            <a:spAutoFit/>
          </a:bodyPr>
          <a:lstStyle/>
          <a:p>
            <a:pPr algn="l"/>
            <a:r>
              <a:rPr lang="pt-PT" sz="2800" b="0" i="0" dirty="0" err="1">
                <a:solidFill>
                  <a:srgbClr val="000000"/>
                </a:solidFill>
                <a:effectLst/>
                <a:latin typeface="Trebuchet MS" panose="020B0603020202020204" pitchFamily="34" charset="0"/>
              </a:rPr>
              <a:t>Etymology</a:t>
            </a:r>
            <a:endParaRPr lang="pt-PT" sz="2800" b="0" i="0" dirty="0">
              <a:solidFill>
                <a:srgbClr val="000000"/>
              </a:solidFill>
              <a:effectLst/>
              <a:latin typeface="Trebuchet MS" panose="020B0603020202020204" pitchFamily="34" charset="0"/>
            </a:endParaRPr>
          </a:p>
        </p:txBody>
      </p:sp>
      <p:sp>
        <p:nvSpPr>
          <p:cNvPr id="5" name="CaixaDeTexto 4">
            <a:extLst>
              <a:ext uri="{FF2B5EF4-FFF2-40B4-BE49-F238E27FC236}">
                <a16:creationId xmlns:a16="http://schemas.microsoft.com/office/drawing/2014/main" id="{0E77514C-C822-4798-8D2B-21A3D20A4C02}"/>
              </a:ext>
            </a:extLst>
          </p:cNvPr>
          <p:cNvSpPr txBox="1"/>
          <p:nvPr/>
        </p:nvSpPr>
        <p:spPr>
          <a:xfrm>
            <a:off x="537029" y="1356302"/>
            <a:ext cx="11117942" cy="5243680"/>
          </a:xfrm>
          <a:prstGeom prst="rect">
            <a:avLst/>
          </a:prstGeom>
          <a:noFill/>
        </p:spPr>
        <p:txBody>
          <a:bodyPr wrap="square">
            <a:spAutoFit/>
          </a:bodyPr>
          <a:lstStyle/>
          <a:p>
            <a:pPr algn="just">
              <a:lnSpc>
                <a:spcPct val="150000"/>
              </a:lnSpc>
            </a:pPr>
            <a:r>
              <a:rPr lang="en-US" sz="1500" b="0" i="0" dirty="0">
                <a:solidFill>
                  <a:srgbClr val="202122"/>
                </a:solidFill>
                <a:effectLst/>
                <a:latin typeface="Trebuchet MS" panose="020B0603020202020204" pitchFamily="34" charset="0"/>
              </a:rPr>
              <a:t>The word Portugal derives from the </a:t>
            </a:r>
            <a:r>
              <a:rPr lang="en-US" sz="1500" b="0" i="0" u="none" strike="noStrike" dirty="0">
                <a:solidFill>
                  <a:srgbClr val="0645AD"/>
                </a:solidFill>
                <a:effectLst/>
                <a:latin typeface="Trebuchet MS" panose="020B0603020202020204" pitchFamily="34" charset="0"/>
                <a:hlinkClick r:id="rId2" tooltip="Ancient Rome"/>
              </a:rPr>
              <a:t>Roman</a:t>
            </a:r>
            <a:r>
              <a:rPr lang="en-US" sz="1500" b="0" i="0" dirty="0">
                <a:solidFill>
                  <a:srgbClr val="202122"/>
                </a:solidFill>
                <a:effectLst/>
                <a:latin typeface="Trebuchet MS" panose="020B0603020202020204" pitchFamily="34" charset="0"/>
              </a:rPr>
              <a:t>-</a:t>
            </a:r>
            <a:r>
              <a:rPr lang="en-US" sz="1500" b="0" i="0" u="none" strike="noStrike" dirty="0">
                <a:solidFill>
                  <a:srgbClr val="0645AD"/>
                </a:solidFill>
                <a:effectLst/>
                <a:latin typeface="Trebuchet MS" panose="020B0603020202020204" pitchFamily="34" charset="0"/>
                <a:hlinkClick r:id="rId3" tooltip="Celts"/>
              </a:rPr>
              <a:t>Celtic</a:t>
            </a:r>
            <a:r>
              <a:rPr lang="en-US" sz="1500" b="0" i="0" dirty="0">
                <a:solidFill>
                  <a:srgbClr val="202122"/>
                </a:solidFill>
                <a:effectLst/>
                <a:latin typeface="Trebuchet MS" panose="020B0603020202020204" pitchFamily="34" charset="0"/>
              </a:rPr>
              <a:t> place name </a:t>
            </a:r>
            <a:r>
              <a:rPr lang="en-US" sz="1500" b="1" i="1" u="none" strike="noStrike" dirty="0">
                <a:solidFill>
                  <a:srgbClr val="0645AD"/>
                </a:solidFill>
                <a:effectLst/>
                <a:latin typeface="Trebuchet MS" panose="020B0603020202020204" pitchFamily="34" charset="0"/>
                <a:hlinkClick r:id="rId4" tooltip="Portus Cale"/>
              </a:rPr>
              <a:t>Portus Cale</a:t>
            </a:r>
            <a:r>
              <a:rPr lang="en-US" sz="1500" b="0" i="0" dirty="0">
                <a:solidFill>
                  <a:srgbClr val="202122"/>
                </a:solidFill>
                <a:effectLst/>
                <a:latin typeface="Trebuchet MS" panose="020B0603020202020204" pitchFamily="34" charset="0"/>
              </a:rPr>
              <a:t>. Cale or </a:t>
            </a:r>
            <a:r>
              <a:rPr lang="en-US" sz="1500" b="0" i="0" u="none" strike="noStrike" dirty="0">
                <a:solidFill>
                  <a:srgbClr val="0645AD"/>
                </a:solidFill>
                <a:effectLst/>
                <a:latin typeface="Trebuchet MS" panose="020B0603020202020204" pitchFamily="34" charset="0"/>
                <a:hlinkClick r:id="rId5" tooltip="Cailleach"/>
              </a:rPr>
              <a:t>Cailleach</a:t>
            </a:r>
            <a:r>
              <a:rPr lang="en-US" sz="1500" b="0" i="0" dirty="0">
                <a:solidFill>
                  <a:srgbClr val="202122"/>
                </a:solidFill>
                <a:effectLst/>
                <a:latin typeface="Trebuchet MS" panose="020B0603020202020204" pitchFamily="34" charset="0"/>
              </a:rPr>
              <a:t> was the name of a Celtic deity</a:t>
            </a:r>
            <a:r>
              <a:rPr lang="en-US" sz="1500" b="0" i="0" u="none" strike="noStrike" baseline="30000" dirty="0">
                <a:solidFill>
                  <a:srgbClr val="0645AD"/>
                </a:solidFill>
                <a:effectLst/>
                <a:latin typeface="Trebuchet MS" panose="020B0603020202020204" pitchFamily="34" charset="0"/>
                <a:hlinkClick r:id="rId6"/>
              </a:rPr>
              <a:t>[2]</a:t>
            </a:r>
            <a:r>
              <a:rPr lang="en-US" sz="1500" b="0" i="0" dirty="0">
                <a:solidFill>
                  <a:srgbClr val="202122"/>
                </a:solidFill>
                <a:effectLst/>
                <a:latin typeface="Trebuchet MS" panose="020B0603020202020204" pitchFamily="34" charset="0"/>
              </a:rPr>
              <a:t> and the name of an early settlement located at the mouth of the </a:t>
            </a:r>
            <a:r>
              <a:rPr lang="en-US" sz="1500" b="0" i="0" u="none" strike="noStrike" dirty="0">
                <a:solidFill>
                  <a:srgbClr val="0645AD"/>
                </a:solidFill>
                <a:effectLst/>
                <a:latin typeface="Trebuchet MS" panose="020B0603020202020204" pitchFamily="34" charset="0"/>
                <a:hlinkClick r:id="rId7" tooltip="Douro River"/>
              </a:rPr>
              <a:t>Douro River</a:t>
            </a:r>
            <a:r>
              <a:rPr lang="en-US" sz="1500" b="0" i="0" dirty="0">
                <a:solidFill>
                  <a:srgbClr val="202122"/>
                </a:solidFill>
                <a:effectLst/>
                <a:latin typeface="Trebuchet MS" panose="020B0603020202020204" pitchFamily="34" charset="0"/>
              </a:rPr>
              <a:t> (present-day </a:t>
            </a:r>
            <a:r>
              <a:rPr lang="en-US" sz="1500" b="0" i="0" u="none" strike="noStrike" dirty="0">
                <a:solidFill>
                  <a:srgbClr val="0645AD"/>
                </a:solidFill>
                <a:effectLst/>
                <a:latin typeface="Trebuchet MS" panose="020B0603020202020204" pitchFamily="34" charset="0"/>
                <a:hlinkClick r:id="rId8" tooltip="Vila Nova de Gaia"/>
              </a:rPr>
              <a:t>Vila Nova de Gaia</a:t>
            </a:r>
            <a:r>
              <a:rPr lang="en-US" sz="1500" b="0" i="0" dirty="0">
                <a:solidFill>
                  <a:srgbClr val="202122"/>
                </a:solidFill>
                <a:effectLst/>
                <a:latin typeface="Trebuchet MS" panose="020B0603020202020204" pitchFamily="34" charset="0"/>
              </a:rPr>
              <a:t>), which flows into the Atlantic Ocean in the north of what is now Portugal. Around 200 BC, the Romans took the </a:t>
            </a:r>
            <a:r>
              <a:rPr lang="en-US" sz="1500" b="0" i="0" u="none" strike="noStrike" dirty="0">
                <a:solidFill>
                  <a:srgbClr val="0645AD"/>
                </a:solidFill>
                <a:effectLst/>
                <a:latin typeface="Trebuchet MS" panose="020B0603020202020204" pitchFamily="34" charset="0"/>
                <a:hlinkClick r:id="rId9" tooltip="Iberian Peninsula"/>
              </a:rPr>
              <a:t>Iberian Peninsula</a:t>
            </a:r>
            <a:r>
              <a:rPr lang="en-US" sz="1500" b="0" i="0" dirty="0">
                <a:solidFill>
                  <a:srgbClr val="202122"/>
                </a:solidFill>
                <a:effectLst/>
                <a:latin typeface="Trebuchet MS" panose="020B0603020202020204" pitchFamily="34" charset="0"/>
              </a:rPr>
              <a:t> from the Carthaginians during the </a:t>
            </a:r>
            <a:r>
              <a:rPr lang="en-US" sz="1500" b="0" i="0" u="none" strike="noStrike" dirty="0">
                <a:solidFill>
                  <a:srgbClr val="0645AD"/>
                </a:solidFill>
                <a:effectLst/>
                <a:latin typeface="Trebuchet MS" panose="020B0603020202020204" pitchFamily="34" charset="0"/>
                <a:hlinkClick r:id="rId10" tooltip="Second Punic War"/>
              </a:rPr>
              <a:t>Second Punic War</a:t>
            </a:r>
            <a:r>
              <a:rPr lang="en-US" sz="1500" b="0" i="0" dirty="0">
                <a:solidFill>
                  <a:srgbClr val="202122"/>
                </a:solidFill>
                <a:effectLst/>
                <a:latin typeface="Trebuchet MS" panose="020B0603020202020204" pitchFamily="34" charset="0"/>
              </a:rPr>
              <a:t>, and in the process conquered Cale and renamed it </a:t>
            </a:r>
            <a:r>
              <a:rPr lang="en-US" sz="1500" b="0" i="1" dirty="0">
                <a:solidFill>
                  <a:srgbClr val="202122"/>
                </a:solidFill>
                <a:effectLst/>
                <a:latin typeface="Trebuchet MS" panose="020B0603020202020204" pitchFamily="34" charset="0"/>
              </a:rPr>
              <a:t>Portus Cale</a:t>
            </a:r>
            <a:r>
              <a:rPr lang="en-US" sz="1500" b="0" i="0" dirty="0">
                <a:solidFill>
                  <a:srgbClr val="202122"/>
                </a:solidFill>
                <a:effectLst/>
                <a:latin typeface="Trebuchet MS" panose="020B0603020202020204" pitchFamily="34" charset="0"/>
              </a:rPr>
              <a:t> (</a:t>
            </a:r>
            <a:r>
              <a:rPr lang="en-US" sz="1500" b="0" i="1" dirty="0">
                <a:solidFill>
                  <a:srgbClr val="202122"/>
                </a:solidFill>
                <a:effectLst/>
                <a:latin typeface="Trebuchet MS" panose="020B0603020202020204" pitchFamily="34" charset="0"/>
              </a:rPr>
              <a:t>Port of Cale</a:t>
            </a:r>
            <a:r>
              <a:rPr lang="en-US" sz="1500" b="0" i="0" dirty="0">
                <a:solidFill>
                  <a:srgbClr val="202122"/>
                </a:solidFill>
                <a:effectLst/>
                <a:latin typeface="Trebuchet MS" panose="020B0603020202020204" pitchFamily="34" charset="0"/>
              </a:rPr>
              <a:t>). During the </a:t>
            </a:r>
            <a:r>
              <a:rPr lang="en-US" sz="1500" b="0" i="0" u="none" strike="noStrike" dirty="0">
                <a:solidFill>
                  <a:srgbClr val="0645AD"/>
                </a:solidFill>
                <a:effectLst/>
                <a:latin typeface="Trebuchet MS" panose="020B0603020202020204" pitchFamily="34" charset="0"/>
                <a:hlinkClick r:id="rId11" tooltip="Middle Ages"/>
              </a:rPr>
              <a:t>Middle Ages</a:t>
            </a:r>
            <a:r>
              <a:rPr lang="en-US" sz="1500" b="0" i="0" dirty="0">
                <a:solidFill>
                  <a:srgbClr val="202122"/>
                </a:solidFill>
                <a:effectLst/>
                <a:latin typeface="Trebuchet MS" panose="020B0603020202020204" pitchFamily="34" charset="0"/>
              </a:rPr>
              <a:t>, the region around </a:t>
            </a:r>
            <a:r>
              <a:rPr lang="en-US" sz="1500" b="0" i="1" dirty="0">
                <a:solidFill>
                  <a:srgbClr val="202122"/>
                </a:solidFill>
                <a:effectLst/>
                <a:latin typeface="Trebuchet MS" panose="020B0603020202020204" pitchFamily="34" charset="0"/>
              </a:rPr>
              <a:t>Portus Cale</a:t>
            </a:r>
            <a:r>
              <a:rPr lang="en-US" sz="1500" b="0" i="0" dirty="0">
                <a:solidFill>
                  <a:srgbClr val="202122"/>
                </a:solidFill>
                <a:effectLst/>
                <a:latin typeface="Trebuchet MS" panose="020B0603020202020204" pitchFamily="34" charset="0"/>
              </a:rPr>
              <a:t> became known by the </a:t>
            </a:r>
            <a:r>
              <a:rPr lang="en-US" sz="1500" b="0" i="0" u="none" strike="noStrike" dirty="0">
                <a:solidFill>
                  <a:srgbClr val="0645AD"/>
                </a:solidFill>
                <a:effectLst/>
                <a:latin typeface="Trebuchet MS" panose="020B0603020202020204" pitchFamily="34" charset="0"/>
                <a:hlinkClick r:id="rId12" tooltip="Suebi"/>
              </a:rPr>
              <a:t>Suebi</a:t>
            </a:r>
            <a:r>
              <a:rPr lang="en-US" sz="1500" b="0" i="0" dirty="0">
                <a:solidFill>
                  <a:srgbClr val="202122"/>
                </a:solidFill>
                <a:effectLst/>
                <a:latin typeface="Trebuchet MS" panose="020B0603020202020204" pitchFamily="34" charset="0"/>
              </a:rPr>
              <a:t> and </a:t>
            </a:r>
            <a:r>
              <a:rPr lang="en-US" sz="1500" b="0" i="0" u="none" strike="noStrike" dirty="0">
                <a:solidFill>
                  <a:srgbClr val="0645AD"/>
                </a:solidFill>
                <a:effectLst/>
                <a:latin typeface="Trebuchet MS" panose="020B0603020202020204" pitchFamily="34" charset="0"/>
                <a:hlinkClick r:id="rId13" tooltip="Visigoths"/>
              </a:rPr>
              <a:t>Visigoths</a:t>
            </a:r>
            <a:r>
              <a:rPr lang="en-US" sz="1500" b="0" i="0" dirty="0">
                <a:solidFill>
                  <a:srgbClr val="202122"/>
                </a:solidFill>
                <a:effectLst/>
                <a:latin typeface="Trebuchet MS" panose="020B0603020202020204" pitchFamily="34" charset="0"/>
              </a:rPr>
              <a:t> as </a:t>
            </a:r>
            <a:r>
              <a:rPr lang="en-US" sz="1500" b="1" i="1" dirty="0" err="1">
                <a:solidFill>
                  <a:srgbClr val="202122"/>
                </a:solidFill>
                <a:effectLst/>
                <a:latin typeface="Trebuchet MS" panose="020B0603020202020204" pitchFamily="34" charset="0"/>
              </a:rPr>
              <a:t>Portucale</a:t>
            </a:r>
            <a:r>
              <a:rPr lang="en-US" sz="1500" b="0" i="0" dirty="0">
                <a:solidFill>
                  <a:srgbClr val="202122"/>
                </a:solidFill>
                <a:effectLst/>
                <a:latin typeface="Trebuchet MS" panose="020B0603020202020204" pitchFamily="34" charset="0"/>
              </a:rPr>
              <a:t>.</a:t>
            </a:r>
          </a:p>
          <a:p>
            <a:pPr algn="just">
              <a:lnSpc>
                <a:spcPct val="150000"/>
              </a:lnSpc>
            </a:pPr>
            <a:r>
              <a:rPr lang="en-US" sz="1500" b="0" i="0" dirty="0">
                <a:solidFill>
                  <a:srgbClr val="202122"/>
                </a:solidFill>
                <a:effectLst/>
                <a:latin typeface="Trebuchet MS" panose="020B0603020202020204" pitchFamily="34" charset="0"/>
              </a:rPr>
              <a:t>The name </a:t>
            </a:r>
            <a:r>
              <a:rPr lang="en-US" sz="1500" b="0" i="1" dirty="0" err="1">
                <a:solidFill>
                  <a:srgbClr val="202122"/>
                </a:solidFill>
                <a:effectLst/>
                <a:latin typeface="Trebuchet MS" panose="020B0603020202020204" pitchFamily="34" charset="0"/>
              </a:rPr>
              <a:t>Portucale</a:t>
            </a:r>
            <a:r>
              <a:rPr lang="en-US" sz="1500" b="0" i="0" dirty="0">
                <a:solidFill>
                  <a:srgbClr val="202122"/>
                </a:solidFill>
                <a:effectLst/>
                <a:latin typeface="Trebuchet MS" panose="020B0603020202020204" pitchFamily="34" charset="0"/>
              </a:rPr>
              <a:t> evolved into </a:t>
            </a:r>
            <a:r>
              <a:rPr lang="en-US" sz="1500" b="1" i="1" dirty="0" err="1">
                <a:solidFill>
                  <a:srgbClr val="202122"/>
                </a:solidFill>
                <a:effectLst/>
                <a:latin typeface="Trebuchet MS" panose="020B0603020202020204" pitchFamily="34" charset="0"/>
              </a:rPr>
              <a:t>Portugale</a:t>
            </a:r>
            <a:r>
              <a:rPr lang="en-US" sz="1500" b="0" i="0" dirty="0">
                <a:solidFill>
                  <a:srgbClr val="202122"/>
                </a:solidFill>
                <a:effectLst/>
                <a:latin typeface="Trebuchet MS" panose="020B0603020202020204" pitchFamily="34" charset="0"/>
              </a:rPr>
              <a:t> during the 7th and 8th centuries, and by the 9th century, that term was used extensively to refer to the region between the rivers Douro and </a:t>
            </a:r>
            <a:r>
              <a:rPr lang="en-US" sz="1500" b="0" i="0" u="none" strike="noStrike" dirty="0">
                <a:solidFill>
                  <a:srgbClr val="0645AD"/>
                </a:solidFill>
                <a:effectLst/>
                <a:latin typeface="Trebuchet MS" panose="020B0603020202020204" pitchFamily="34" charset="0"/>
                <a:hlinkClick r:id="rId14" tooltip="Minho River"/>
              </a:rPr>
              <a:t>Minho</a:t>
            </a:r>
            <a:r>
              <a:rPr lang="en-US" sz="1500" b="0" i="0" dirty="0">
                <a:solidFill>
                  <a:srgbClr val="202122"/>
                </a:solidFill>
                <a:effectLst/>
                <a:latin typeface="Trebuchet MS" panose="020B0603020202020204" pitchFamily="34" charset="0"/>
              </a:rPr>
              <a:t>, the Minho flowing along what would become the northern </a:t>
            </a:r>
            <a:r>
              <a:rPr lang="en-US" sz="1500" b="0" i="0" u="none" strike="noStrike" dirty="0">
                <a:solidFill>
                  <a:srgbClr val="0645AD"/>
                </a:solidFill>
                <a:effectLst/>
                <a:latin typeface="Trebuchet MS" panose="020B0603020202020204" pitchFamily="34" charset="0"/>
                <a:hlinkClick r:id="rId15" tooltip="Portugal–Spain border"/>
              </a:rPr>
              <a:t>Portugal–Spain border</a:t>
            </a:r>
            <a:r>
              <a:rPr lang="en-US" sz="1500" b="0" i="0" dirty="0">
                <a:solidFill>
                  <a:srgbClr val="202122"/>
                </a:solidFill>
                <a:effectLst/>
                <a:latin typeface="Trebuchet MS" panose="020B0603020202020204" pitchFamily="34" charset="0"/>
              </a:rPr>
              <a:t>. By the 11th and 12th centuries, </a:t>
            </a:r>
            <a:r>
              <a:rPr lang="en-US" sz="1500" b="0" i="1" dirty="0" err="1">
                <a:solidFill>
                  <a:srgbClr val="202122"/>
                </a:solidFill>
                <a:effectLst/>
                <a:latin typeface="Trebuchet MS" panose="020B0603020202020204" pitchFamily="34" charset="0"/>
              </a:rPr>
              <a:t>Portugale</a:t>
            </a:r>
            <a:r>
              <a:rPr lang="en-US" sz="1500" b="0" i="0" dirty="0">
                <a:solidFill>
                  <a:srgbClr val="202122"/>
                </a:solidFill>
                <a:effectLst/>
                <a:latin typeface="Trebuchet MS" panose="020B0603020202020204" pitchFamily="34" charset="0"/>
              </a:rPr>
              <a:t> was already referred to as </a:t>
            </a:r>
            <a:r>
              <a:rPr lang="en-US" sz="1500" b="1" i="0" dirty="0">
                <a:solidFill>
                  <a:srgbClr val="202122"/>
                </a:solidFill>
                <a:effectLst/>
                <a:latin typeface="Trebuchet MS" panose="020B0603020202020204" pitchFamily="34" charset="0"/>
              </a:rPr>
              <a:t>Portugal</a:t>
            </a:r>
            <a:r>
              <a:rPr lang="en-US" sz="1500" b="0" i="0" dirty="0">
                <a:solidFill>
                  <a:srgbClr val="202122"/>
                </a:solidFill>
                <a:effectLst/>
                <a:latin typeface="Trebuchet MS" panose="020B0603020202020204" pitchFamily="34" charset="0"/>
              </a:rPr>
              <a:t>.</a:t>
            </a:r>
          </a:p>
          <a:p>
            <a:pPr algn="just">
              <a:lnSpc>
                <a:spcPct val="150000"/>
              </a:lnSpc>
            </a:pPr>
            <a:r>
              <a:rPr lang="en-US" sz="1500" b="0" i="0" dirty="0">
                <a:solidFill>
                  <a:srgbClr val="202122"/>
                </a:solidFill>
                <a:effectLst/>
                <a:latin typeface="Trebuchet MS" panose="020B0603020202020204" pitchFamily="34" charset="0"/>
              </a:rPr>
              <a:t>The etymology of </a:t>
            </a:r>
            <a:r>
              <a:rPr lang="en-US" sz="1500" b="0" i="1" dirty="0">
                <a:solidFill>
                  <a:srgbClr val="202122"/>
                </a:solidFill>
                <a:effectLst/>
                <a:latin typeface="Trebuchet MS" panose="020B0603020202020204" pitchFamily="34" charset="0"/>
              </a:rPr>
              <a:t>Cale</a:t>
            </a:r>
            <a:r>
              <a:rPr lang="en-US" sz="1500" b="0" i="0" dirty="0">
                <a:solidFill>
                  <a:srgbClr val="202122"/>
                </a:solidFill>
                <a:effectLst/>
                <a:latin typeface="Trebuchet MS" panose="020B0603020202020204" pitchFamily="34" charset="0"/>
              </a:rPr>
              <a:t> points to Cale</a:t>
            </a:r>
            <a:r>
              <a:rPr lang="en-US" sz="1500" b="0" i="0" u="none" strike="noStrike" baseline="30000" dirty="0">
                <a:solidFill>
                  <a:srgbClr val="0645AD"/>
                </a:solidFill>
                <a:effectLst/>
                <a:latin typeface="Trebuchet MS" panose="020B0603020202020204" pitchFamily="34" charset="0"/>
                <a:hlinkClick r:id="rId16"/>
              </a:rPr>
              <a:t>[3]</a:t>
            </a:r>
            <a:r>
              <a:rPr lang="en-US" sz="1500" b="0" i="0" dirty="0">
                <a:solidFill>
                  <a:srgbClr val="202122"/>
                </a:solidFill>
                <a:effectLst/>
                <a:latin typeface="Trebuchet MS" panose="020B0603020202020204" pitchFamily="34" charset="0"/>
              </a:rPr>
              <a:t> being a </a:t>
            </a:r>
            <a:r>
              <a:rPr lang="en-US" sz="1500" b="0" i="0" u="none" strike="noStrike" dirty="0">
                <a:solidFill>
                  <a:srgbClr val="0645AD"/>
                </a:solidFill>
                <a:effectLst/>
                <a:latin typeface="Trebuchet MS" panose="020B0603020202020204" pitchFamily="34" charset="0"/>
                <a:hlinkClick r:id="rId3" tooltip="Celts"/>
              </a:rPr>
              <a:t>Celtic</a:t>
            </a:r>
            <a:r>
              <a:rPr lang="en-US" sz="1500" b="0" i="0" dirty="0">
                <a:solidFill>
                  <a:srgbClr val="202122"/>
                </a:solidFill>
                <a:effectLst/>
                <a:latin typeface="Trebuchet MS" panose="020B0603020202020204" pitchFamily="34" charset="0"/>
              </a:rPr>
              <a:t> name, like many others found in the region. The word </a:t>
            </a:r>
            <a:r>
              <a:rPr lang="en-US" sz="1500" b="0" i="1" dirty="0" err="1">
                <a:solidFill>
                  <a:srgbClr val="202122"/>
                </a:solidFill>
                <a:effectLst/>
                <a:latin typeface="Trebuchet MS" panose="020B0603020202020204" pitchFamily="34" charset="0"/>
              </a:rPr>
              <a:t>cale</a:t>
            </a:r>
            <a:r>
              <a:rPr lang="en-US" sz="1500" b="0" i="0" dirty="0">
                <a:solidFill>
                  <a:srgbClr val="202122"/>
                </a:solidFill>
                <a:effectLst/>
                <a:latin typeface="Trebuchet MS" panose="020B0603020202020204" pitchFamily="34" charset="0"/>
              </a:rPr>
              <a:t> or </a:t>
            </a:r>
            <a:r>
              <a:rPr lang="en-US" sz="1500" b="0" i="1" dirty="0">
                <a:solidFill>
                  <a:srgbClr val="202122"/>
                </a:solidFill>
                <a:effectLst/>
                <a:latin typeface="Trebuchet MS" panose="020B0603020202020204" pitchFamily="34" charset="0"/>
              </a:rPr>
              <a:t>cala</a:t>
            </a:r>
            <a:r>
              <a:rPr lang="en-US" sz="1500" b="0" i="0" dirty="0">
                <a:solidFill>
                  <a:srgbClr val="202122"/>
                </a:solidFill>
                <a:effectLst/>
                <a:latin typeface="Trebuchet MS" panose="020B0603020202020204" pitchFamily="34" charset="0"/>
              </a:rPr>
              <a:t> meant "port", an "inlet" or "</a:t>
            </a:r>
            <a:r>
              <a:rPr lang="en-US" sz="1500" b="0" i="0" dirty="0" err="1">
                <a:solidFill>
                  <a:srgbClr val="202122"/>
                </a:solidFill>
                <a:effectLst/>
                <a:latin typeface="Trebuchet MS" panose="020B0603020202020204" pitchFamily="34" charset="0"/>
              </a:rPr>
              <a:t>harbour</a:t>
            </a:r>
            <a:r>
              <a:rPr lang="en-US" sz="1500" b="0" i="0" dirty="0">
                <a:solidFill>
                  <a:srgbClr val="202122"/>
                </a:solidFill>
                <a:effectLst/>
                <a:latin typeface="Trebuchet MS" panose="020B0603020202020204" pitchFamily="34" charset="0"/>
              </a:rPr>
              <a:t>", referring to an older Celtic </a:t>
            </a:r>
            <a:r>
              <a:rPr lang="en-US" sz="1500" b="0" i="0" dirty="0" err="1">
                <a:solidFill>
                  <a:srgbClr val="202122"/>
                </a:solidFill>
                <a:effectLst/>
                <a:latin typeface="Trebuchet MS" panose="020B0603020202020204" pitchFamily="34" charset="0"/>
              </a:rPr>
              <a:t>harbour</a:t>
            </a:r>
            <a:r>
              <a:rPr lang="en-US" sz="1500" b="0" i="0" dirty="0">
                <a:solidFill>
                  <a:srgbClr val="202122"/>
                </a:solidFill>
                <a:effectLst/>
                <a:latin typeface="Trebuchet MS" panose="020B0603020202020204" pitchFamily="34" charset="0"/>
              </a:rPr>
              <a:t>.</a:t>
            </a:r>
            <a:r>
              <a:rPr lang="en-US" sz="1500" b="0" i="0" u="none" strike="noStrike" baseline="30000" dirty="0">
                <a:solidFill>
                  <a:srgbClr val="0645AD"/>
                </a:solidFill>
                <a:effectLst/>
                <a:latin typeface="Trebuchet MS" panose="020B0603020202020204" pitchFamily="34" charset="0"/>
                <a:hlinkClick r:id="rId17"/>
              </a:rPr>
              <a:t>[4]</a:t>
            </a:r>
            <a:r>
              <a:rPr lang="en-US" sz="1500" b="0" i="0" dirty="0">
                <a:solidFill>
                  <a:srgbClr val="202122"/>
                </a:solidFill>
                <a:effectLst/>
                <a:latin typeface="Trebuchet MS" panose="020B0603020202020204" pitchFamily="34" charset="0"/>
              </a:rPr>
              <a:t> Today's Gaelic word for </a:t>
            </a:r>
            <a:r>
              <a:rPr lang="en-US" sz="1500" b="0" i="0" dirty="0" err="1">
                <a:solidFill>
                  <a:srgbClr val="202122"/>
                </a:solidFill>
                <a:effectLst/>
                <a:latin typeface="Trebuchet MS" panose="020B0603020202020204" pitchFamily="34" charset="0"/>
              </a:rPr>
              <a:t>harbour</a:t>
            </a:r>
            <a:r>
              <a:rPr lang="en-US" sz="1500" b="0" i="0" dirty="0">
                <a:solidFill>
                  <a:srgbClr val="202122"/>
                </a:solidFill>
                <a:effectLst/>
                <a:latin typeface="Trebuchet MS" panose="020B0603020202020204" pitchFamily="34" charset="0"/>
              </a:rPr>
              <a:t> is still </a:t>
            </a:r>
            <a:r>
              <a:rPr lang="en-US" sz="1500" b="0" i="1" dirty="0">
                <a:solidFill>
                  <a:srgbClr val="202122"/>
                </a:solidFill>
                <a:effectLst/>
                <a:latin typeface="Trebuchet MS" panose="020B0603020202020204" pitchFamily="34" charset="0"/>
              </a:rPr>
              <a:t>cala</a:t>
            </a:r>
            <a:r>
              <a:rPr lang="en-US" sz="1500" b="0" i="0" dirty="0">
                <a:solidFill>
                  <a:srgbClr val="202122"/>
                </a:solidFill>
                <a:effectLst/>
                <a:latin typeface="Trebuchet MS" panose="020B0603020202020204" pitchFamily="34" charset="0"/>
              </a:rPr>
              <a:t>.</a:t>
            </a:r>
            <a:r>
              <a:rPr lang="en-US" sz="1500" b="0" i="0" u="none" strike="noStrike" baseline="30000" dirty="0">
                <a:solidFill>
                  <a:srgbClr val="0645AD"/>
                </a:solidFill>
                <a:effectLst/>
                <a:latin typeface="Trebuchet MS" panose="020B0603020202020204" pitchFamily="34" charset="0"/>
                <a:hlinkClick r:id="rId18"/>
              </a:rPr>
              <a:t>[5]</a:t>
            </a:r>
            <a:r>
              <a:rPr lang="en-US" sz="1500" b="0" i="0" dirty="0">
                <a:solidFill>
                  <a:srgbClr val="202122"/>
                </a:solidFill>
                <a:effectLst/>
                <a:latin typeface="Trebuchet MS" panose="020B0603020202020204" pitchFamily="34" charset="0"/>
              </a:rPr>
              <a:t> Some argue it is the stem of </a:t>
            </a:r>
            <a:r>
              <a:rPr lang="en-US" sz="1500" b="0" i="0" dirty="0" err="1">
                <a:solidFill>
                  <a:srgbClr val="202122"/>
                </a:solidFill>
                <a:effectLst/>
                <a:latin typeface="Trebuchet MS" panose="020B0603020202020204" pitchFamily="34" charset="0"/>
              </a:rPr>
              <a:t>Gallaecia</a:t>
            </a:r>
            <a:r>
              <a:rPr lang="en-US" sz="1500" b="0" i="0" dirty="0">
                <a:solidFill>
                  <a:srgbClr val="202122"/>
                </a:solidFill>
                <a:effectLst/>
                <a:latin typeface="Trebuchet MS" panose="020B0603020202020204" pitchFamily="34" charset="0"/>
              </a:rPr>
              <a:t>, again of Celtic derivation. Another theory claims it derives from the word </a:t>
            </a:r>
            <a:r>
              <a:rPr lang="en-US" sz="1500" b="0" i="1" dirty="0" err="1">
                <a:solidFill>
                  <a:srgbClr val="202122"/>
                </a:solidFill>
                <a:effectLst/>
                <a:latin typeface="Trebuchet MS" panose="020B0603020202020204" pitchFamily="34" charset="0"/>
              </a:rPr>
              <a:t>Caladunum</a:t>
            </a:r>
            <a:r>
              <a:rPr lang="en-US" sz="1500" b="0" i="0" dirty="0">
                <a:solidFill>
                  <a:srgbClr val="202122"/>
                </a:solidFill>
                <a:effectLst/>
                <a:latin typeface="Trebuchet MS" panose="020B0603020202020204" pitchFamily="34" charset="0"/>
              </a:rPr>
              <a:t>.</a:t>
            </a:r>
            <a:r>
              <a:rPr lang="en-US" sz="1500" b="0" i="0" u="none" strike="noStrike" baseline="30000" dirty="0">
                <a:solidFill>
                  <a:srgbClr val="0645AD"/>
                </a:solidFill>
                <a:effectLst/>
                <a:latin typeface="Trebuchet MS" panose="020B0603020202020204" pitchFamily="34" charset="0"/>
                <a:hlinkClick r:id="rId19"/>
              </a:rPr>
              <a:t>[6]</a:t>
            </a:r>
            <a:endParaRPr lang="en-US" sz="1500" b="0" i="0" dirty="0">
              <a:solidFill>
                <a:srgbClr val="202122"/>
              </a:solidFill>
              <a:effectLst/>
              <a:latin typeface="Trebuchet MS" panose="020B0603020202020204" pitchFamily="34" charset="0"/>
            </a:endParaRPr>
          </a:p>
          <a:p>
            <a:pPr algn="just">
              <a:lnSpc>
                <a:spcPct val="150000"/>
              </a:lnSpc>
            </a:pPr>
            <a:r>
              <a:rPr lang="en-US" sz="1500" b="0" i="0" dirty="0">
                <a:solidFill>
                  <a:srgbClr val="202122"/>
                </a:solidFill>
                <a:effectLst/>
                <a:latin typeface="Trebuchet MS" panose="020B0603020202020204" pitchFamily="34" charset="0"/>
              </a:rPr>
              <a:t>In any case, the particle </a:t>
            </a:r>
            <a:r>
              <a:rPr lang="en-US" sz="1500" b="0" i="1" dirty="0" err="1">
                <a:solidFill>
                  <a:srgbClr val="202122"/>
                </a:solidFill>
                <a:effectLst/>
                <a:latin typeface="Trebuchet MS" panose="020B0603020202020204" pitchFamily="34" charset="0"/>
              </a:rPr>
              <a:t>Portu</a:t>
            </a:r>
            <a:r>
              <a:rPr lang="en-US" sz="1500" b="0" i="0" dirty="0">
                <a:solidFill>
                  <a:srgbClr val="202122"/>
                </a:solidFill>
                <a:effectLst/>
                <a:latin typeface="Trebuchet MS" panose="020B0603020202020204" pitchFamily="34" charset="0"/>
              </a:rPr>
              <a:t> in the word </a:t>
            </a:r>
            <a:r>
              <a:rPr lang="en-US" sz="1500" b="0" i="1" dirty="0" err="1">
                <a:solidFill>
                  <a:srgbClr val="202122"/>
                </a:solidFill>
                <a:effectLst/>
                <a:latin typeface="Trebuchet MS" panose="020B0603020202020204" pitchFamily="34" charset="0"/>
              </a:rPr>
              <a:t>Portucale</a:t>
            </a:r>
            <a:r>
              <a:rPr lang="en-US" sz="1500" b="0" i="0" dirty="0">
                <a:solidFill>
                  <a:srgbClr val="202122"/>
                </a:solidFill>
                <a:effectLst/>
                <a:latin typeface="Trebuchet MS" panose="020B0603020202020204" pitchFamily="34" charset="0"/>
              </a:rPr>
              <a:t> was used as the basis of </a:t>
            </a:r>
            <a:r>
              <a:rPr lang="en-US" sz="1500" b="0" i="1" u="none" strike="noStrike" dirty="0">
                <a:solidFill>
                  <a:srgbClr val="0645AD"/>
                </a:solidFill>
                <a:effectLst/>
                <a:latin typeface="Trebuchet MS" panose="020B0603020202020204" pitchFamily="34" charset="0"/>
                <a:hlinkClick r:id="rId20" tooltip="Porto"/>
              </a:rPr>
              <a:t>Porto</a:t>
            </a:r>
            <a:r>
              <a:rPr lang="en-US" sz="1500" b="0" i="0" dirty="0">
                <a:solidFill>
                  <a:srgbClr val="202122"/>
                </a:solidFill>
                <a:effectLst/>
                <a:latin typeface="Trebuchet MS" panose="020B0603020202020204" pitchFamily="34" charset="0"/>
              </a:rPr>
              <a:t>, the modern name for the city located on the site of the ancient city of Cale at the mouth of the Douro River. And </a:t>
            </a:r>
            <a:r>
              <a:rPr lang="en-US" sz="1500" b="0" i="1" u="none" strike="noStrike" dirty="0">
                <a:solidFill>
                  <a:srgbClr val="0645AD"/>
                </a:solidFill>
                <a:effectLst/>
                <a:latin typeface="Trebuchet MS" panose="020B0603020202020204" pitchFamily="34" charset="0"/>
                <a:hlinkClick r:id="rId21" tooltip="Port wine"/>
              </a:rPr>
              <a:t>port</a:t>
            </a:r>
            <a:r>
              <a:rPr lang="en-US" sz="1500" b="0" i="0" dirty="0">
                <a:solidFill>
                  <a:srgbClr val="202122"/>
                </a:solidFill>
                <a:effectLst/>
                <a:latin typeface="Trebuchet MS" panose="020B0603020202020204" pitchFamily="34" charset="0"/>
              </a:rPr>
              <a:t> became the English name of the wine actually produced further inland, in the Upper Douro Valley region, but exported through Porto. The name </a:t>
            </a:r>
            <a:r>
              <a:rPr lang="en-US" sz="1500" b="0" i="1" dirty="0">
                <a:solidFill>
                  <a:srgbClr val="202122"/>
                </a:solidFill>
                <a:effectLst/>
                <a:latin typeface="Trebuchet MS" panose="020B0603020202020204" pitchFamily="34" charset="0"/>
              </a:rPr>
              <a:t>Cale</a:t>
            </a:r>
            <a:r>
              <a:rPr lang="en-US" sz="1500" b="0" i="0" dirty="0">
                <a:solidFill>
                  <a:srgbClr val="202122"/>
                </a:solidFill>
                <a:effectLst/>
                <a:latin typeface="Trebuchet MS" panose="020B0603020202020204" pitchFamily="34" charset="0"/>
              </a:rPr>
              <a:t> is today reflected in </a:t>
            </a:r>
            <a:r>
              <a:rPr lang="en-US" sz="1500" b="0" i="1" dirty="0">
                <a:solidFill>
                  <a:srgbClr val="202122"/>
                </a:solidFill>
                <a:effectLst/>
                <a:latin typeface="Trebuchet MS" panose="020B0603020202020204" pitchFamily="34" charset="0"/>
              </a:rPr>
              <a:t>Gaia</a:t>
            </a:r>
            <a:r>
              <a:rPr lang="en-US" sz="1500" b="0" i="0" dirty="0">
                <a:solidFill>
                  <a:srgbClr val="202122"/>
                </a:solidFill>
                <a:effectLst/>
                <a:latin typeface="Trebuchet MS" panose="020B0603020202020204" pitchFamily="34" charset="0"/>
              </a:rPr>
              <a:t> (</a:t>
            </a:r>
            <a:r>
              <a:rPr lang="en-US" sz="1500" b="0" i="0" u="none" strike="noStrike" dirty="0">
                <a:solidFill>
                  <a:srgbClr val="0645AD"/>
                </a:solidFill>
                <a:effectLst/>
                <a:latin typeface="Trebuchet MS" panose="020B0603020202020204" pitchFamily="34" charset="0"/>
                <a:hlinkClick r:id="rId8" tooltip="Vila Nova de Gaia"/>
              </a:rPr>
              <a:t>Vila Nova de Gaia</a:t>
            </a:r>
            <a:r>
              <a:rPr lang="en-US" sz="1500" b="0" i="0" dirty="0">
                <a:solidFill>
                  <a:srgbClr val="202122"/>
                </a:solidFill>
                <a:effectLst/>
                <a:latin typeface="Trebuchet MS" panose="020B0603020202020204" pitchFamily="34" charset="0"/>
              </a:rPr>
              <a:t>), a city on the south bank of the river.</a:t>
            </a:r>
          </a:p>
        </p:txBody>
      </p:sp>
    </p:spTree>
    <p:extLst>
      <p:ext uri="{BB962C8B-B14F-4D97-AF65-F5344CB8AC3E}">
        <p14:creationId xmlns:p14="http://schemas.microsoft.com/office/powerpoint/2010/main" val="236896079"/>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Localização de Portugal">
            <a:extLst>
              <a:ext uri="{FF2B5EF4-FFF2-40B4-BE49-F238E27FC236}">
                <a16:creationId xmlns:a16="http://schemas.microsoft.com/office/drawing/2014/main" id="{D4C40FFD-0719-41E3-9398-0DF5A09074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61" b="211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E17E0E1-360F-452C-8CFD-61116E45D729}"/>
              </a:ext>
            </a:extLst>
          </p:cNvPr>
          <p:cNvSpPr txBox="1"/>
          <p:nvPr/>
        </p:nvSpPr>
        <p:spPr>
          <a:xfrm>
            <a:off x="4796972" y="6187105"/>
            <a:ext cx="6197600" cy="369332"/>
          </a:xfrm>
          <a:prstGeom prst="rect">
            <a:avLst/>
          </a:prstGeom>
          <a:noFill/>
        </p:spPr>
        <p:txBody>
          <a:bodyPr wrap="square">
            <a:spAutoFit/>
          </a:bodyPr>
          <a:lstStyle/>
          <a:p>
            <a:r>
              <a:rPr lang="pt-PT" b="0" i="0" dirty="0">
                <a:solidFill>
                  <a:srgbClr val="202122"/>
                </a:solidFill>
                <a:effectLst/>
                <a:latin typeface="Arial" panose="020B0604020202020204" pitchFamily="34" charset="0"/>
              </a:rPr>
              <a:t>Localização de Portugal</a:t>
            </a:r>
            <a:endParaRPr lang="pt-PT" dirty="0"/>
          </a:p>
        </p:txBody>
      </p:sp>
    </p:spTree>
    <p:extLst>
      <p:ext uri="{BB962C8B-B14F-4D97-AF65-F5344CB8AC3E}">
        <p14:creationId xmlns:p14="http://schemas.microsoft.com/office/powerpoint/2010/main" val="2113060266"/>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87FB41A-28AF-4132-9117-30FAB3A415CE}"/>
              </a:ext>
            </a:extLst>
          </p:cNvPr>
          <p:cNvPicPr>
            <a:picLocks noChangeAspect="1"/>
          </p:cNvPicPr>
          <p:nvPr/>
        </p:nvPicPr>
        <p:blipFill>
          <a:blip r:embed="rId2"/>
          <a:stretch>
            <a:fillRect/>
          </a:stretch>
        </p:blipFill>
        <p:spPr>
          <a:xfrm>
            <a:off x="2319337" y="633412"/>
            <a:ext cx="7553325" cy="5591175"/>
          </a:xfrm>
          <a:prstGeom prst="rect">
            <a:avLst/>
          </a:prstGeom>
        </p:spPr>
      </p:pic>
      <p:sp>
        <p:nvSpPr>
          <p:cNvPr id="4" name="CaixaDeTexto 3">
            <a:extLst>
              <a:ext uri="{FF2B5EF4-FFF2-40B4-BE49-F238E27FC236}">
                <a16:creationId xmlns:a16="http://schemas.microsoft.com/office/drawing/2014/main" id="{4A32E8FD-E09D-4804-AE27-DD9AAF6A7432}"/>
              </a:ext>
            </a:extLst>
          </p:cNvPr>
          <p:cNvSpPr txBox="1"/>
          <p:nvPr/>
        </p:nvSpPr>
        <p:spPr>
          <a:xfrm>
            <a:off x="3149600" y="6211669"/>
            <a:ext cx="6096000" cy="646331"/>
          </a:xfrm>
          <a:prstGeom prst="rect">
            <a:avLst/>
          </a:prstGeom>
          <a:noFill/>
        </p:spPr>
        <p:txBody>
          <a:bodyPr wrap="square">
            <a:spAutoFit/>
          </a:bodyPr>
          <a:lstStyle/>
          <a:p>
            <a:r>
              <a:rPr lang="en-US" b="0" i="0" u="none" strike="noStrike" dirty="0">
                <a:solidFill>
                  <a:srgbClr val="0645AD"/>
                </a:solidFill>
                <a:effectLst/>
                <a:latin typeface="Arial" panose="020B0604020202020204" pitchFamily="34" charset="0"/>
                <a:hlinkClick r:id="rId3" tooltip="Aroeira 3"/>
              </a:rPr>
              <a:t>Aroeira 3</a:t>
            </a:r>
            <a:r>
              <a:rPr lang="en-US" b="0" i="0" dirty="0">
                <a:solidFill>
                  <a:srgbClr val="202122"/>
                </a:solidFill>
                <a:effectLst/>
                <a:latin typeface="Arial" panose="020B0604020202020204" pitchFamily="34" charset="0"/>
              </a:rPr>
              <a:t> skull of 400,000 year old </a:t>
            </a:r>
            <a:r>
              <a:rPr lang="en-US" b="0" i="1" u="none" strike="noStrike" dirty="0">
                <a:solidFill>
                  <a:srgbClr val="0645AD"/>
                </a:solidFill>
                <a:effectLst/>
                <a:latin typeface="Arial" panose="020B0604020202020204" pitchFamily="34" charset="0"/>
                <a:hlinkClick r:id="rId4" tooltip="Homo heidelbergensis"/>
              </a:rPr>
              <a:t>Homo heidelbergensis</a:t>
            </a:r>
            <a:r>
              <a:rPr lang="en-US" b="0" i="0" dirty="0">
                <a:solidFill>
                  <a:srgbClr val="202122"/>
                </a:solidFill>
                <a:effectLst/>
                <a:latin typeface="Arial" panose="020B0604020202020204" pitchFamily="34" charset="0"/>
              </a:rPr>
              <a:t>. The oldest trace of human history in Portugal.</a:t>
            </a:r>
            <a:endParaRPr lang="pt-PT" dirty="0"/>
          </a:p>
        </p:txBody>
      </p:sp>
    </p:spTree>
    <p:extLst>
      <p:ext uri="{BB962C8B-B14F-4D97-AF65-F5344CB8AC3E}">
        <p14:creationId xmlns:p14="http://schemas.microsoft.com/office/powerpoint/2010/main" val="801192657"/>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BA0ABD5-46D3-498D-A845-0FCE7CEC145C}"/>
              </a:ext>
            </a:extLst>
          </p:cNvPr>
          <p:cNvSpPr txBox="1"/>
          <p:nvPr/>
        </p:nvSpPr>
        <p:spPr>
          <a:xfrm>
            <a:off x="326571" y="903076"/>
            <a:ext cx="11538857" cy="5442516"/>
          </a:xfrm>
          <a:prstGeom prst="rect">
            <a:avLst/>
          </a:prstGeom>
          <a:noFill/>
        </p:spPr>
        <p:txBody>
          <a:bodyPr wrap="square">
            <a:spAutoFit/>
          </a:bodyPr>
          <a:lstStyle/>
          <a:p>
            <a:pPr algn="just">
              <a:lnSpc>
                <a:spcPct val="150000"/>
              </a:lnSpc>
            </a:pPr>
            <a:r>
              <a:rPr lang="en-US" b="0" i="0" dirty="0">
                <a:solidFill>
                  <a:srgbClr val="202122"/>
                </a:solidFill>
                <a:effectLst/>
                <a:latin typeface="Arial" panose="020B0604020202020204" pitchFamily="34" charset="0"/>
              </a:rPr>
              <a:t>The region of present-day Portugal has been inhabited by humans since circa 400,000 years ago, when </a:t>
            </a:r>
            <a:r>
              <a:rPr lang="en-US" b="0" i="0" u="none" strike="noStrike" dirty="0">
                <a:solidFill>
                  <a:srgbClr val="0645AD"/>
                </a:solidFill>
                <a:effectLst/>
                <a:latin typeface="Arial" panose="020B0604020202020204" pitchFamily="34" charset="0"/>
                <a:hlinkClick r:id="rId2" tooltip="Homo heidelbergensis"/>
              </a:rPr>
              <a:t>Homo heidelbergensis</a:t>
            </a:r>
            <a:r>
              <a:rPr lang="en-US" b="0" i="0" dirty="0">
                <a:solidFill>
                  <a:srgbClr val="202122"/>
                </a:solidFill>
                <a:effectLst/>
                <a:latin typeface="Arial" panose="020B0604020202020204" pitchFamily="34" charset="0"/>
              </a:rPr>
              <a:t> entered the area. The oldest human fossil found in Portugal is the 400,000-year-old </a:t>
            </a:r>
            <a:r>
              <a:rPr lang="en-US" b="0" i="1" u="none" strike="noStrike" dirty="0">
                <a:solidFill>
                  <a:srgbClr val="0645AD"/>
                </a:solidFill>
                <a:effectLst/>
                <a:latin typeface="Arial" panose="020B0604020202020204" pitchFamily="34" charset="0"/>
                <a:hlinkClick r:id="rId3" tooltip="Aroeira 3"/>
              </a:rPr>
              <a:t>Aroeira 3</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H. Heidelbergensis</a:t>
            </a:r>
            <a:r>
              <a:rPr lang="en-US" b="0" i="0" dirty="0">
                <a:solidFill>
                  <a:srgbClr val="202122"/>
                </a:solidFill>
                <a:effectLst/>
                <a:latin typeface="Arial" panose="020B0604020202020204" pitchFamily="34" charset="0"/>
              </a:rPr>
              <a:t> skull discovered in the </a:t>
            </a:r>
            <a:r>
              <a:rPr lang="en-US" b="0" i="0" u="none" strike="noStrike" dirty="0">
                <a:solidFill>
                  <a:srgbClr val="0645AD"/>
                </a:solidFill>
                <a:effectLst/>
                <a:latin typeface="Arial" panose="020B0604020202020204" pitchFamily="34" charset="0"/>
                <a:hlinkClick r:id="rId4" tooltip="Cave of Aroeira"/>
              </a:rPr>
              <a:t>Cave of Aroeira</a:t>
            </a:r>
            <a:r>
              <a:rPr lang="en-US" b="0" i="0" dirty="0">
                <a:solidFill>
                  <a:srgbClr val="202122"/>
                </a:solidFill>
                <a:effectLst/>
                <a:latin typeface="Arial" panose="020B0604020202020204" pitchFamily="34" charset="0"/>
              </a:rPr>
              <a:t> in 2014.</a:t>
            </a:r>
            <a:r>
              <a:rPr lang="en-US" b="0" i="0" u="none" strike="noStrike" baseline="30000" dirty="0">
                <a:solidFill>
                  <a:srgbClr val="0645AD"/>
                </a:solidFill>
                <a:effectLst/>
                <a:latin typeface="Arial" panose="020B0604020202020204" pitchFamily="34" charset="0"/>
                <a:hlinkClick r:id="rId5"/>
              </a:rPr>
              <a:t>[7]</a:t>
            </a:r>
            <a:r>
              <a:rPr lang="en-US" b="0" i="0" dirty="0">
                <a:solidFill>
                  <a:srgbClr val="202122"/>
                </a:solidFill>
                <a:effectLst/>
                <a:latin typeface="Arial" panose="020B0604020202020204" pitchFamily="34" charset="0"/>
              </a:rPr>
              <a:t> Later </a:t>
            </a:r>
            <a:r>
              <a:rPr lang="en-US" b="0" i="0" u="none" strike="noStrike" dirty="0">
                <a:solidFill>
                  <a:srgbClr val="0645AD"/>
                </a:solidFill>
                <a:effectLst/>
                <a:latin typeface="Arial" panose="020B0604020202020204" pitchFamily="34" charset="0"/>
                <a:hlinkClick r:id="rId6" tooltip="Neanderthal"/>
              </a:rPr>
              <a:t>Neanderthals</a:t>
            </a:r>
            <a:r>
              <a:rPr lang="en-US" b="0" i="0" dirty="0">
                <a:solidFill>
                  <a:srgbClr val="202122"/>
                </a:solidFill>
                <a:effectLst/>
                <a:latin typeface="Arial" panose="020B0604020202020204" pitchFamily="34" charset="0"/>
              </a:rPr>
              <a:t> roamed the northern Iberian peninsula and a tooth has been found at Nova da </a:t>
            </a:r>
            <a:r>
              <a:rPr lang="en-US" b="0" i="0" dirty="0" err="1">
                <a:solidFill>
                  <a:srgbClr val="202122"/>
                </a:solidFill>
                <a:effectLst/>
                <a:latin typeface="Arial" panose="020B0604020202020204" pitchFamily="34" charset="0"/>
              </a:rPr>
              <a:t>Columbeira</a:t>
            </a:r>
            <a:r>
              <a:rPr lang="en-US" b="0" i="0" dirty="0">
                <a:solidFill>
                  <a:srgbClr val="202122"/>
                </a:solidFill>
                <a:effectLst/>
                <a:latin typeface="Arial" panose="020B0604020202020204" pitchFamily="34" charset="0"/>
              </a:rPr>
              <a:t> cave in </a:t>
            </a:r>
            <a:r>
              <a:rPr lang="en-US" b="0" i="0" u="none" strike="noStrike" dirty="0">
                <a:solidFill>
                  <a:srgbClr val="0645AD"/>
                </a:solidFill>
                <a:effectLst/>
                <a:latin typeface="Arial" panose="020B0604020202020204" pitchFamily="34" charset="0"/>
                <a:hlinkClick r:id="rId7" tooltip="Estremadura Province (1936–76)"/>
              </a:rPr>
              <a:t>Estremadura</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8"/>
              </a:rPr>
              <a:t>[8]</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9" tooltip="Homo sapiens sapiens"/>
              </a:rPr>
              <a:t>Homo sapiens </a:t>
            </a:r>
            <a:r>
              <a:rPr lang="en-US" b="0" i="0" u="none" strike="noStrike" dirty="0" err="1">
                <a:solidFill>
                  <a:srgbClr val="0645AD"/>
                </a:solidFill>
                <a:effectLst/>
                <a:latin typeface="Arial" panose="020B0604020202020204" pitchFamily="34" charset="0"/>
                <a:hlinkClick r:id="rId9" tooltip="Homo sapiens sapiens"/>
              </a:rPr>
              <a:t>sapiens</a:t>
            </a:r>
            <a:r>
              <a:rPr lang="en-US" b="0" i="0" dirty="0">
                <a:solidFill>
                  <a:srgbClr val="202122"/>
                </a:solidFill>
                <a:effectLst/>
                <a:latin typeface="Arial" panose="020B0604020202020204" pitchFamily="34" charset="0"/>
              </a:rPr>
              <a:t> arrived in Portugal around 35,000 years ago and spread rapidly throughout the country.</a:t>
            </a:r>
            <a:r>
              <a:rPr lang="en-US" b="0" i="0" u="none" strike="noStrike" baseline="30000" dirty="0">
                <a:solidFill>
                  <a:srgbClr val="0645AD"/>
                </a:solidFill>
                <a:effectLst/>
                <a:latin typeface="Arial" panose="020B0604020202020204" pitchFamily="34" charset="0"/>
                <a:hlinkClick r:id="rId10"/>
              </a:rPr>
              <a:t>[9]</a:t>
            </a:r>
            <a:endParaRPr lang="en-US" b="0" i="0" dirty="0">
              <a:solidFill>
                <a:srgbClr val="202122"/>
              </a:solidFill>
              <a:effectLst/>
              <a:latin typeface="Arial" panose="020B0604020202020204" pitchFamily="34" charset="0"/>
            </a:endParaRPr>
          </a:p>
          <a:p>
            <a:pPr algn="just">
              <a:lnSpc>
                <a:spcPct val="150000"/>
              </a:lnSpc>
            </a:pPr>
            <a:r>
              <a:rPr lang="en-US" b="0" i="0" dirty="0">
                <a:solidFill>
                  <a:srgbClr val="202122"/>
                </a:solidFill>
                <a:effectLst/>
                <a:latin typeface="Arial" panose="020B0604020202020204" pitchFamily="34" charset="0"/>
              </a:rPr>
              <a:t>Pre-Celtic tribes inhabited Portugal leaving a remarkable cultural footprint. The </a:t>
            </a:r>
            <a:r>
              <a:rPr lang="en-US" b="0" i="0" u="none" strike="noStrike" dirty="0" err="1">
                <a:solidFill>
                  <a:srgbClr val="0645AD"/>
                </a:solidFill>
                <a:effectLst/>
                <a:latin typeface="Arial" panose="020B0604020202020204" pitchFamily="34" charset="0"/>
                <a:hlinkClick r:id="rId11" tooltip="Cynetes"/>
              </a:rPr>
              <a:t>Cynetes</a:t>
            </a:r>
            <a:r>
              <a:rPr lang="en-US" b="0" i="0" dirty="0">
                <a:solidFill>
                  <a:srgbClr val="202122"/>
                </a:solidFill>
                <a:effectLst/>
                <a:latin typeface="Arial" panose="020B0604020202020204" pitchFamily="34" charset="0"/>
              </a:rPr>
              <a:t> developed a written language, leaving many stelae, which are mainly found in the south of Portugal.</a:t>
            </a:r>
          </a:p>
          <a:p>
            <a:pPr algn="just">
              <a:lnSpc>
                <a:spcPct val="150000"/>
              </a:lnSpc>
            </a:pPr>
            <a:r>
              <a:rPr lang="en-US" b="0" i="0" dirty="0">
                <a:solidFill>
                  <a:srgbClr val="202122"/>
                </a:solidFill>
                <a:effectLst/>
                <a:latin typeface="Arial" panose="020B0604020202020204" pitchFamily="34" charset="0"/>
              </a:rPr>
              <a:t>Early in the first millennium BC, several waves of </a:t>
            </a:r>
            <a:r>
              <a:rPr lang="en-US" b="0" i="0" u="none" strike="noStrike" dirty="0">
                <a:solidFill>
                  <a:srgbClr val="0645AD"/>
                </a:solidFill>
                <a:effectLst/>
                <a:latin typeface="Arial" panose="020B0604020202020204" pitchFamily="34" charset="0"/>
                <a:hlinkClick r:id="rId12" tooltip="Celts"/>
              </a:rPr>
              <a:t>Celts</a:t>
            </a:r>
            <a:r>
              <a:rPr lang="en-US" b="0" i="0" dirty="0">
                <a:solidFill>
                  <a:srgbClr val="202122"/>
                </a:solidFill>
                <a:effectLst/>
                <a:latin typeface="Arial" panose="020B0604020202020204" pitchFamily="34" charset="0"/>
              </a:rPr>
              <a:t> invaded Portugal from Central Europe and intermarried with the local populations to form several different ethnic groups, with many tribes. The Celtic presence in Portugal is traceable, in broad outline, through archaeological and linguistic evidence. They dominated much of northern and central Portugal; but in the south, they were unable to establish their stronghold, which retained its non-Indo-European character until the Roman conquest.</a:t>
            </a:r>
            <a:r>
              <a:rPr lang="en-US" b="0" i="0" u="none" strike="noStrike" baseline="30000" dirty="0">
                <a:solidFill>
                  <a:srgbClr val="0645AD"/>
                </a:solidFill>
                <a:effectLst/>
                <a:latin typeface="Arial" panose="020B0604020202020204" pitchFamily="34" charset="0"/>
                <a:hlinkClick r:id="rId13"/>
              </a:rPr>
              <a:t>[10]</a:t>
            </a:r>
            <a:r>
              <a:rPr lang="en-US" b="0" i="0" dirty="0">
                <a:solidFill>
                  <a:srgbClr val="202122"/>
                </a:solidFill>
                <a:effectLst/>
                <a:latin typeface="Arial" panose="020B0604020202020204" pitchFamily="34" charset="0"/>
              </a:rPr>
              <a:t> In southern Portugal, some small, semi-permanent commercial coastal settlements were also founded by Phoenician-Carthaginians.</a:t>
            </a:r>
          </a:p>
        </p:txBody>
      </p:sp>
    </p:spTree>
    <p:extLst>
      <p:ext uri="{BB962C8B-B14F-4D97-AF65-F5344CB8AC3E}">
        <p14:creationId xmlns:p14="http://schemas.microsoft.com/office/powerpoint/2010/main" val="2165589268"/>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BB0259F-7027-4075-B7CF-9E835C68109C}"/>
              </a:ext>
            </a:extLst>
          </p:cNvPr>
          <p:cNvPicPr>
            <a:picLocks noChangeAspect="1"/>
          </p:cNvPicPr>
          <p:nvPr/>
        </p:nvPicPr>
        <p:blipFill>
          <a:blip r:embed="rId2"/>
          <a:stretch>
            <a:fillRect/>
          </a:stretch>
        </p:blipFill>
        <p:spPr>
          <a:xfrm>
            <a:off x="2286000" y="576262"/>
            <a:ext cx="7620000" cy="5705475"/>
          </a:xfrm>
          <a:prstGeom prst="rect">
            <a:avLst/>
          </a:prstGeom>
        </p:spPr>
      </p:pic>
      <p:sp>
        <p:nvSpPr>
          <p:cNvPr id="4" name="CaixaDeTexto 3">
            <a:extLst>
              <a:ext uri="{FF2B5EF4-FFF2-40B4-BE49-F238E27FC236}">
                <a16:creationId xmlns:a16="http://schemas.microsoft.com/office/drawing/2014/main" id="{81DF4AA6-9D81-4ADA-8751-0D570D8CAF97}"/>
              </a:ext>
            </a:extLst>
          </p:cNvPr>
          <p:cNvSpPr txBox="1"/>
          <p:nvPr/>
        </p:nvSpPr>
        <p:spPr>
          <a:xfrm>
            <a:off x="3810000" y="6357937"/>
            <a:ext cx="6096000" cy="369332"/>
          </a:xfrm>
          <a:prstGeom prst="rect">
            <a:avLst/>
          </a:prstGeom>
          <a:noFill/>
        </p:spPr>
        <p:txBody>
          <a:bodyPr wrap="square">
            <a:spAutoFit/>
          </a:bodyPr>
          <a:lstStyle/>
          <a:p>
            <a:r>
              <a:rPr lang="pt-PT" b="0" i="0" dirty="0" err="1">
                <a:solidFill>
                  <a:srgbClr val="202122"/>
                </a:solidFill>
                <a:effectLst/>
                <a:latin typeface="Arial" panose="020B0604020202020204" pitchFamily="34" charset="0"/>
              </a:rPr>
              <a:t>Dolmen</a:t>
            </a:r>
            <a:r>
              <a:rPr lang="pt-PT" b="0" i="0" dirty="0">
                <a:solidFill>
                  <a:srgbClr val="202122"/>
                </a:solidFill>
                <a:effectLst/>
                <a:latin typeface="Arial" panose="020B0604020202020204" pitchFamily="34" charset="0"/>
              </a:rPr>
              <a:t> </a:t>
            </a:r>
            <a:r>
              <a:rPr lang="pt-PT" b="0" i="0" dirty="0" err="1">
                <a:solidFill>
                  <a:srgbClr val="202122"/>
                </a:solidFill>
                <a:effectLst/>
                <a:latin typeface="Arial" panose="020B0604020202020204" pitchFamily="34" charset="0"/>
              </a:rPr>
              <a:t>of</a:t>
            </a:r>
            <a:r>
              <a:rPr lang="pt-PT" b="0" i="0" dirty="0">
                <a:solidFill>
                  <a:srgbClr val="202122"/>
                </a:solidFill>
                <a:effectLst/>
                <a:latin typeface="Arial" panose="020B0604020202020204" pitchFamily="34" charset="0"/>
              </a:rPr>
              <a:t> Cerqueira, </a:t>
            </a:r>
            <a:r>
              <a:rPr lang="pt-PT" b="0" i="0" u="none" strike="noStrike" dirty="0">
                <a:solidFill>
                  <a:srgbClr val="0645AD"/>
                </a:solidFill>
                <a:effectLst/>
                <a:latin typeface="Arial" panose="020B0604020202020204" pitchFamily="34" charset="0"/>
                <a:hlinkClick r:id="rId3" tooltip="Sever do Vouga"/>
              </a:rPr>
              <a:t>Sever do Vouga</a:t>
            </a:r>
            <a:endParaRPr lang="pt-PT" dirty="0"/>
          </a:p>
        </p:txBody>
      </p:sp>
    </p:spTree>
    <p:extLst>
      <p:ext uri="{BB962C8B-B14F-4D97-AF65-F5344CB8AC3E}">
        <p14:creationId xmlns:p14="http://schemas.microsoft.com/office/powerpoint/2010/main" val="3756184859"/>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6EBB242-A936-440C-BDD9-206C8181C4DC}"/>
              </a:ext>
            </a:extLst>
          </p:cNvPr>
          <p:cNvPicPr>
            <a:picLocks noChangeAspect="1"/>
          </p:cNvPicPr>
          <p:nvPr/>
        </p:nvPicPr>
        <p:blipFill>
          <a:blip r:embed="rId2"/>
          <a:stretch>
            <a:fillRect/>
          </a:stretch>
        </p:blipFill>
        <p:spPr>
          <a:xfrm>
            <a:off x="1344385" y="174171"/>
            <a:ext cx="3503386" cy="2554515"/>
          </a:xfrm>
          <a:prstGeom prst="rect">
            <a:avLst/>
          </a:prstGeom>
        </p:spPr>
      </p:pic>
      <p:sp>
        <p:nvSpPr>
          <p:cNvPr id="4" name="CaixaDeTexto 3">
            <a:extLst>
              <a:ext uri="{FF2B5EF4-FFF2-40B4-BE49-F238E27FC236}">
                <a16:creationId xmlns:a16="http://schemas.microsoft.com/office/drawing/2014/main" id="{73A0676A-B0BC-4504-B8B2-334D41D70304}"/>
              </a:ext>
            </a:extLst>
          </p:cNvPr>
          <p:cNvSpPr txBox="1"/>
          <p:nvPr/>
        </p:nvSpPr>
        <p:spPr>
          <a:xfrm>
            <a:off x="566057" y="2935292"/>
            <a:ext cx="4789714" cy="646331"/>
          </a:xfrm>
          <a:prstGeom prst="rect">
            <a:avLst/>
          </a:prstGeom>
          <a:noFill/>
        </p:spPr>
        <p:txBody>
          <a:bodyPr wrap="square">
            <a:spAutoFit/>
          </a:bodyPr>
          <a:lstStyle/>
          <a:p>
            <a:r>
              <a:rPr lang="en-US" b="0" i="0" dirty="0">
                <a:solidFill>
                  <a:srgbClr val="202122"/>
                </a:solidFill>
                <a:effectLst/>
                <a:latin typeface="Arial" panose="020B0604020202020204" pitchFamily="34" charset="0"/>
              </a:rPr>
              <a:t>Archaeological artifact from the work developed in the area of </a:t>
            </a:r>
            <a:r>
              <a:rPr lang="en-US" b="0" i="0" u="none" strike="noStrike" dirty="0" err="1">
                <a:solidFill>
                  <a:srgbClr val="0645AD"/>
                </a:solidFill>
                <a:effectLst/>
                <a:latin typeface="Arial" panose="020B0604020202020204" pitchFamily="34" charset="0"/>
                <a:hlinkClick r:id="rId3" tooltip="Citânia de Briteiros"/>
              </a:rPr>
              <a:t>Citânia</a:t>
            </a:r>
            <a:r>
              <a:rPr lang="en-US" b="0" i="0" u="none" strike="noStrike" dirty="0">
                <a:solidFill>
                  <a:srgbClr val="0645AD"/>
                </a:solidFill>
                <a:effectLst/>
                <a:latin typeface="Arial" panose="020B0604020202020204" pitchFamily="34" charset="0"/>
                <a:hlinkClick r:id="rId3" tooltip="Citânia de Briteiros"/>
              </a:rPr>
              <a:t> de </a:t>
            </a:r>
            <a:r>
              <a:rPr lang="en-US" b="0" i="0" u="none" strike="noStrike" dirty="0" err="1">
                <a:solidFill>
                  <a:srgbClr val="0645AD"/>
                </a:solidFill>
                <a:effectLst/>
                <a:latin typeface="Arial" panose="020B0604020202020204" pitchFamily="34" charset="0"/>
                <a:hlinkClick r:id="rId3" tooltip="Citânia de Briteiros"/>
              </a:rPr>
              <a:t>Briteiros</a:t>
            </a:r>
            <a:endParaRPr lang="pt-PT" dirty="0"/>
          </a:p>
        </p:txBody>
      </p:sp>
      <p:pic>
        <p:nvPicPr>
          <p:cNvPr id="5" name="Imagem 4">
            <a:extLst>
              <a:ext uri="{FF2B5EF4-FFF2-40B4-BE49-F238E27FC236}">
                <a16:creationId xmlns:a16="http://schemas.microsoft.com/office/drawing/2014/main" id="{69AE3395-472A-41C3-B35B-FFDEED0EEA14}"/>
              </a:ext>
            </a:extLst>
          </p:cNvPr>
          <p:cNvPicPr>
            <a:picLocks noChangeAspect="1"/>
          </p:cNvPicPr>
          <p:nvPr/>
        </p:nvPicPr>
        <p:blipFill>
          <a:blip r:embed="rId4"/>
          <a:stretch>
            <a:fillRect/>
          </a:stretch>
        </p:blipFill>
        <p:spPr>
          <a:xfrm>
            <a:off x="7179128" y="174170"/>
            <a:ext cx="3503385" cy="2554516"/>
          </a:xfrm>
          <a:prstGeom prst="rect">
            <a:avLst/>
          </a:prstGeom>
        </p:spPr>
      </p:pic>
      <p:sp>
        <p:nvSpPr>
          <p:cNvPr id="7" name="CaixaDeTexto 6">
            <a:extLst>
              <a:ext uri="{FF2B5EF4-FFF2-40B4-BE49-F238E27FC236}">
                <a16:creationId xmlns:a16="http://schemas.microsoft.com/office/drawing/2014/main" id="{E230CE49-6AB5-41BB-B1A4-DE9D4CEAACD9}"/>
              </a:ext>
            </a:extLst>
          </p:cNvPr>
          <p:cNvSpPr txBox="1"/>
          <p:nvPr/>
        </p:nvSpPr>
        <p:spPr>
          <a:xfrm>
            <a:off x="7474856" y="2935292"/>
            <a:ext cx="3207657" cy="646331"/>
          </a:xfrm>
          <a:prstGeom prst="rect">
            <a:avLst/>
          </a:prstGeom>
          <a:noFill/>
        </p:spPr>
        <p:txBody>
          <a:bodyPr wrap="square">
            <a:spAutoFit/>
          </a:bodyPr>
          <a:lstStyle/>
          <a:p>
            <a:r>
              <a:rPr lang="pt-PT" b="0" i="0" dirty="0">
                <a:solidFill>
                  <a:srgbClr val="202122"/>
                </a:solidFill>
                <a:effectLst/>
                <a:latin typeface="Arial" panose="020B0604020202020204" pitchFamily="34" charset="0"/>
              </a:rPr>
              <a:t>Cross </a:t>
            </a:r>
            <a:r>
              <a:rPr lang="pt-PT" b="0" i="0" dirty="0" err="1">
                <a:solidFill>
                  <a:srgbClr val="202122"/>
                </a:solidFill>
                <a:effectLst/>
                <a:latin typeface="Arial" panose="020B0604020202020204" pitchFamily="34" charset="0"/>
              </a:rPr>
              <a:t>or</a:t>
            </a:r>
            <a:r>
              <a:rPr lang="pt-PT" b="0" i="0" dirty="0">
                <a:solidFill>
                  <a:srgbClr val="202122"/>
                </a:solidFill>
                <a:effectLst/>
                <a:latin typeface="Arial" panose="020B0604020202020204" pitchFamily="34" charset="0"/>
              </a:rPr>
              <a:t> </a:t>
            </a:r>
            <a:r>
              <a:rPr lang="pt-PT" b="0" i="1" dirty="0">
                <a:solidFill>
                  <a:srgbClr val="202122"/>
                </a:solidFill>
                <a:effectLst/>
                <a:latin typeface="Arial" panose="020B0604020202020204" pitchFamily="34" charset="0"/>
              </a:rPr>
              <a:t>cruzado</a:t>
            </a:r>
            <a:r>
              <a:rPr lang="pt-PT" b="0" i="0" dirty="0">
                <a:solidFill>
                  <a:srgbClr val="202122"/>
                </a:solidFill>
                <a:effectLst/>
                <a:latin typeface="Arial" panose="020B0604020202020204" pitchFamily="34" charset="0"/>
              </a:rPr>
              <a:t> in Citânia de Briteiros</a:t>
            </a:r>
            <a:endParaRPr lang="pt-PT" dirty="0"/>
          </a:p>
        </p:txBody>
      </p:sp>
      <p:pic>
        <p:nvPicPr>
          <p:cNvPr id="8" name="Imagem 7">
            <a:extLst>
              <a:ext uri="{FF2B5EF4-FFF2-40B4-BE49-F238E27FC236}">
                <a16:creationId xmlns:a16="http://schemas.microsoft.com/office/drawing/2014/main" id="{DBF931FD-B1F2-42F1-9FD9-D76604675B01}"/>
              </a:ext>
            </a:extLst>
          </p:cNvPr>
          <p:cNvPicPr>
            <a:picLocks noChangeAspect="1"/>
          </p:cNvPicPr>
          <p:nvPr/>
        </p:nvPicPr>
        <p:blipFill>
          <a:blip r:embed="rId5"/>
          <a:stretch>
            <a:fillRect/>
          </a:stretch>
        </p:blipFill>
        <p:spPr>
          <a:xfrm>
            <a:off x="914401" y="3788230"/>
            <a:ext cx="3410856" cy="2278742"/>
          </a:xfrm>
          <a:prstGeom prst="rect">
            <a:avLst/>
          </a:prstGeom>
        </p:spPr>
      </p:pic>
      <p:sp>
        <p:nvSpPr>
          <p:cNvPr id="10" name="CaixaDeTexto 9">
            <a:extLst>
              <a:ext uri="{FF2B5EF4-FFF2-40B4-BE49-F238E27FC236}">
                <a16:creationId xmlns:a16="http://schemas.microsoft.com/office/drawing/2014/main" id="{D8E9EBB3-E44A-40B2-AB8C-98445458F329}"/>
              </a:ext>
            </a:extLst>
          </p:cNvPr>
          <p:cNvSpPr txBox="1"/>
          <p:nvPr/>
        </p:nvSpPr>
        <p:spPr>
          <a:xfrm>
            <a:off x="566057" y="6314497"/>
            <a:ext cx="4789714"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Megalithic spirals, </a:t>
            </a:r>
            <a:r>
              <a:rPr lang="en-US" b="0" i="0" u="none" strike="noStrike" dirty="0">
                <a:solidFill>
                  <a:srgbClr val="0645AD"/>
                </a:solidFill>
                <a:effectLst/>
                <a:latin typeface="Arial" panose="020B0604020202020204" pitchFamily="34" charset="0"/>
                <a:hlinkClick r:id="rId6" tooltip="Cromlech"/>
              </a:rPr>
              <a:t>cromlech</a:t>
            </a:r>
            <a:r>
              <a:rPr lang="en-US" b="0" i="0" dirty="0">
                <a:solidFill>
                  <a:srgbClr val="202122"/>
                </a:solidFill>
                <a:effectLst/>
                <a:latin typeface="Arial" panose="020B0604020202020204" pitchFamily="34" charset="0"/>
              </a:rPr>
              <a:t> near </a:t>
            </a:r>
            <a:r>
              <a:rPr lang="en-US" b="0" i="0" u="none" strike="noStrike" dirty="0">
                <a:solidFill>
                  <a:srgbClr val="0645AD"/>
                </a:solidFill>
                <a:effectLst/>
                <a:latin typeface="Arial" panose="020B0604020202020204" pitchFamily="34" charset="0"/>
                <a:hlinkClick r:id="rId7" tooltip="Évora"/>
              </a:rPr>
              <a:t>Évora</a:t>
            </a:r>
            <a:endParaRPr lang="pt-PT" dirty="0"/>
          </a:p>
        </p:txBody>
      </p:sp>
      <p:pic>
        <p:nvPicPr>
          <p:cNvPr id="11" name="Imagem 10">
            <a:extLst>
              <a:ext uri="{FF2B5EF4-FFF2-40B4-BE49-F238E27FC236}">
                <a16:creationId xmlns:a16="http://schemas.microsoft.com/office/drawing/2014/main" id="{3AE64892-2DF8-4C6B-B933-3A76032DBFB5}"/>
              </a:ext>
            </a:extLst>
          </p:cNvPr>
          <p:cNvPicPr>
            <a:picLocks noChangeAspect="1"/>
          </p:cNvPicPr>
          <p:nvPr/>
        </p:nvPicPr>
        <p:blipFill>
          <a:blip r:embed="rId8"/>
          <a:stretch>
            <a:fillRect/>
          </a:stretch>
        </p:blipFill>
        <p:spPr>
          <a:xfrm>
            <a:off x="7179129" y="3788229"/>
            <a:ext cx="3503384" cy="2278742"/>
          </a:xfrm>
          <a:prstGeom prst="rect">
            <a:avLst/>
          </a:prstGeom>
        </p:spPr>
      </p:pic>
      <p:sp>
        <p:nvSpPr>
          <p:cNvPr id="13" name="CaixaDeTexto 12">
            <a:extLst>
              <a:ext uri="{FF2B5EF4-FFF2-40B4-BE49-F238E27FC236}">
                <a16:creationId xmlns:a16="http://schemas.microsoft.com/office/drawing/2014/main" id="{7EBD1158-7CE1-421C-BA16-BABC001F2906}"/>
              </a:ext>
            </a:extLst>
          </p:cNvPr>
          <p:cNvSpPr txBox="1"/>
          <p:nvPr/>
        </p:nvSpPr>
        <p:spPr>
          <a:xfrm>
            <a:off x="6836231" y="6273577"/>
            <a:ext cx="4688114" cy="369332"/>
          </a:xfrm>
          <a:prstGeom prst="rect">
            <a:avLst/>
          </a:prstGeom>
          <a:noFill/>
        </p:spPr>
        <p:txBody>
          <a:bodyPr wrap="square">
            <a:spAutoFit/>
          </a:bodyPr>
          <a:lstStyle/>
          <a:p>
            <a:r>
              <a:rPr lang="pt-PT" b="0" i="0" dirty="0" err="1">
                <a:solidFill>
                  <a:srgbClr val="202122"/>
                </a:solidFill>
                <a:effectLst/>
                <a:latin typeface="Arial" panose="020B0604020202020204" pitchFamily="34" charset="0"/>
              </a:rPr>
              <a:t>Another</a:t>
            </a:r>
            <a:r>
              <a:rPr lang="pt-PT" b="0" i="0" dirty="0">
                <a:solidFill>
                  <a:srgbClr val="202122"/>
                </a:solidFill>
                <a:effectLst/>
                <a:latin typeface="Arial" panose="020B0604020202020204" pitchFamily="34" charset="0"/>
              </a:rPr>
              <a:t> </a:t>
            </a:r>
            <a:r>
              <a:rPr lang="pt-PT" b="0" i="0" dirty="0" err="1">
                <a:solidFill>
                  <a:srgbClr val="202122"/>
                </a:solidFill>
                <a:effectLst/>
                <a:latin typeface="Arial" panose="020B0604020202020204" pitchFamily="34" charset="0"/>
              </a:rPr>
              <a:t>artifact</a:t>
            </a:r>
            <a:r>
              <a:rPr lang="pt-PT" b="0" i="0" dirty="0">
                <a:solidFill>
                  <a:srgbClr val="202122"/>
                </a:solidFill>
                <a:effectLst/>
                <a:latin typeface="Arial" panose="020B0604020202020204" pitchFamily="34" charset="0"/>
              </a:rPr>
              <a:t> </a:t>
            </a:r>
            <a:r>
              <a:rPr lang="pt-PT" b="0" i="0" dirty="0" err="1">
                <a:solidFill>
                  <a:srgbClr val="202122"/>
                </a:solidFill>
                <a:effectLst/>
                <a:latin typeface="Arial" panose="020B0604020202020204" pitchFamily="34" charset="0"/>
              </a:rPr>
              <a:t>from</a:t>
            </a:r>
            <a:r>
              <a:rPr lang="pt-PT" b="0" i="0" dirty="0">
                <a:solidFill>
                  <a:srgbClr val="202122"/>
                </a:solidFill>
                <a:effectLst/>
                <a:latin typeface="Arial" panose="020B0604020202020204" pitchFamily="34" charset="0"/>
              </a:rPr>
              <a:t> Citânia de Briteiros</a:t>
            </a:r>
            <a:endParaRPr lang="pt-PT" dirty="0"/>
          </a:p>
        </p:txBody>
      </p:sp>
    </p:spTree>
    <p:extLst>
      <p:ext uri="{BB962C8B-B14F-4D97-AF65-F5344CB8AC3E}">
        <p14:creationId xmlns:p14="http://schemas.microsoft.com/office/powerpoint/2010/main" val="35431545"/>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Isosceles Triangle 8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id="{4B7C18C9-F33E-4CFD-9BF0-B3F163DE654C}"/>
              </a:ext>
            </a:extLst>
          </p:cNvPr>
          <p:cNvPicPr>
            <a:picLocks noChangeAspect="1"/>
          </p:cNvPicPr>
          <p:nvPr/>
        </p:nvPicPr>
        <p:blipFill>
          <a:blip r:embed="rId2"/>
          <a:stretch>
            <a:fillRect/>
          </a:stretch>
        </p:blipFill>
        <p:spPr>
          <a:xfrm>
            <a:off x="3317432" y="643467"/>
            <a:ext cx="5557136" cy="5571065"/>
          </a:xfrm>
          <a:prstGeom prst="rect">
            <a:avLst/>
          </a:prstGeom>
          <a:ln>
            <a:noFill/>
          </a:ln>
        </p:spPr>
      </p:pic>
      <p:sp>
        <p:nvSpPr>
          <p:cNvPr id="88" name="Isosceles Triangle 8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ixaDeTexto 12">
            <a:extLst>
              <a:ext uri="{FF2B5EF4-FFF2-40B4-BE49-F238E27FC236}">
                <a16:creationId xmlns:a16="http://schemas.microsoft.com/office/drawing/2014/main" id="{05BA0201-87B2-4D49-B886-35FA63A29E81}"/>
              </a:ext>
            </a:extLst>
          </p:cNvPr>
          <p:cNvSpPr txBox="1"/>
          <p:nvPr/>
        </p:nvSpPr>
        <p:spPr>
          <a:xfrm>
            <a:off x="5127172" y="6453143"/>
            <a:ext cx="6103256" cy="369332"/>
          </a:xfrm>
          <a:prstGeom prst="rect">
            <a:avLst/>
          </a:prstGeom>
          <a:noFill/>
        </p:spPr>
        <p:txBody>
          <a:bodyPr wrap="square">
            <a:spAutoFit/>
          </a:bodyPr>
          <a:lstStyle/>
          <a:p>
            <a:r>
              <a:rPr lang="pt-PT" b="0" i="0" dirty="0">
                <a:solidFill>
                  <a:srgbClr val="202122"/>
                </a:solidFill>
                <a:effectLst/>
                <a:latin typeface="Arial" panose="020B0604020202020204" pitchFamily="34" charset="0"/>
              </a:rPr>
              <a:t>Mapa de Portugal</a:t>
            </a:r>
            <a:endParaRPr lang="pt-PT" dirty="0"/>
          </a:p>
        </p:txBody>
      </p:sp>
    </p:spTree>
    <p:extLst>
      <p:ext uri="{BB962C8B-B14F-4D97-AF65-F5344CB8AC3E}">
        <p14:creationId xmlns:p14="http://schemas.microsoft.com/office/powerpoint/2010/main" val="536891434"/>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id="{438836E4-8C84-4B0A-9642-9B3AF4CCD8C5}"/>
              </a:ext>
            </a:extLst>
          </p:cNvPr>
          <p:cNvPicPr>
            <a:picLocks noChangeAspect="1"/>
          </p:cNvPicPr>
          <p:nvPr/>
        </p:nvPicPr>
        <p:blipFill>
          <a:blip r:embed="rId2"/>
          <a:stretch>
            <a:fillRect/>
          </a:stretch>
        </p:blipFill>
        <p:spPr>
          <a:xfrm>
            <a:off x="2381957" y="643467"/>
            <a:ext cx="742808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ixaDeTexto 11">
            <a:extLst>
              <a:ext uri="{FF2B5EF4-FFF2-40B4-BE49-F238E27FC236}">
                <a16:creationId xmlns:a16="http://schemas.microsoft.com/office/drawing/2014/main" id="{EEA5E398-1B1E-436B-AAFD-C159D0228461}"/>
              </a:ext>
            </a:extLst>
          </p:cNvPr>
          <p:cNvSpPr txBox="1"/>
          <p:nvPr/>
        </p:nvSpPr>
        <p:spPr>
          <a:xfrm>
            <a:off x="4671065" y="6453143"/>
            <a:ext cx="6103256" cy="369332"/>
          </a:xfrm>
          <a:prstGeom prst="rect">
            <a:avLst/>
          </a:prstGeom>
          <a:noFill/>
        </p:spPr>
        <p:txBody>
          <a:bodyPr wrap="square">
            <a:spAutoFit/>
          </a:bodyPr>
          <a:lstStyle/>
          <a:p>
            <a:r>
              <a:rPr lang="pt-PT" b="0" i="0" dirty="0">
                <a:solidFill>
                  <a:srgbClr val="202122"/>
                </a:solidFill>
                <a:effectLst/>
                <a:latin typeface="Arial" panose="020B0604020202020204" pitchFamily="34" charset="0"/>
              </a:rPr>
              <a:t>Citânia de Briteiros, Portugal.</a:t>
            </a:r>
            <a:endParaRPr lang="pt-PT" dirty="0"/>
          </a:p>
        </p:txBody>
      </p:sp>
    </p:spTree>
    <p:extLst>
      <p:ext uri="{BB962C8B-B14F-4D97-AF65-F5344CB8AC3E}">
        <p14:creationId xmlns:p14="http://schemas.microsoft.com/office/powerpoint/2010/main" val="1029875320"/>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m 1">
            <a:extLst>
              <a:ext uri="{FF2B5EF4-FFF2-40B4-BE49-F238E27FC236}">
                <a16:creationId xmlns:a16="http://schemas.microsoft.com/office/drawing/2014/main" id="{FE30CC82-4805-4304-BCA3-423E3E9C01E4}"/>
              </a:ext>
            </a:extLst>
          </p:cNvPr>
          <p:cNvPicPr>
            <a:picLocks noChangeAspect="1"/>
          </p:cNvPicPr>
          <p:nvPr/>
        </p:nvPicPr>
        <p:blipFill rotWithShape="1">
          <a:blip r:embed="rId2"/>
          <a:srcRect t="5878" b="19136"/>
          <a:stretch/>
        </p:blipFill>
        <p:spPr>
          <a:xfrm>
            <a:off x="20" y="1282"/>
            <a:ext cx="12191980" cy="6856718"/>
          </a:xfrm>
          <a:prstGeom prst="rect">
            <a:avLst/>
          </a:prstGeom>
        </p:spPr>
      </p:pic>
      <p:sp>
        <p:nvSpPr>
          <p:cNvPr id="5" name="CaixaDeTexto 4">
            <a:extLst>
              <a:ext uri="{FF2B5EF4-FFF2-40B4-BE49-F238E27FC236}">
                <a16:creationId xmlns:a16="http://schemas.microsoft.com/office/drawing/2014/main" id="{8D2DE900-4720-40A6-8616-DB074F874CD8}"/>
              </a:ext>
            </a:extLst>
          </p:cNvPr>
          <p:cNvSpPr txBox="1"/>
          <p:nvPr/>
        </p:nvSpPr>
        <p:spPr>
          <a:xfrm>
            <a:off x="7757886" y="221734"/>
            <a:ext cx="6197600"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Frontal view of Evora roman temple</a:t>
            </a:r>
            <a:endParaRPr lang="pt-PT" dirty="0"/>
          </a:p>
        </p:txBody>
      </p:sp>
    </p:spTree>
    <p:extLst>
      <p:ext uri="{BB962C8B-B14F-4D97-AF65-F5344CB8AC3E}">
        <p14:creationId xmlns:p14="http://schemas.microsoft.com/office/powerpoint/2010/main" val="3141996749"/>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124F145-6C02-4E57-A161-35C248E58123}"/>
              </a:ext>
            </a:extLst>
          </p:cNvPr>
          <p:cNvPicPr>
            <a:picLocks noChangeAspect="1"/>
          </p:cNvPicPr>
          <p:nvPr/>
        </p:nvPicPr>
        <p:blipFill>
          <a:blip r:embed="rId2"/>
          <a:stretch>
            <a:fillRect/>
          </a:stretch>
        </p:blipFill>
        <p:spPr>
          <a:xfrm>
            <a:off x="1466850" y="385762"/>
            <a:ext cx="9258300" cy="6086475"/>
          </a:xfrm>
          <a:prstGeom prst="rect">
            <a:avLst/>
          </a:prstGeom>
        </p:spPr>
      </p:pic>
      <p:sp>
        <p:nvSpPr>
          <p:cNvPr id="4" name="CaixaDeTexto 3">
            <a:extLst>
              <a:ext uri="{FF2B5EF4-FFF2-40B4-BE49-F238E27FC236}">
                <a16:creationId xmlns:a16="http://schemas.microsoft.com/office/drawing/2014/main" id="{7AB61A9A-7055-417A-B309-397D8224D24C}"/>
              </a:ext>
            </a:extLst>
          </p:cNvPr>
          <p:cNvSpPr txBox="1"/>
          <p:nvPr/>
        </p:nvSpPr>
        <p:spPr>
          <a:xfrm>
            <a:off x="4629150" y="6472237"/>
            <a:ext cx="6096000" cy="369332"/>
          </a:xfrm>
          <a:prstGeom prst="rect">
            <a:avLst/>
          </a:prstGeom>
          <a:noFill/>
        </p:spPr>
        <p:txBody>
          <a:bodyPr wrap="square">
            <a:spAutoFit/>
          </a:bodyPr>
          <a:lstStyle/>
          <a:p>
            <a:r>
              <a:rPr lang="pt-PT" b="0" i="0" u="none" strike="noStrike" dirty="0">
                <a:solidFill>
                  <a:srgbClr val="0645AD"/>
                </a:solidFill>
                <a:effectLst/>
                <a:latin typeface="Arial" panose="020B0604020202020204" pitchFamily="34" charset="0"/>
                <a:hlinkClick r:id="rId3" tooltip="Cerco de Lisboa (1147)"/>
              </a:rPr>
              <a:t>Cerco de Lisboa</a:t>
            </a:r>
            <a:r>
              <a:rPr lang="pt-PT" b="0" i="0" dirty="0">
                <a:solidFill>
                  <a:srgbClr val="202122"/>
                </a:solidFill>
                <a:effectLst/>
                <a:latin typeface="Arial" panose="020B0604020202020204" pitchFamily="34" charset="0"/>
              </a:rPr>
              <a:t>, em 1147.</a:t>
            </a:r>
            <a:endParaRPr lang="pt-PT" dirty="0"/>
          </a:p>
        </p:txBody>
      </p:sp>
    </p:spTree>
    <p:extLst>
      <p:ext uri="{BB962C8B-B14F-4D97-AF65-F5344CB8AC3E}">
        <p14:creationId xmlns:p14="http://schemas.microsoft.com/office/powerpoint/2010/main" val="916488916"/>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descr="Uma imagem com texto, exterior, pessoas&#10;&#10;Descrição gerada automaticamente">
            <a:extLst>
              <a:ext uri="{FF2B5EF4-FFF2-40B4-BE49-F238E27FC236}">
                <a16:creationId xmlns:a16="http://schemas.microsoft.com/office/drawing/2014/main" id="{9972D6B8-D6B8-4B89-B77D-FC76DAA25D64}"/>
              </a:ext>
            </a:extLst>
          </p:cNvPr>
          <p:cNvPicPr>
            <a:picLocks noChangeAspect="1"/>
          </p:cNvPicPr>
          <p:nvPr/>
        </p:nvPicPr>
        <p:blipFill>
          <a:blip r:embed="rId2"/>
          <a:stretch>
            <a:fillRect/>
          </a:stretch>
        </p:blipFill>
        <p:spPr>
          <a:xfrm>
            <a:off x="1859447" y="643466"/>
            <a:ext cx="8473105" cy="5571067"/>
          </a:xfrm>
          <a:prstGeom prst="rect">
            <a:avLst/>
          </a:prstGeom>
        </p:spPr>
      </p:pic>
      <p:sp>
        <p:nvSpPr>
          <p:cNvPr id="4" name="CaixaDeTexto 3">
            <a:extLst>
              <a:ext uri="{FF2B5EF4-FFF2-40B4-BE49-F238E27FC236}">
                <a16:creationId xmlns:a16="http://schemas.microsoft.com/office/drawing/2014/main" id="{CEB4AEAB-A168-45F6-A090-8201EFEBB525}"/>
              </a:ext>
            </a:extLst>
          </p:cNvPr>
          <p:cNvSpPr txBox="1"/>
          <p:nvPr/>
        </p:nvSpPr>
        <p:spPr>
          <a:xfrm>
            <a:off x="3236686" y="6214533"/>
            <a:ext cx="6096000" cy="646331"/>
          </a:xfrm>
          <a:prstGeom prst="rect">
            <a:avLst/>
          </a:prstGeom>
          <a:noFill/>
        </p:spPr>
        <p:txBody>
          <a:bodyPr wrap="square">
            <a:spAutoFit/>
          </a:bodyPr>
          <a:lstStyle/>
          <a:p>
            <a:r>
              <a:rPr lang="pt-PT" b="0" i="0" u="none" strike="noStrike" dirty="0">
                <a:solidFill>
                  <a:srgbClr val="0645AD"/>
                </a:solidFill>
                <a:effectLst/>
                <a:latin typeface="Arial" panose="020B0604020202020204" pitchFamily="34" charset="0"/>
                <a:hlinkClick r:id="rId3" tooltip="Vasco da Gama"/>
              </a:rPr>
              <a:t>Vasco da Gama</a:t>
            </a:r>
            <a:r>
              <a:rPr lang="pt-PT" b="0" i="0" dirty="0">
                <a:solidFill>
                  <a:srgbClr val="202122"/>
                </a:solidFill>
                <a:effectLst/>
                <a:latin typeface="Arial" panose="020B0604020202020204" pitchFamily="34" charset="0"/>
              </a:rPr>
              <a:t> chega a </a:t>
            </a:r>
            <a:r>
              <a:rPr lang="pt-PT" b="0" i="0" u="none" strike="noStrike" dirty="0">
                <a:solidFill>
                  <a:srgbClr val="0645AD"/>
                </a:solidFill>
                <a:effectLst/>
                <a:latin typeface="Arial" panose="020B0604020202020204" pitchFamily="34" charset="0"/>
                <a:hlinkClick r:id="rId4" tooltip="Calecute"/>
              </a:rPr>
              <a:t>Calecute</a:t>
            </a:r>
            <a:r>
              <a:rPr lang="pt-PT" b="0" i="0" dirty="0">
                <a:solidFill>
                  <a:srgbClr val="202122"/>
                </a:solidFill>
                <a:effectLst/>
                <a:latin typeface="Arial" panose="020B0604020202020204" pitchFamily="34" charset="0"/>
              </a:rPr>
              <a:t>, </a:t>
            </a:r>
            <a:r>
              <a:rPr lang="pt-PT" b="0" i="0" u="none" strike="noStrike" dirty="0">
                <a:solidFill>
                  <a:srgbClr val="0645AD"/>
                </a:solidFill>
                <a:effectLst/>
                <a:latin typeface="Arial" panose="020B0604020202020204" pitchFamily="34" charset="0"/>
                <a:hlinkClick r:id="rId5" tooltip="Índia"/>
              </a:rPr>
              <a:t>Índia</a:t>
            </a:r>
            <a:r>
              <a:rPr lang="pt-PT" b="0" i="0" dirty="0">
                <a:solidFill>
                  <a:srgbClr val="202122"/>
                </a:solidFill>
                <a:effectLst/>
                <a:latin typeface="Arial" panose="020B0604020202020204" pitchFamily="34" charset="0"/>
              </a:rPr>
              <a:t>, a 20 de maio de 1498.</a:t>
            </a:r>
            <a:endParaRPr lang="pt-PT" dirty="0"/>
          </a:p>
        </p:txBody>
      </p:sp>
    </p:spTree>
    <p:extLst>
      <p:ext uri="{BB962C8B-B14F-4D97-AF65-F5344CB8AC3E}">
        <p14:creationId xmlns:p14="http://schemas.microsoft.com/office/powerpoint/2010/main" val="1408941385"/>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descr="Uma imagem com mapa&#10;&#10;Descrição gerada automaticamente">
            <a:extLst>
              <a:ext uri="{FF2B5EF4-FFF2-40B4-BE49-F238E27FC236}">
                <a16:creationId xmlns:a16="http://schemas.microsoft.com/office/drawing/2014/main" id="{72A3236B-4E38-451C-ABF4-87C326901E50}"/>
              </a:ext>
            </a:extLst>
          </p:cNvPr>
          <p:cNvPicPr>
            <a:picLocks noChangeAspect="1"/>
          </p:cNvPicPr>
          <p:nvPr/>
        </p:nvPicPr>
        <p:blipFill>
          <a:blip r:embed="rId2"/>
          <a:stretch>
            <a:fillRect/>
          </a:stretch>
        </p:blipFill>
        <p:spPr>
          <a:xfrm>
            <a:off x="643467" y="1016254"/>
            <a:ext cx="10905066" cy="4825490"/>
          </a:xfrm>
          <a:prstGeom prst="rect">
            <a:avLst/>
          </a:prstGeom>
        </p:spPr>
      </p:pic>
      <p:sp>
        <p:nvSpPr>
          <p:cNvPr id="5" name="CaixaDeTexto 4">
            <a:extLst>
              <a:ext uri="{FF2B5EF4-FFF2-40B4-BE49-F238E27FC236}">
                <a16:creationId xmlns:a16="http://schemas.microsoft.com/office/drawing/2014/main" id="{1F3BBADC-4A6A-4606-BE0C-FE412F9CA832}"/>
              </a:ext>
            </a:extLst>
          </p:cNvPr>
          <p:cNvSpPr txBox="1"/>
          <p:nvPr/>
        </p:nvSpPr>
        <p:spPr>
          <a:xfrm>
            <a:off x="3570515" y="6012320"/>
            <a:ext cx="6096000" cy="646331"/>
          </a:xfrm>
          <a:prstGeom prst="rect">
            <a:avLst/>
          </a:prstGeom>
          <a:noFill/>
        </p:spPr>
        <p:txBody>
          <a:bodyPr wrap="square">
            <a:spAutoFit/>
          </a:bodyPr>
          <a:lstStyle/>
          <a:p>
            <a:r>
              <a:rPr lang="pt-PT" b="0" i="0" dirty="0">
                <a:solidFill>
                  <a:srgbClr val="202122"/>
                </a:solidFill>
                <a:effectLst/>
                <a:latin typeface="Arial" panose="020B0604020202020204" pitchFamily="34" charset="0"/>
              </a:rPr>
              <a:t>Mapa anacrónico dos territórios que já fizeram parte do </a:t>
            </a:r>
            <a:r>
              <a:rPr lang="pt-PT" b="0" i="0" u="none" strike="noStrike" dirty="0">
                <a:solidFill>
                  <a:srgbClr val="0645AD"/>
                </a:solidFill>
                <a:effectLst/>
                <a:latin typeface="Arial" panose="020B0604020202020204" pitchFamily="34" charset="0"/>
                <a:hlinkClick r:id="rId3" tooltip="Império Português"/>
              </a:rPr>
              <a:t>Império Português</a:t>
            </a:r>
            <a:r>
              <a:rPr lang="pt-PT" b="0" i="0" dirty="0">
                <a:solidFill>
                  <a:srgbClr val="202122"/>
                </a:solidFill>
                <a:effectLst/>
                <a:latin typeface="Arial" panose="020B0604020202020204" pitchFamily="34" charset="0"/>
              </a:rPr>
              <a:t>.</a:t>
            </a:r>
            <a:endParaRPr lang="pt-PT" dirty="0"/>
          </a:p>
        </p:txBody>
      </p:sp>
    </p:spTree>
    <p:extLst>
      <p:ext uri="{BB962C8B-B14F-4D97-AF65-F5344CB8AC3E}">
        <p14:creationId xmlns:p14="http://schemas.microsoft.com/office/powerpoint/2010/main" val="2910404555"/>
      </p:ext>
    </p:extLst>
  </p:cSld>
  <p:clrMapOvr>
    <a:masterClrMapping/>
  </p:clrMapOvr>
  <mc:AlternateContent xmlns:mc="http://schemas.openxmlformats.org/markup-compatibility/2006">
    <mc:Choice xmlns:p14="http://schemas.microsoft.com/office/powerpoint/2010/main" Requires="p14">
      <p:transition spd="slow" p14:dur="3400" advTm="500">
        <p14:reveal/>
      </p:transition>
    </mc:Choice>
    <mc:Fallback>
      <p:transition spd="slow" advTm="500">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1879</Words>
  <Application>Microsoft Office PowerPoint</Application>
  <PresentationFormat>Ecrã Panorâmico</PresentationFormat>
  <Paragraphs>43</Paragraphs>
  <Slides>33</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33</vt:i4>
      </vt:variant>
    </vt:vector>
  </HeadingPairs>
  <TitlesOfParts>
    <vt:vector size="38" baseType="lpstr">
      <vt:lpstr>Arial</vt:lpstr>
      <vt:lpstr>Calibri</vt:lpstr>
      <vt:lpstr>Calibri Light</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Maria Filipe</dc:creator>
  <cp:lastModifiedBy>João Maria Filipe</cp:lastModifiedBy>
  <cp:revision>1</cp:revision>
  <dcterms:created xsi:type="dcterms:W3CDTF">2022-02-13T12:04:57Z</dcterms:created>
  <dcterms:modified xsi:type="dcterms:W3CDTF">2022-02-13T14:14:50Z</dcterms:modified>
</cp:coreProperties>
</file>