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7" name="Date Placeholder 6"/>
          <p:cNvSpPr>
            <a:spLocks noGrp="1"/>
          </p:cNvSpPr>
          <p:nvPr>
            <p:ph type="dt" sz="half" idx="10"/>
          </p:nvPr>
        </p:nvSpPr>
        <p:spPr/>
        <p:txBody>
          <a:bodyPr/>
          <a:lstStyle/>
          <a:p>
            <a:fld id="{89F5CE9B-A5BC-4C8E-BB87-137D15790309}" type="datetimeFigureOut">
              <a:rPr lang="pt-PT" smtClean="0"/>
              <a:t>17/01/2022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387261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9F5CE9B-A5BC-4C8E-BB87-137D15790309}" type="datetimeFigureOut">
              <a:rPr lang="pt-PT" smtClean="0"/>
              <a:t>17/01/2022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204971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9F5CE9B-A5BC-4C8E-BB87-137D15790309}" type="datetimeFigureOut">
              <a:rPr lang="pt-PT" smtClean="0"/>
              <a:t>17/01/2022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295498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89F5CE9B-A5BC-4C8E-BB87-137D15790309}" type="datetimeFigureOut">
              <a:rPr lang="pt-PT" smtClean="0"/>
              <a:t>17/01/2022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254522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7" name="Date Placeholder 6"/>
          <p:cNvSpPr>
            <a:spLocks noGrp="1"/>
          </p:cNvSpPr>
          <p:nvPr>
            <p:ph type="dt" sz="half" idx="10"/>
          </p:nvPr>
        </p:nvSpPr>
        <p:spPr/>
        <p:txBody>
          <a:bodyPr/>
          <a:lstStyle/>
          <a:p>
            <a:fld id="{89F5CE9B-A5BC-4C8E-BB87-137D15790309}" type="datetimeFigureOut">
              <a:rPr lang="pt-PT" smtClean="0"/>
              <a:t>17/01/2022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410940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8" name="Date Placeholder 7"/>
          <p:cNvSpPr>
            <a:spLocks noGrp="1"/>
          </p:cNvSpPr>
          <p:nvPr>
            <p:ph type="dt" sz="half" idx="10"/>
          </p:nvPr>
        </p:nvSpPr>
        <p:spPr/>
        <p:txBody>
          <a:bodyPr/>
          <a:lstStyle/>
          <a:p>
            <a:fld id="{89F5CE9B-A5BC-4C8E-BB87-137D15790309}" type="datetimeFigureOut">
              <a:rPr lang="pt-PT" smtClean="0"/>
              <a:t>17/01/2022</a:t>
            </a:fld>
            <a:endParaRPr lang="pt-PT"/>
          </a:p>
        </p:txBody>
      </p:sp>
      <p:sp>
        <p:nvSpPr>
          <p:cNvPr id="9" name="Footer Placeholder 8"/>
          <p:cNvSpPr>
            <a:spLocks noGrp="1"/>
          </p:cNvSpPr>
          <p:nvPr>
            <p:ph type="ftr" sz="quarter" idx="11"/>
          </p:nvPr>
        </p:nvSpPr>
        <p:spPr/>
        <p:txBody>
          <a:bodyPr/>
          <a:lstStyle/>
          <a:p>
            <a:endParaRPr lang="pt-PT"/>
          </a:p>
        </p:txBody>
      </p:sp>
      <p:sp>
        <p:nvSpPr>
          <p:cNvPr id="10" name="Slide Number Placeholder 9"/>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101234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583436" y="3143250"/>
            <a:ext cx="4270248" cy="2596776"/>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7" name="Date Placeholder 6"/>
          <p:cNvSpPr>
            <a:spLocks noGrp="1"/>
          </p:cNvSpPr>
          <p:nvPr>
            <p:ph type="dt" sz="half" idx="10"/>
          </p:nvPr>
        </p:nvSpPr>
        <p:spPr/>
        <p:txBody>
          <a:bodyPr/>
          <a:lstStyle/>
          <a:p>
            <a:fld id="{89F5CE9B-A5BC-4C8E-BB87-137D15790309}" type="datetimeFigureOut">
              <a:rPr lang="pt-PT" smtClean="0"/>
              <a:t>17/01/2022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0443760-8D09-458F-AC73-50CBD29F7FA1}" type="slidenum">
              <a:rPr lang="pt-PT" smtClean="0"/>
              <a:t>‹nº›</a:t>
            </a:fld>
            <a:endParaRPr lang="pt-PT"/>
          </a:p>
        </p:txBody>
      </p:sp>
      <p:sp>
        <p:nvSpPr>
          <p:cNvPr id="10" name="Title 9"/>
          <p:cNvSpPr>
            <a:spLocks noGrp="1"/>
          </p:cNvSpPr>
          <p:nvPr>
            <p:ph type="title"/>
          </p:nvPr>
        </p:nvSpPr>
        <p:spPr/>
        <p:txBody>
          <a:bodyPr/>
          <a:lstStyle/>
          <a:p>
            <a:r>
              <a:rPr lang="pt-PT"/>
              <a:t>Clique para editar o estilo de título do Modelo Global</a:t>
            </a:r>
            <a:endParaRPr lang="en-US" dirty="0"/>
          </a:p>
        </p:txBody>
      </p:sp>
    </p:spTree>
    <p:extLst>
      <p:ext uri="{BB962C8B-B14F-4D97-AF65-F5344CB8AC3E}">
        <p14:creationId xmlns:p14="http://schemas.microsoft.com/office/powerpoint/2010/main" val="273173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89F5CE9B-A5BC-4C8E-BB87-137D15790309}" type="datetimeFigureOut">
              <a:rPr lang="pt-PT" smtClean="0"/>
              <a:t>17/01/2022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345676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5CE9B-A5BC-4C8E-BB87-137D15790309}" type="datetimeFigureOut">
              <a:rPr lang="pt-PT" smtClean="0"/>
              <a:t>17/01/2022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8209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9" name="Date Placeholder 8"/>
          <p:cNvSpPr>
            <a:spLocks noGrp="1"/>
          </p:cNvSpPr>
          <p:nvPr>
            <p:ph type="dt" sz="half" idx="10"/>
          </p:nvPr>
        </p:nvSpPr>
        <p:spPr/>
        <p:txBody>
          <a:bodyPr/>
          <a:lstStyle/>
          <a:p>
            <a:fld id="{89F5CE9B-A5BC-4C8E-BB87-137D15790309}" type="datetimeFigureOut">
              <a:rPr lang="pt-PT" smtClean="0"/>
              <a:t>17/01/2022</a:t>
            </a:fld>
            <a:endParaRPr lang="pt-P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t-PT"/>
          </a:p>
        </p:txBody>
      </p:sp>
      <p:sp>
        <p:nvSpPr>
          <p:cNvPr id="11" name="Slide Number Placeholder 10"/>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391770628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9F5CE9B-A5BC-4C8E-BB87-137D15790309}" type="datetimeFigureOut">
              <a:rPr lang="pt-PT" smtClean="0"/>
              <a:t>17/01/2022</a:t>
            </a:fld>
            <a:endParaRPr lang="pt-P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t-PT"/>
          </a:p>
        </p:txBody>
      </p:sp>
      <p:sp>
        <p:nvSpPr>
          <p:cNvPr id="10" name="Slide Number Placeholder 9"/>
          <p:cNvSpPr>
            <a:spLocks noGrp="1"/>
          </p:cNvSpPr>
          <p:nvPr>
            <p:ph type="sldNum" sz="quarter" idx="12"/>
          </p:nvPr>
        </p:nvSpPr>
        <p:spPr/>
        <p:txBody>
          <a:bodyPr/>
          <a:lstStyle/>
          <a:p>
            <a:fld id="{70443760-8D09-458F-AC73-50CBD29F7FA1}" type="slidenum">
              <a:rPr lang="pt-PT" smtClean="0"/>
              <a:t>‹nº›</a:t>
            </a:fld>
            <a:endParaRPr lang="pt-PT"/>
          </a:p>
        </p:txBody>
      </p:sp>
    </p:spTree>
    <p:extLst>
      <p:ext uri="{BB962C8B-B14F-4D97-AF65-F5344CB8AC3E}">
        <p14:creationId xmlns:p14="http://schemas.microsoft.com/office/powerpoint/2010/main" val="321591855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9F5CE9B-A5BC-4C8E-BB87-137D15790309}" type="datetimeFigureOut">
              <a:rPr lang="pt-PT" smtClean="0"/>
              <a:t>17/01/2022</a:t>
            </a:fld>
            <a:endParaRPr lang="pt-P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t-P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70443760-8D09-458F-AC73-50CBD29F7FA1}" type="slidenum">
              <a:rPr lang="pt-PT" smtClean="0"/>
              <a:t>‹nº›</a:t>
            </a:fld>
            <a:endParaRPr lang="pt-PT"/>
          </a:p>
        </p:txBody>
      </p:sp>
    </p:spTree>
    <p:extLst>
      <p:ext uri="{BB962C8B-B14F-4D97-AF65-F5344CB8AC3E}">
        <p14:creationId xmlns:p14="http://schemas.microsoft.com/office/powerpoint/2010/main" val="9720192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C85DA-5106-4C7D-B90D-2EF2E5FB8A09}"/>
              </a:ext>
            </a:extLst>
          </p:cNvPr>
          <p:cNvSpPr>
            <a:spLocks noGrp="1"/>
          </p:cNvSpPr>
          <p:nvPr>
            <p:ph type="ctrTitle"/>
          </p:nvPr>
        </p:nvSpPr>
        <p:spPr/>
        <p:txBody>
          <a:bodyPr/>
          <a:lstStyle/>
          <a:p>
            <a:r>
              <a:rPr lang="pt-PT" dirty="0" err="1"/>
              <a:t>The</a:t>
            </a:r>
            <a:r>
              <a:rPr lang="pt-PT" dirty="0"/>
              <a:t> Internet </a:t>
            </a:r>
            <a:r>
              <a:rPr lang="pt-PT" dirty="0" err="1"/>
              <a:t>Security</a:t>
            </a:r>
            <a:endParaRPr lang="pt-PT" dirty="0"/>
          </a:p>
        </p:txBody>
      </p:sp>
      <p:sp>
        <p:nvSpPr>
          <p:cNvPr id="3" name="Subtítulo 2">
            <a:extLst>
              <a:ext uri="{FF2B5EF4-FFF2-40B4-BE49-F238E27FC236}">
                <a16:creationId xmlns:a16="http://schemas.microsoft.com/office/drawing/2014/main" id="{E587F108-7799-4DF9-8BDA-B96CF5E4BADB}"/>
              </a:ext>
            </a:extLst>
          </p:cNvPr>
          <p:cNvSpPr>
            <a:spLocks noGrp="1"/>
          </p:cNvSpPr>
          <p:nvPr>
            <p:ph type="subTitle" idx="1"/>
          </p:nvPr>
        </p:nvSpPr>
        <p:spPr/>
        <p:txBody>
          <a:bodyPr/>
          <a:lstStyle/>
          <a:p>
            <a:endParaRPr lang="pt-PT"/>
          </a:p>
        </p:txBody>
      </p:sp>
    </p:spTree>
    <p:extLst>
      <p:ext uri="{BB962C8B-B14F-4D97-AF65-F5344CB8AC3E}">
        <p14:creationId xmlns:p14="http://schemas.microsoft.com/office/powerpoint/2010/main" val="304427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760691-72E1-4B39-83E2-16F460BEE646}"/>
              </a:ext>
            </a:extLst>
          </p:cNvPr>
          <p:cNvSpPr>
            <a:spLocks noGrp="1"/>
          </p:cNvSpPr>
          <p:nvPr>
            <p:ph type="title"/>
          </p:nvPr>
        </p:nvSpPr>
        <p:spPr/>
        <p:txBody>
          <a:bodyPr/>
          <a:lstStyle/>
          <a:p>
            <a:r>
              <a:rPr lang="pt-PT" dirty="0" err="1"/>
              <a:t>conclusion</a:t>
            </a:r>
            <a:endParaRPr lang="pt-PT" dirty="0"/>
          </a:p>
        </p:txBody>
      </p:sp>
      <p:sp>
        <p:nvSpPr>
          <p:cNvPr id="3" name="Marcador de Posição de Conteúdo 2">
            <a:extLst>
              <a:ext uri="{FF2B5EF4-FFF2-40B4-BE49-F238E27FC236}">
                <a16:creationId xmlns:a16="http://schemas.microsoft.com/office/drawing/2014/main" id="{DE57D58D-F05F-4B17-B818-66542961B03D}"/>
              </a:ext>
            </a:extLst>
          </p:cNvPr>
          <p:cNvSpPr>
            <a:spLocks noGrp="1"/>
          </p:cNvSpPr>
          <p:nvPr>
            <p:ph idx="1"/>
          </p:nvPr>
        </p:nvSpPr>
        <p:spPr/>
        <p:txBody>
          <a:bodyPr/>
          <a:lstStyle/>
          <a:p>
            <a:r>
              <a:rPr lang="en-US" dirty="0"/>
              <a:t>The Internet can be an amazing place to improve your </a:t>
            </a:r>
            <a:r>
              <a:rPr lang="en-US" dirty="0" err="1"/>
              <a:t>knowlodge</a:t>
            </a:r>
            <a:r>
              <a:rPr lang="en-US" dirty="0"/>
              <a:t> but it has a lot risks. When we use the Internet, or post something on it, we should be more careful because  everything that enters on the virtual world, it does not get off</a:t>
            </a:r>
            <a:endParaRPr lang="pt-PT" dirty="0"/>
          </a:p>
        </p:txBody>
      </p:sp>
      <p:pic>
        <p:nvPicPr>
          <p:cNvPr id="4" name="Imagem 3">
            <a:extLst>
              <a:ext uri="{FF2B5EF4-FFF2-40B4-BE49-F238E27FC236}">
                <a16:creationId xmlns:a16="http://schemas.microsoft.com/office/drawing/2014/main" id="{487D9580-CD19-40E4-95AE-552B83BA8CA9}"/>
              </a:ext>
            </a:extLst>
          </p:cNvPr>
          <p:cNvPicPr>
            <a:picLocks noChangeAspect="1"/>
          </p:cNvPicPr>
          <p:nvPr/>
        </p:nvPicPr>
        <p:blipFill>
          <a:blip r:embed="rId2"/>
          <a:stretch>
            <a:fillRect/>
          </a:stretch>
        </p:blipFill>
        <p:spPr>
          <a:xfrm>
            <a:off x="4062510" y="3726315"/>
            <a:ext cx="4066980" cy="26832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910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1C851-BB84-4755-BFD4-6433678C4678}"/>
              </a:ext>
            </a:extLst>
          </p:cNvPr>
          <p:cNvSpPr>
            <a:spLocks noGrp="1"/>
          </p:cNvSpPr>
          <p:nvPr>
            <p:ph type="title"/>
          </p:nvPr>
        </p:nvSpPr>
        <p:spPr>
          <a:xfrm>
            <a:off x="2231136" y="2834640"/>
            <a:ext cx="7729728" cy="1188720"/>
          </a:xfrm>
        </p:spPr>
        <p:txBody>
          <a:bodyPr/>
          <a:lstStyle/>
          <a:p>
            <a:r>
              <a:rPr lang="pt-PT" dirty="0" err="1"/>
              <a:t>Thank</a:t>
            </a:r>
            <a:r>
              <a:rPr lang="pt-PT" dirty="0"/>
              <a:t> </a:t>
            </a:r>
            <a:r>
              <a:rPr lang="pt-PT" dirty="0" err="1"/>
              <a:t>you</a:t>
            </a:r>
            <a:r>
              <a:rPr lang="pt-PT" dirty="0"/>
              <a:t> for </a:t>
            </a:r>
            <a:r>
              <a:rPr lang="pt-PT" dirty="0" err="1"/>
              <a:t>the</a:t>
            </a:r>
            <a:r>
              <a:rPr lang="pt-PT" dirty="0"/>
              <a:t> </a:t>
            </a:r>
            <a:r>
              <a:rPr lang="pt-PT" dirty="0" err="1"/>
              <a:t>attention</a:t>
            </a:r>
            <a:endParaRPr lang="pt-PT" dirty="0"/>
          </a:p>
        </p:txBody>
      </p:sp>
    </p:spTree>
    <p:extLst>
      <p:ext uri="{BB962C8B-B14F-4D97-AF65-F5344CB8AC3E}">
        <p14:creationId xmlns:p14="http://schemas.microsoft.com/office/powerpoint/2010/main" val="421583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AC5A1-7226-4E90-8708-3E1C949A7B3B}"/>
              </a:ext>
            </a:extLst>
          </p:cNvPr>
          <p:cNvSpPr>
            <a:spLocks noGrp="1"/>
          </p:cNvSpPr>
          <p:nvPr>
            <p:ph type="title"/>
          </p:nvPr>
        </p:nvSpPr>
        <p:spPr/>
        <p:txBody>
          <a:bodyPr/>
          <a:lstStyle/>
          <a:p>
            <a:r>
              <a:rPr lang="pt-PT" dirty="0" err="1"/>
              <a:t>The</a:t>
            </a:r>
            <a:r>
              <a:rPr lang="pt-PT" dirty="0"/>
              <a:t> Internet</a:t>
            </a:r>
          </a:p>
        </p:txBody>
      </p:sp>
      <p:sp>
        <p:nvSpPr>
          <p:cNvPr id="3" name="Marcador de Posição de Conteúdo 2">
            <a:extLst>
              <a:ext uri="{FF2B5EF4-FFF2-40B4-BE49-F238E27FC236}">
                <a16:creationId xmlns:a16="http://schemas.microsoft.com/office/drawing/2014/main" id="{4A059F14-21DB-4800-B81D-8BE7F5AF56F7}"/>
              </a:ext>
            </a:extLst>
          </p:cNvPr>
          <p:cNvSpPr>
            <a:spLocks noGrp="1"/>
          </p:cNvSpPr>
          <p:nvPr>
            <p:ph idx="1"/>
          </p:nvPr>
        </p:nvSpPr>
        <p:spPr>
          <a:xfrm>
            <a:off x="2231136" y="2423440"/>
            <a:ext cx="7729728" cy="3101983"/>
          </a:xfrm>
        </p:spPr>
        <p:txBody>
          <a:bodyPr/>
          <a:lstStyle/>
          <a:p>
            <a:r>
              <a:rPr lang="en-US" dirty="0"/>
              <a:t>With the implementation of the internet and its use on a global scale, our world has become increasingly connected. The internet can be considered as one of the most important inventions in the history of mankind since it provides endless opportunities to companies as well as to everyone of us in our daily life. However, there are also some issues related to the use of the internet.</a:t>
            </a:r>
            <a:endParaRPr lang="pt-PT" dirty="0"/>
          </a:p>
        </p:txBody>
      </p:sp>
      <p:pic>
        <p:nvPicPr>
          <p:cNvPr id="4" name="Imagem 3">
            <a:extLst>
              <a:ext uri="{FF2B5EF4-FFF2-40B4-BE49-F238E27FC236}">
                <a16:creationId xmlns:a16="http://schemas.microsoft.com/office/drawing/2014/main" id="{289DA86D-4683-4F74-A43C-14A562935DF6}"/>
              </a:ext>
            </a:extLst>
          </p:cNvPr>
          <p:cNvPicPr>
            <a:picLocks noChangeAspect="1"/>
          </p:cNvPicPr>
          <p:nvPr/>
        </p:nvPicPr>
        <p:blipFill>
          <a:blip r:embed="rId2"/>
          <a:stretch>
            <a:fillRect/>
          </a:stretch>
        </p:blipFill>
        <p:spPr>
          <a:xfrm>
            <a:off x="8556173" y="3811641"/>
            <a:ext cx="3003704" cy="2439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1080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49DAB-A1F4-447A-8D8E-2D26C3DDF67C}"/>
              </a:ext>
            </a:extLst>
          </p:cNvPr>
          <p:cNvSpPr>
            <a:spLocks noGrp="1"/>
          </p:cNvSpPr>
          <p:nvPr>
            <p:ph type="title"/>
          </p:nvPr>
        </p:nvSpPr>
        <p:spPr/>
        <p:txBody>
          <a:bodyPr/>
          <a:lstStyle/>
          <a:p>
            <a:r>
              <a:rPr lang="pt-PT" dirty="0" err="1"/>
              <a:t>What</a:t>
            </a:r>
            <a:r>
              <a:rPr lang="pt-PT" dirty="0"/>
              <a:t> Is Internet </a:t>
            </a:r>
            <a:r>
              <a:rPr lang="pt-PT" dirty="0" err="1"/>
              <a:t>Security</a:t>
            </a:r>
            <a:endParaRPr lang="pt-PT" dirty="0"/>
          </a:p>
        </p:txBody>
      </p:sp>
      <p:sp>
        <p:nvSpPr>
          <p:cNvPr id="3" name="Marcador de Posição de Conteúdo 2">
            <a:extLst>
              <a:ext uri="{FF2B5EF4-FFF2-40B4-BE49-F238E27FC236}">
                <a16:creationId xmlns:a16="http://schemas.microsoft.com/office/drawing/2014/main" id="{DE239BE5-3237-4D59-AF91-791165B76521}"/>
              </a:ext>
            </a:extLst>
          </p:cNvPr>
          <p:cNvSpPr>
            <a:spLocks noGrp="1"/>
          </p:cNvSpPr>
          <p:nvPr>
            <p:ph idx="1"/>
          </p:nvPr>
        </p:nvSpPr>
        <p:spPr/>
        <p:txBody>
          <a:bodyPr/>
          <a:lstStyle/>
          <a:p>
            <a:r>
              <a:rPr lang="en-US" dirty="0"/>
              <a:t>Internet security can be characterized as the precautions that we must take as users to protect ourselves from the potential risks that the digital space implies.</a:t>
            </a:r>
            <a:endParaRPr lang="pt-PT" dirty="0"/>
          </a:p>
        </p:txBody>
      </p:sp>
      <p:pic>
        <p:nvPicPr>
          <p:cNvPr id="4" name="Imagem 3">
            <a:extLst>
              <a:ext uri="{FF2B5EF4-FFF2-40B4-BE49-F238E27FC236}">
                <a16:creationId xmlns:a16="http://schemas.microsoft.com/office/drawing/2014/main" id="{DA66D73F-0FD4-4E80-B3A6-B4A9E8CE94F9}"/>
              </a:ext>
            </a:extLst>
          </p:cNvPr>
          <p:cNvPicPr>
            <a:picLocks noChangeAspect="1"/>
          </p:cNvPicPr>
          <p:nvPr/>
        </p:nvPicPr>
        <p:blipFill>
          <a:blip r:embed="rId2"/>
          <a:stretch>
            <a:fillRect/>
          </a:stretch>
        </p:blipFill>
        <p:spPr>
          <a:xfrm>
            <a:off x="8921065" y="3220109"/>
            <a:ext cx="2519918" cy="25199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3692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C24EF-6B01-47AB-85ED-608D3C14440E}"/>
              </a:ext>
            </a:extLst>
          </p:cNvPr>
          <p:cNvSpPr>
            <a:spLocks noGrp="1"/>
          </p:cNvSpPr>
          <p:nvPr>
            <p:ph type="title"/>
          </p:nvPr>
        </p:nvSpPr>
        <p:spPr/>
        <p:txBody>
          <a:bodyPr/>
          <a:lstStyle/>
          <a:p>
            <a:r>
              <a:rPr lang="pt-PT" dirty="0" err="1"/>
              <a:t>The</a:t>
            </a:r>
            <a:r>
              <a:rPr lang="pt-PT" dirty="0"/>
              <a:t> </a:t>
            </a:r>
            <a:r>
              <a:rPr lang="pt-PT" dirty="0" err="1"/>
              <a:t>Advantages</a:t>
            </a:r>
            <a:r>
              <a:rPr lang="pt-PT" dirty="0"/>
              <a:t> </a:t>
            </a:r>
            <a:r>
              <a:rPr lang="pt-PT" dirty="0" err="1"/>
              <a:t>of</a:t>
            </a:r>
            <a:r>
              <a:rPr lang="pt-PT" dirty="0"/>
              <a:t> Internet</a:t>
            </a:r>
          </a:p>
        </p:txBody>
      </p:sp>
      <p:sp>
        <p:nvSpPr>
          <p:cNvPr id="3" name="Marcador de Posição de Conteúdo 2">
            <a:extLst>
              <a:ext uri="{FF2B5EF4-FFF2-40B4-BE49-F238E27FC236}">
                <a16:creationId xmlns:a16="http://schemas.microsoft.com/office/drawing/2014/main" id="{8C7DD9A1-F97D-4434-BD6D-542C7D1E6DB0}"/>
              </a:ext>
            </a:extLst>
          </p:cNvPr>
          <p:cNvSpPr>
            <a:spLocks noGrp="1"/>
          </p:cNvSpPr>
          <p:nvPr>
            <p:ph idx="1"/>
          </p:nvPr>
        </p:nvSpPr>
        <p:spPr/>
        <p:txBody>
          <a:bodyPr/>
          <a:lstStyle/>
          <a:p>
            <a:r>
              <a:rPr lang="pt-PT" dirty="0" err="1"/>
              <a:t>Information</a:t>
            </a:r>
            <a:r>
              <a:rPr lang="pt-PT" dirty="0"/>
              <a:t>, </a:t>
            </a:r>
            <a:r>
              <a:rPr lang="pt-PT" dirty="0" err="1"/>
              <a:t>knowledge</a:t>
            </a:r>
            <a:r>
              <a:rPr lang="pt-PT" dirty="0"/>
              <a:t>, </a:t>
            </a:r>
            <a:r>
              <a:rPr lang="pt-PT" dirty="0" err="1"/>
              <a:t>and</a:t>
            </a:r>
            <a:r>
              <a:rPr lang="pt-PT" dirty="0"/>
              <a:t> </a:t>
            </a:r>
            <a:r>
              <a:rPr lang="pt-PT" dirty="0" err="1"/>
              <a:t>learning</a:t>
            </a:r>
            <a:endParaRPr lang="pt-PT" dirty="0"/>
          </a:p>
          <a:p>
            <a:r>
              <a:rPr lang="pt-PT" dirty="0" err="1"/>
              <a:t>Connectivity</a:t>
            </a:r>
            <a:r>
              <a:rPr lang="pt-PT" dirty="0"/>
              <a:t>, </a:t>
            </a:r>
            <a:r>
              <a:rPr lang="pt-PT" dirty="0" err="1"/>
              <a:t>communication</a:t>
            </a:r>
            <a:r>
              <a:rPr lang="pt-PT" dirty="0"/>
              <a:t>, </a:t>
            </a:r>
            <a:r>
              <a:rPr lang="pt-PT" dirty="0" err="1"/>
              <a:t>and</a:t>
            </a:r>
            <a:r>
              <a:rPr lang="pt-PT" dirty="0"/>
              <a:t> </a:t>
            </a:r>
            <a:r>
              <a:rPr lang="pt-PT" dirty="0" err="1"/>
              <a:t>sharing</a:t>
            </a:r>
            <a:endParaRPr lang="pt-PT" dirty="0"/>
          </a:p>
          <a:p>
            <a:r>
              <a:rPr lang="pt-PT" dirty="0" err="1"/>
              <a:t>Entertainment</a:t>
            </a:r>
            <a:endParaRPr lang="pt-PT" dirty="0"/>
          </a:p>
          <a:p>
            <a:r>
              <a:rPr lang="en-US" dirty="0"/>
              <a:t>Work from home, collaboration, and access to a global workforce</a:t>
            </a:r>
            <a:endParaRPr lang="pt-PT" dirty="0"/>
          </a:p>
          <a:p>
            <a:r>
              <a:rPr lang="pt-PT" dirty="0"/>
              <a:t> </a:t>
            </a:r>
            <a:r>
              <a:rPr lang="pt-PT" dirty="0" err="1"/>
              <a:t>Selling</a:t>
            </a:r>
            <a:r>
              <a:rPr lang="pt-PT" dirty="0"/>
              <a:t> </a:t>
            </a:r>
            <a:r>
              <a:rPr lang="pt-PT" dirty="0" err="1"/>
              <a:t>and</a:t>
            </a:r>
            <a:r>
              <a:rPr lang="pt-PT" dirty="0"/>
              <a:t> </a:t>
            </a:r>
            <a:r>
              <a:rPr lang="pt-PT" dirty="0" err="1"/>
              <a:t>making</a:t>
            </a:r>
            <a:r>
              <a:rPr lang="pt-PT" dirty="0"/>
              <a:t> Money</a:t>
            </a:r>
          </a:p>
          <a:p>
            <a:r>
              <a:rPr lang="en-US" dirty="0"/>
              <a:t>Address, mapping, and contact information</a:t>
            </a:r>
            <a:endParaRPr lang="pt-PT" dirty="0"/>
          </a:p>
        </p:txBody>
      </p:sp>
      <p:pic>
        <p:nvPicPr>
          <p:cNvPr id="4" name="Imagem 3">
            <a:extLst>
              <a:ext uri="{FF2B5EF4-FFF2-40B4-BE49-F238E27FC236}">
                <a16:creationId xmlns:a16="http://schemas.microsoft.com/office/drawing/2014/main" id="{6CB20E47-275B-41E1-9C25-CE8624E7DE49}"/>
              </a:ext>
            </a:extLst>
          </p:cNvPr>
          <p:cNvPicPr>
            <a:picLocks noChangeAspect="1"/>
          </p:cNvPicPr>
          <p:nvPr/>
        </p:nvPicPr>
        <p:blipFill rotWithShape="1">
          <a:blip r:embed="rId2"/>
          <a:srcRect t="4082" b="37551"/>
          <a:stretch/>
        </p:blipFill>
        <p:spPr>
          <a:xfrm>
            <a:off x="7804948" y="4189035"/>
            <a:ext cx="4031914" cy="2353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05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145AF-5BDD-4D8E-B528-140F1052E376}"/>
              </a:ext>
            </a:extLst>
          </p:cNvPr>
          <p:cNvSpPr>
            <a:spLocks noGrp="1"/>
          </p:cNvSpPr>
          <p:nvPr>
            <p:ph type="title"/>
          </p:nvPr>
        </p:nvSpPr>
        <p:spPr>
          <a:xfrm>
            <a:off x="1430693" y="715996"/>
            <a:ext cx="3864864" cy="1200010"/>
          </a:xfrm>
        </p:spPr>
        <p:txBody>
          <a:bodyPr>
            <a:normAutofit fontScale="90000"/>
          </a:bodyPr>
          <a:lstStyle/>
          <a:p>
            <a:r>
              <a:rPr lang="pt-PT" dirty="0" err="1"/>
              <a:t>Information</a:t>
            </a:r>
            <a:r>
              <a:rPr lang="pt-PT" dirty="0"/>
              <a:t>, </a:t>
            </a:r>
            <a:r>
              <a:rPr lang="pt-PT" dirty="0" err="1"/>
              <a:t>knowledge</a:t>
            </a:r>
            <a:r>
              <a:rPr lang="pt-PT" dirty="0"/>
              <a:t>, </a:t>
            </a:r>
            <a:r>
              <a:rPr lang="pt-PT" dirty="0" err="1"/>
              <a:t>and</a:t>
            </a:r>
            <a:r>
              <a:rPr lang="pt-PT" dirty="0"/>
              <a:t> </a:t>
            </a:r>
            <a:r>
              <a:rPr lang="pt-PT" dirty="0" err="1"/>
              <a:t>learning</a:t>
            </a:r>
            <a:endParaRPr lang="pt-PT" dirty="0"/>
          </a:p>
        </p:txBody>
      </p:sp>
      <p:sp>
        <p:nvSpPr>
          <p:cNvPr id="3" name="Marcador de Posição de Conteúdo 2">
            <a:extLst>
              <a:ext uri="{FF2B5EF4-FFF2-40B4-BE49-F238E27FC236}">
                <a16:creationId xmlns:a16="http://schemas.microsoft.com/office/drawing/2014/main" id="{40FE7AF7-332B-4D40-8358-D0451C2BEF1D}"/>
              </a:ext>
            </a:extLst>
          </p:cNvPr>
          <p:cNvSpPr>
            <a:spLocks noGrp="1"/>
          </p:cNvSpPr>
          <p:nvPr>
            <p:ph idx="1"/>
          </p:nvPr>
        </p:nvSpPr>
        <p:spPr>
          <a:xfrm>
            <a:off x="1374135" y="2024370"/>
            <a:ext cx="4673517" cy="3101983"/>
          </a:xfrm>
          <a:ln>
            <a:noFill/>
          </a:ln>
        </p:spPr>
        <p:txBody>
          <a:bodyPr/>
          <a:lstStyle/>
          <a:p>
            <a:pPr marL="0" indent="0" algn="just">
              <a:buNone/>
            </a:pPr>
            <a:r>
              <a:rPr lang="en-US" b="0" i="0" dirty="0">
                <a:solidFill>
                  <a:schemeClr val="tx1"/>
                </a:solidFill>
                <a:effectLst/>
                <a:latin typeface="inter-regular"/>
              </a:rPr>
              <a:t>The Internet allows people to learn information about any topic and offers an answer to any type of question, as it contains endless knowledge and information.</a:t>
            </a:r>
            <a:endParaRPr lang="pt-PT" dirty="0">
              <a:solidFill>
                <a:schemeClr val="tx1"/>
              </a:solidFill>
            </a:endParaRPr>
          </a:p>
        </p:txBody>
      </p:sp>
      <p:sp>
        <p:nvSpPr>
          <p:cNvPr id="4" name="Título 1">
            <a:extLst>
              <a:ext uri="{FF2B5EF4-FFF2-40B4-BE49-F238E27FC236}">
                <a16:creationId xmlns:a16="http://schemas.microsoft.com/office/drawing/2014/main" id="{11C68B5C-BE46-4A73-BB83-4C99EC93599D}"/>
              </a:ext>
            </a:extLst>
          </p:cNvPr>
          <p:cNvSpPr txBox="1">
            <a:spLocks/>
          </p:cNvSpPr>
          <p:nvPr/>
        </p:nvSpPr>
        <p:spPr bwMode="black">
          <a:xfrm>
            <a:off x="7617017" y="759418"/>
            <a:ext cx="3864864" cy="1200010"/>
          </a:xfrm>
          <a:prstGeom prst="rect">
            <a:avLst/>
          </a:prstGeom>
          <a:solidFill>
            <a:srgbClr val="696464"/>
          </a:solidFill>
          <a:ln w="31750" cap="sq">
            <a:solidFill>
              <a:schemeClr val="tx1"/>
            </a:solidFill>
            <a:miter lim="800000"/>
          </a:ln>
        </p:spPr>
        <p:txBody>
          <a:bodyPr vert="horz" lIns="182880" tIns="182880" rIns="182880" bIns="182880" rtlCol="0" anchor="ctr">
            <a:normAutofit fontScale="9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pt-PT" dirty="0" err="1">
                <a:solidFill>
                  <a:schemeClr val="tx1"/>
                </a:solidFill>
              </a:rPr>
              <a:t>Connectivity</a:t>
            </a:r>
            <a:r>
              <a:rPr lang="pt-PT" dirty="0">
                <a:solidFill>
                  <a:schemeClr val="tx1"/>
                </a:solidFill>
              </a:rPr>
              <a:t>, </a:t>
            </a:r>
            <a:r>
              <a:rPr lang="pt-PT" dirty="0" err="1">
                <a:solidFill>
                  <a:schemeClr val="tx1"/>
                </a:solidFill>
              </a:rPr>
              <a:t>communication</a:t>
            </a:r>
            <a:r>
              <a:rPr lang="pt-PT" dirty="0">
                <a:solidFill>
                  <a:schemeClr val="tx1"/>
                </a:solidFill>
              </a:rPr>
              <a:t>, </a:t>
            </a:r>
            <a:r>
              <a:rPr lang="pt-PT" dirty="0" err="1">
                <a:solidFill>
                  <a:schemeClr val="tx1"/>
                </a:solidFill>
              </a:rPr>
              <a:t>and</a:t>
            </a:r>
            <a:r>
              <a:rPr lang="pt-PT" dirty="0">
                <a:solidFill>
                  <a:schemeClr val="tx1"/>
                </a:solidFill>
              </a:rPr>
              <a:t> </a:t>
            </a:r>
            <a:r>
              <a:rPr lang="pt-PT" dirty="0" err="1">
                <a:solidFill>
                  <a:schemeClr val="tx1"/>
                </a:solidFill>
              </a:rPr>
              <a:t>sharing</a:t>
            </a:r>
            <a:endParaRPr lang="pt-PT" dirty="0">
              <a:solidFill>
                <a:schemeClr val="tx1"/>
              </a:solidFill>
            </a:endParaRPr>
          </a:p>
        </p:txBody>
      </p:sp>
      <p:sp>
        <p:nvSpPr>
          <p:cNvPr id="6" name="CaixaDeTexto 5">
            <a:extLst>
              <a:ext uri="{FF2B5EF4-FFF2-40B4-BE49-F238E27FC236}">
                <a16:creationId xmlns:a16="http://schemas.microsoft.com/office/drawing/2014/main" id="{A3D82DE3-BBC9-4139-BFA4-D9EE6D416048}"/>
              </a:ext>
            </a:extLst>
          </p:cNvPr>
          <p:cNvSpPr txBox="1"/>
          <p:nvPr/>
        </p:nvSpPr>
        <p:spPr>
          <a:xfrm>
            <a:off x="7617017" y="2136338"/>
            <a:ext cx="4359728" cy="2585323"/>
          </a:xfrm>
          <a:prstGeom prst="rect">
            <a:avLst/>
          </a:prstGeom>
          <a:noFill/>
        </p:spPr>
        <p:txBody>
          <a:bodyPr wrap="square">
            <a:spAutoFit/>
          </a:bodyPr>
          <a:lstStyle/>
          <a:p>
            <a:r>
              <a:rPr lang="en-US" b="0" i="0" dirty="0">
                <a:effectLst/>
                <a:latin typeface="inter-regular"/>
              </a:rPr>
              <a:t>In the past days, if you sent a letter or someone sent you, it could take days and sometimes even months to a reach letter at the destination. In modern times, you can send a letter or important information to anyone in the e-mail all over the world through the Internet. And, it often will be delivered to the destination in less than a minute.</a:t>
            </a:r>
            <a:endParaRPr lang="pt-PT" dirty="0"/>
          </a:p>
        </p:txBody>
      </p:sp>
      <p:sp>
        <p:nvSpPr>
          <p:cNvPr id="7" name="Título 1">
            <a:extLst>
              <a:ext uri="{FF2B5EF4-FFF2-40B4-BE49-F238E27FC236}">
                <a16:creationId xmlns:a16="http://schemas.microsoft.com/office/drawing/2014/main" id="{040F43A0-A1F2-477A-99C2-B2BF32918F6F}"/>
              </a:ext>
            </a:extLst>
          </p:cNvPr>
          <p:cNvSpPr txBox="1">
            <a:spLocks/>
          </p:cNvSpPr>
          <p:nvPr/>
        </p:nvSpPr>
        <p:spPr bwMode="black">
          <a:xfrm>
            <a:off x="339560" y="3575361"/>
            <a:ext cx="3371333" cy="1017844"/>
          </a:xfrm>
          <a:prstGeom prst="rect">
            <a:avLst/>
          </a:prstGeom>
          <a:solidFill>
            <a:srgbClr val="696464"/>
          </a:solidFill>
          <a:ln w="31750" cap="sq">
            <a:solidFill>
              <a:schemeClr val="tx1"/>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pt-PT" dirty="0" err="1">
                <a:solidFill>
                  <a:schemeClr val="tx1"/>
                </a:solidFill>
              </a:rPr>
              <a:t>Entertainment</a:t>
            </a:r>
            <a:endParaRPr lang="pt-PT" dirty="0">
              <a:solidFill>
                <a:schemeClr val="tx1"/>
              </a:solidFill>
            </a:endParaRPr>
          </a:p>
        </p:txBody>
      </p:sp>
      <p:sp>
        <p:nvSpPr>
          <p:cNvPr id="9" name="CaixaDeTexto 8">
            <a:extLst>
              <a:ext uri="{FF2B5EF4-FFF2-40B4-BE49-F238E27FC236}">
                <a16:creationId xmlns:a16="http://schemas.microsoft.com/office/drawing/2014/main" id="{974C3C9B-9800-4015-BE8C-AE66A1A0EB77}"/>
              </a:ext>
            </a:extLst>
          </p:cNvPr>
          <p:cNvSpPr txBox="1"/>
          <p:nvPr/>
        </p:nvSpPr>
        <p:spPr>
          <a:xfrm>
            <a:off x="339560" y="4721661"/>
            <a:ext cx="6097554" cy="1754326"/>
          </a:xfrm>
          <a:prstGeom prst="rect">
            <a:avLst/>
          </a:prstGeom>
          <a:noFill/>
        </p:spPr>
        <p:txBody>
          <a:bodyPr wrap="square">
            <a:spAutoFit/>
          </a:bodyPr>
          <a:lstStyle/>
          <a:p>
            <a:r>
              <a:rPr lang="en-US" dirty="0"/>
              <a:t>The Internet provides people to access endless entertainment. With the Internet, you can watch movies, videos, play games online, listen to music, etc. There are many sites available on the Internet, which contain different entertainment material like music, videos, and more. Also, you can watch online videos on a platform like YouTube.</a:t>
            </a:r>
            <a:endParaRPr lang="pt-PT" dirty="0"/>
          </a:p>
        </p:txBody>
      </p:sp>
    </p:spTree>
    <p:extLst>
      <p:ext uri="{BB962C8B-B14F-4D97-AF65-F5344CB8AC3E}">
        <p14:creationId xmlns:p14="http://schemas.microsoft.com/office/powerpoint/2010/main" val="278310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2F050-F51E-43C2-83AD-E2968B14FC7D}"/>
              </a:ext>
            </a:extLst>
          </p:cNvPr>
          <p:cNvSpPr>
            <a:spLocks noGrp="1"/>
          </p:cNvSpPr>
          <p:nvPr>
            <p:ph type="title"/>
          </p:nvPr>
        </p:nvSpPr>
        <p:spPr>
          <a:xfrm>
            <a:off x="808653" y="524195"/>
            <a:ext cx="4365607" cy="1425624"/>
          </a:xfrm>
        </p:spPr>
        <p:txBody>
          <a:bodyPr>
            <a:normAutofit fontScale="90000"/>
          </a:bodyPr>
          <a:lstStyle/>
          <a:p>
            <a:r>
              <a:rPr lang="en-US" dirty="0"/>
              <a:t>Work from home, collaboration, and access to a global workforce</a:t>
            </a:r>
            <a:endParaRPr lang="pt-PT" dirty="0"/>
          </a:p>
        </p:txBody>
      </p:sp>
      <p:sp>
        <p:nvSpPr>
          <p:cNvPr id="3" name="Marcador de Posição de Conteúdo 2">
            <a:extLst>
              <a:ext uri="{FF2B5EF4-FFF2-40B4-BE49-F238E27FC236}">
                <a16:creationId xmlns:a16="http://schemas.microsoft.com/office/drawing/2014/main" id="{6E7D9F9A-6E6D-4A21-8E48-6C42121ABE1E}"/>
              </a:ext>
            </a:extLst>
          </p:cNvPr>
          <p:cNvSpPr>
            <a:spLocks noGrp="1"/>
          </p:cNvSpPr>
          <p:nvPr>
            <p:ph idx="1"/>
          </p:nvPr>
        </p:nvSpPr>
        <p:spPr>
          <a:xfrm>
            <a:off x="1102133" y="2004046"/>
            <a:ext cx="4608202" cy="3101983"/>
          </a:xfrm>
        </p:spPr>
        <p:txBody>
          <a:bodyPr/>
          <a:lstStyle/>
          <a:p>
            <a:pPr marL="0" indent="0">
              <a:buNone/>
            </a:pPr>
            <a:r>
              <a:rPr lang="en-US" b="0" i="0" dirty="0">
                <a:solidFill>
                  <a:schemeClr val="tx1"/>
                </a:solidFill>
                <a:effectLst/>
                <a:latin typeface="inter-regular"/>
              </a:rPr>
              <a:t>The Internet connection offers many people an option to create a virtual office by allowing them to work from home, which is very </a:t>
            </a:r>
            <a:r>
              <a:rPr lang="en-US" b="0" i="0" dirty="0" err="1">
                <a:solidFill>
                  <a:schemeClr val="tx1"/>
                </a:solidFill>
                <a:effectLst/>
                <a:latin typeface="inter-regular"/>
              </a:rPr>
              <a:t>usefull</a:t>
            </a:r>
            <a:r>
              <a:rPr lang="en-US" b="0" i="0" dirty="0">
                <a:solidFill>
                  <a:schemeClr val="tx1"/>
                </a:solidFill>
                <a:effectLst/>
                <a:latin typeface="inter-regular"/>
              </a:rPr>
              <a:t> due to the pandemic .</a:t>
            </a:r>
            <a:endParaRPr lang="pt-PT" dirty="0">
              <a:solidFill>
                <a:schemeClr val="tx1"/>
              </a:solidFill>
            </a:endParaRPr>
          </a:p>
        </p:txBody>
      </p:sp>
      <p:sp>
        <p:nvSpPr>
          <p:cNvPr id="4" name="Título 1">
            <a:extLst>
              <a:ext uri="{FF2B5EF4-FFF2-40B4-BE49-F238E27FC236}">
                <a16:creationId xmlns:a16="http://schemas.microsoft.com/office/drawing/2014/main" id="{6B34EB39-D932-4912-8E26-1A67C3E52634}"/>
              </a:ext>
            </a:extLst>
          </p:cNvPr>
          <p:cNvSpPr txBox="1">
            <a:spLocks/>
          </p:cNvSpPr>
          <p:nvPr/>
        </p:nvSpPr>
        <p:spPr bwMode="black">
          <a:xfrm>
            <a:off x="7352524" y="1008297"/>
            <a:ext cx="3483429" cy="1172547"/>
          </a:xfrm>
          <a:prstGeom prst="rect">
            <a:avLst/>
          </a:prstGeom>
          <a:solidFill>
            <a:srgbClr val="696464"/>
          </a:solidFill>
          <a:ln w="31750" cap="sq">
            <a:solidFill>
              <a:schemeClr val="tx1"/>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solidFill>
                  <a:schemeClr val="tx1"/>
                </a:solidFill>
              </a:rPr>
              <a:t>Selling and making money</a:t>
            </a:r>
            <a:endParaRPr lang="pt-PT" dirty="0">
              <a:solidFill>
                <a:schemeClr val="tx1"/>
              </a:solidFill>
            </a:endParaRPr>
          </a:p>
        </p:txBody>
      </p:sp>
      <p:sp>
        <p:nvSpPr>
          <p:cNvPr id="6" name="CaixaDeTexto 5">
            <a:extLst>
              <a:ext uri="{FF2B5EF4-FFF2-40B4-BE49-F238E27FC236}">
                <a16:creationId xmlns:a16="http://schemas.microsoft.com/office/drawing/2014/main" id="{711ADEC7-9846-4478-9D96-8F07670FDC67}"/>
              </a:ext>
            </a:extLst>
          </p:cNvPr>
          <p:cNvSpPr txBox="1"/>
          <p:nvPr/>
        </p:nvSpPr>
        <p:spPr>
          <a:xfrm>
            <a:off x="6702831" y="2435289"/>
            <a:ext cx="4608202" cy="2031325"/>
          </a:xfrm>
          <a:prstGeom prst="rect">
            <a:avLst/>
          </a:prstGeom>
          <a:noFill/>
        </p:spPr>
        <p:txBody>
          <a:bodyPr wrap="square">
            <a:spAutoFit/>
          </a:bodyPr>
          <a:lstStyle/>
          <a:p>
            <a:r>
              <a:rPr lang="en-US" dirty="0">
                <a:latin typeface="inter-regular"/>
              </a:rPr>
              <a:t>If you want to sell products and services or run a business, the Internet is the best place to sell goods. Because anyone can find and access your website all over the world with the help of the Internet. With online business, you are able to sell goods every day at all times as the Internet is always on and always available.</a:t>
            </a:r>
            <a:endParaRPr lang="pt-PT" dirty="0">
              <a:latin typeface="inter-regular"/>
            </a:endParaRPr>
          </a:p>
        </p:txBody>
      </p:sp>
      <p:sp>
        <p:nvSpPr>
          <p:cNvPr id="7" name="Título 1">
            <a:extLst>
              <a:ext uri="{FF2B5EF4-FFF2-40B4-BE49-F238E27FC236}">
                <a16:creationId xmlns:a16="http://schemas.microsoft.com/office/drawing/2014/main" id="{80BC5FE2-6446-42B9-8160-1AEC4AA4E2F7}"/>
              </a:ext>
            </a:extLst>
          </p:cNvPr>
          <p:cNvSpPr txBox="1">
            <a:spLocks/>
          </p:cNvSpPr>
          <p:nvPr/>
        </p:nvSpPr>
        <p:spPr bwMode="black">
          <a:xfrm>
            <a:off x="678024" y="3543074"/>
            <a:ext cx="3483429" cy="1172547"/>
          </a:xfrm>
          <a:prstGeom prst="rect">
            <a:avLst/>
          </a:prstGeom>
          <a:solidFill>
            <a:srgbClr val="696464"/>
          </a:solidFill>
          <a:ln w="31750" cap="sq">
            <a:solidFill>
              <a:schemeClr val="tx1"/>
            </a:solidFill>
            <a:miter lim="800000"/>
          </a:ln>
        </p:spPr>
        <p:txBody>
          <a:bodyPr vert="horz" lIns="182880" tIns="182880" rIns="182880" bIns="182880" rtlCol="0" anchor="ctr">
            <a:normAutofit fontScale="8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solidFill>
                  <a:schemeClr val="tx1"/>
                </a:solidFill>
              </a:rPr>
              <a:t>Address, mapping, and contact information</a:t>
            </a:r>
            <a:endParaRPr lang="pt-PT" dirty="0">
              <a:solidFill>
                <a:schemeClr val="tx1"/>
              </a:solidFill>
            </a:endParaRPr>
          </a:p>
        </p:txBody>
      </p:sp>
      <p:sp>
        <p:nvSpPr>
          <p:cNvPr id="11" name="CaixaDeTexto 10">
            <a:extLst>
              <a:ext uri="{FF2B5EF4-FFF2-40B4-BE49-F238E27FC236}">
                <a16:creationId xmlns:a16="http://schemas.microsoft.com/office/drawing/2014/main" id="{17AB95FE-4797-4E60-8EE5-0C95B8296DA7}"/>
              </a:ext>
            </a:extLst>
          </p:cNvPr>
          <p:cNvSpPr txBox="1"/>
          <p:nvPr/>
        </p:nvSpPr>
        <p:spPr>
          <a:xfrm>
            <a:off x="678024" y="4753706"/>
            <a:ext cx="6097554" cy="1754326"/>
          </a:xfrm>
          <a:prstGeom prst="rect">
            <a:avLst/>
          </a:prstGeom>
          <a:noFill/>
        </p:spPr>
        <p:txBody>
          <a:bodyPr wrap="square">
            <a:spAutoFit/>
          </a:bodyPr>
          <a:lstStyle/>
          <a:p>
            <a:r>
              <a:rPr lang="en-US" dirty="0"/>
              <a:t>The Internet can help users to provide information almost every place in the world on the map with the help of </a:t>
            </a:r>
            <a:r>
              <a:rPr lang="en-US" dirty="0" err="1"/>
              <a:t>GPStechnology</a:t>
            </a:r>
            <a:r>
              <a:rPr lang="en-US" dirty="0"/>
              <a:t>. You can find businesses in your area or the quickest route to your location. Although, today's search engines are most powerful to know the user's location and help offer the relevant searches for your area.</a:t>
            </a:r>
            <a:endParaRPr lang="pt-PT" dirty="0"/>
          </a:p>
        </p:txBody>
      </p:sp>
    </p:spTree>
    <p:extLst>
      <p:ext uri="{BB962C8B-B14F-4D97-AF65-F5344CB8AC3E}">
        <p14:creationId xmlns:p14="http://schemas.microsoft.com/office/powerpoint/2010/main" val="254239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F93E1-C56B-491B-98C2-468FC4246237}"/>
              </a:ext>
            </a:extLst>
          </p:cNvPr>
          <p:cNvSpPr>
            <a:spLocks noGrp="1"/>
          </p:cNvSpPr>
          <p:nvPr>
            <p:ph type="title"/>
          </p:nvPr>
        </p:nvSpPr>
        <p:spPr/>
        <p:txBody>
          <a:bodyPr/>
          <a:lstStyle/>
          <a:p>
            <a:r>
              <a:rPr lang="en-US" dirty="0"/>
              <a:t>The Risks of the Internet</a:t>
            </a:r>
            <a:endParaRPr lang="pt-PT" dirty="0"/>
          </a:p>
        </p:txBody>
      </p:sp>
      <p:sp>
        <p:nvSpPr>
          <p:cNvPr id="3" name="Marcador de Posição de Conteúdo 2">
            <a:extLst>
              <a:ext uri="{FF2B5EF4-FFF2-40B4-BE49-F238E27FC236}">
                <a16:creationId xmlns:a16="http://schemas.microsoft.com/office/drawing/2014/main" id="{4B3E33AE-1E0A-4B10-8AD0-62D8D32FB32B}"/>
              </a:ext>
            </a:extLst>
          </p:cNvPr>
          <p:cNvSpPr>
            <a:spLocks noGrp="1"/>
          </p:cNvSpPr>
          <p:nvPr>
            <p:ph idx="1"/>
          </p:nvPr>
        </p:nvSpPr>
        <p:spPr/>
        <p:txBody>
          <a:bodyPr/>
          <a:lstStyle/>
          <a:p>
            <a:r>
              <a:rPr lang="en-US" dirty="0"/>
              <a:t>Depression, loneliness, and social isolation</a:t>
            </a:r>
          </a:p>
          <a:p>
            <a:r>
              <a:rPr lang="pt-PT" dirty="0" err="1"/>
              <a:t>Viruses</a:t>
            </a:r>
            <a:r>
              <a:rPr lang="pt-PT" dirty="0"/>
              <a:t>/</a:t>
            </a:r>
            <a:r>
              <a:rPr lang="pt-PT" dirty="0" err="1"/>
              <a:t>Malwares</a:t>
            </a:r>
            <a:endParaRPr lang="en-US" dirty="0"/>
          </a:p>
          <a:p>
            <a:r>
              <a:rPr lang="en-US" dirty="0"/>
              <a:t>Addiction, time-waster, and causes distractions</a:t>
            </a:r>
          </a:p>
          <a:p>
            <a:r>
              <a:rPr lang="en-US" dirty="0"/>
              <a:t>Bullying, trolls, stalkers, and crime</a:t>
            </a:r>
          </a:p>
          <a:p>
            <a:r>
              <a:rPr lang="pt-PT" dirty="0" err="1"/>
              <a:t>Getting</a:t>
            </a:r>
            <a:r>
              <a:rPr lang="pt-PT" dirty="0"/>
              <a:t> </a:t>
            </a:r>
            <a:r>
              <a:rPr lang="pt-PT" dirty="0" err="1"/>
              <a:t>scamed</a:t>
            </a:r>
            <a:endParaRPr lang="pt-PT" dirty="0"/>
          </a:p>
        </p:txBody>
      </p:sp>
      <p:pic>
        <p:nvPicPr>
          <p:cNvPr id="7" name="Imagem 6">
            <a:extLst>
              <a:ext uri="{FF2B5EF4-FFF2-40B4-BE49-F238E27FC236}">
                <a16:creationId xmlns:a16="http://schemas.microsoft.com/office/drawing/2014/main" id="{45F8F2D4-3CD3-48D8-ADF6-54CEA79CB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512" y="3802992"/>
            <a:ext cx="4931602" cy="2465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232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D7769-8DBC-4D17-A040-4A33FDA02562}"/>
              </a:ext>
            </a:extLst>
          </p:cNvPr>
          <p:cNvSpPr>
            <a:spLocks noGrp="1"/>
          </p:cNvSpPr>
          <p:nvPr>
            <p:ph type="title"/>
          </p:nvPr>
        </p:nvSpPr>
        <p:spPr>
          <a:xfrm>
            <a:off x="738238" y="815402"/>
            <a:ext cx="4692178" cy="1188720"/>
          </a:xfrm>
        </p:spPr>
        <p:txBody>
          <a:bodyPr>
            <a:normAutofit fontScale="90000"/>
          </a:bodyPr>
          <a:lstStyle/>
          <a:p>
            <a:r>
              <a:rPr lang="en-US" dirty="0"/>
              <a:t>Depression, loneliness, and social isolation</a:t>
            </a:r>
            <a:endParaRPr lang="pt-PT" dirty="0"/>
          </a:p>
        </p:txBody>
      </p:sp>
      <p:sp>
        <p:nvSpPr>
          <p:cNvPr id="3" name="Marcador de Posição de Conteúdo 2">
            <a:extLst>
              <a:ext uri="{FF2B5EF4-FFF2-40B4-BE49-F238E27FC236}">
                <a16:creationId xmlns:a16="http://schemas.microsoft.com/office/drawing/2014/main" id="{DD916B79-939C-484D-BAB7-7FDB81B27725}"/>
              </a:ext>
            </a:extLst>
          </p:cNvPr>
          <p:cNvSpPr>
            <a:spLocks noGrp="1"/>
          </p:cNvSpPr>
          <p:nvPr>
            <p:ph idx="1"/>
          </p:nvPr>
        </p:nvSpPr>
        <p:spPr>
          <a:xfrm>
            <a:off x="402336" y="2180844"/>
            <a:ext cx="5363982" cy="3101983"/>
          </a:xfrm>
        </p:spPr>
        <p:txBody>
          <a:bodyPr/>
          <a:lstStyle/>
          <a:p>
            <a:pPr marL="0" indent="0">
              <a:buNone/>
            </a:pPr>
            <a:r>
              <a:rPr lang="en-US" dirty="0"/>
              <a:t>The Internet also becomes a reason lead to depression as many people tend to compare their lives with others on social networking sites. Social networking sites provide users the option to make thousands of friends and communicate with each other. There are also available online games that allow players to communicate with others. Although social networking sites can give you benefits to find new connections all over the world, you may find yourself disconnected from your real-life friends.</a:t>
            </a:r>
            <a:endParaRPr lang="pt-PT" dirty="0"/>
          </a:p>
        </p:txBody>
      </p:sp>
      <p:sp>
        <p:nvSpPr>
          <p:cNvPr id="4" name="Título 1">
            <a:extLst>
              <a:ext uri="{FF2B5EF4-FFF2-40B4-BE49-F238E27FC236}">
                <a16:creationId xmlns:a16="http://schemas.microsoft.com/office/drawing/2014/main" id="{703E6D68-FF5A-474B-B8CF-E1EC94382C37}"/>
              </a:ext>
            </a:extLst>
          </p:cNvPr>
          <p:cNvSpPr txBox="1">
            <a:spLocks/>
          </p:cNvSpPr>
          <p:nvPr/>
        </p:nvSpPr>
        <p:spPr bwMode="black">
          <a:xfrm>
            <a:off x="6619633" y="1117091"/>
            <a:ext cx="469217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pt-PT"/>
              <a:t>Viruses/Malwares</a:t>
            </a:r>
            <a:endParaRPr lang="pt-PT" dirty="0"/>
          </a:p>
        </p:txBody>
      </p:sp>
      <p:sp>
        <p:nvSpPr>
          <p:cNvPr id="5" name="Marcador de Posição de Conteúdo 2">
            <a:extLst>
              <a:ext uri="{FF2B5EF4-FFF2-40B4-BE49-F238E27FC236}">
                <a16:creationId xmlns:a16="http://schemas.microsoft.com/office/drawing/2014/main" id="{DDB331E4-87F6-4768-8785-4DA85AC080A2}"/>
              </a:ext>
            </a:extLst>
          </p:cNvPr>
          <p:cNvSpPr txBox="1">
            <a:spLocks/>
          </p:cNvSpPr>
          <p:nvPr/>
        </p:nvSpPr>
        <p:spPr>
          <a:xfrm>
            <a:off x="7537142" y="2481943"/>
            <a:ext cx="3774669" cy="29946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dirty="0"/>
              <a:t>The frequently use of the Internet may infect your system from viruses that can damage your valuable data, which is difficult to recover. These viruses enter into the system through USBs, CIDs, and the Internet. Also, because of viruses, your system can become totally worthless..</a:t>
            </a:r>
            <a:endParaRPr lang="pt-PT" dirty="0"/>
          </a:p>
        </p:txBody>
      </p:sp>
    </p:spTree>
    <p:extLst>
      <p:ext uri="{BB962C8B-B14F-4D97-AF65-F5344CB8AC3E}">
        <p14:creationId xmlns:p14="http://schemas.microsoft.com/office/powerpoint/2010/main" val="214383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44C13-8A0F-4FD8-9622-6F9FC520AD59}"/>
              </a:ext>
            </a:extLst>
          </p:cNvPr>
          <p:cNvSpPr>
            <a:spLocks noGrp="1"/>
          </p:cNvSpPr>
          <p:nvPr>
            <p:ph type="title"/>
          </p:nvPr>
        </p:nvSpPr>
        <p:spPr>
          <a:xfrm>
            <a:off x="345231" y="523613"/>
            <a:ext cx="5584807" cy="1188720"/>
          </a:xfrm>
        </p:spPr>
        <p:txBody>
          <a:bodyPr>
            <a:normAutofit fontScale="90000"/>
          </a:bodyPr>
          <a:lstStyle/>
          <a:p>
            <a:r>
              <a:rPr lang="en-US" dirty="0"/>
              <a:t>Addiction, time-waster, and causes distractions</a:t>
            </a:r>
            <a:endParaRPr lang="pt-PT" dirty="0"/>
          </a:p>
        </p:txBody>
      </p:sp>
      <p:sp>
        <p:nvSpPr>
          <p:cNvPr id="3" name="Marcador de Posição de Conteúdo 2">
            <a:extLst>
              <a:ext uri="{FF2B5EF4-FFF2-40B4-BE49-F238E27FC236}">
                <a16:creationId xmlns:a16="http://schemas.microsoft.com/office/drawing/2014/main" id="{F11DC3D4-14AD-4F0D-A0F6-2E0748283918}"/>
              </a:ext>
            </a:extLst>
          </p:cNvPr>
          <p:cNvSpPr>
            <a:spLocks noGrp="1"/>
          </p:cNvSpPr>
          <p:nvPr>
            <p:ph idx="1"/>
          </p:nvPr>
        </p:nvSpPr>
        <p:spPr>
          <a:xfrm>
            <a:off x="504973" y="1878008"/>
            <a:ext cx="5130717" cy="3101983"/>
          </a:xfrm>
        </p:spPr>
        <p:txBody>
          <a:bodyPr/>
          <a:lstStyle/>
          <a:p>
            <a:pPr marL="0" indent="0">
              <a:buNone/>
            </a:pPr>
            <a:r>
              <a:rPr lang="en-US" dirty="0"/>
              <a:t>If any person is spending much time on the Internet connected devices, he can be addicted to the Internet. An Internet addictive person can lead to spending his precious time on the Internet, rather than doing something productive.</a:t>
            </a:r>
            <a:endParaRPr lang="pt-PT" dirty="0"/>
          </a:p>
        </p:txBody>
      </p:sp>
      <p:sp>
        <p:nvSpPr>
          <p:cNvPr id="4" name="Título 1">
            <a:extLst>
              <a:ext uri="{FF2B5EF4-FFF2-40B4-BE49-F238E27FC236}">
                <a16:creationId xmlns:a16="http://schemas.microsoft.com/office/drawing/2014/main" id="{FC514B2A-059F-4307-9AFD-4D7A8F22EE0C}"/>
              </a:ext>
            </a:extLst>
          </p:cNvPr>
          <p:cNvSpPr txBox="1">
            <a:spLocks/>
          </p:cNvSpPr>
          <p:nvPr/>
        </p:nvSpPr>
        <p:spPr bwMode="black">
          <a:xfrm>
            <a:off x="7218785" y="689288"/>
            <a:ext cx="4468242"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dirty="0"/>
              <a:t>Bullying, trolls, stalkers, and crime</a:t>
            </a:r>
            <a:endParaRPr lang="pt-PT" dirty="0"/>
          </a:p>
        </p:txBody>
      </p:sp>
      <p:sp>
        <p:nvSpPr>
          <p:cNvPr id="6" name="CaixaDeTexto 5">
            <a:extLst>
              <a:ext uri="{FF2B5EF4-FFF2-40B4-BE49-F238E27FC236}">
                <a16:creationId xmlns:a16="http://schemas.microsoft.com/office/drawing/2014/main" id="{7E12495A-048A-4439-9B81-7F101EC6DB99}"/>
              </a:ext>
            </a:extLst>
          </p:cNvPr>
          <p:cNvSpPr txBox="1"/>
          <p:nvPr/>
        </p:nvSpPr>
        <p:spPr>
          <a:xfrm>
            <a:off x="6887547" y="2075975"/>
            <a:ext cx="5130717" cy="1754326"/>
          </a:xfrm>
          <a:prstGeom prst="rect">
            <a:avLst/>
          </a:prstGeom>
          <a:noFill/>
        </p:spPr>
        <p:txBody>
          <a:bodyPr wrap="square">
            <a:spAutoFit/>
          </a:bodyPr>
          <a:lstStyle/>
          <a:p>
            <a:r>
              <a:rPr lang="en-US" dirty="0"/>
              <a:t>A person who uses the Internet very frequently can face abusive or trolls' people. Another issue cyberbullying is also increasing rapidly over the years. Sometimes, you can be tracked on the Internet by hackers or unauthorize persons; they can be harmful to you by stealing your personal information.</a:t>
            </a:r>
            <a:endParaRPr lang="pt-PT" dirty="0"/>
          </a:p>
        </p:txBody>
      </p:sp>
      <p:sp>
        <p:nvSpPr>
          <p:cNvPr id="7" name="Título 1">
            <a:extLst>
              <a:ext uri="{FF2B5EF4-FFF2-40B4-BE49-F238E27FC236}">
                <a16:creationId xmlns:a16="http://schemas.microsoft.com/office/drawing/2014/main" id="{63C4F621-C3F4-45E7-9BDA-29D379D61A35}"/>
              </a:ext>
            </a:extLst>
          </p:cNvPr>
          <p:cNvSpPr txBox="1">
            <a:spLocks/>
          </p:cNvSpPr>
          <p:nvPr/>
        </p:nvSpPr>
        <p:spPr bwMode="black">
          <a:xfrm>
            <a:off x="814871" y="3669070"/>
            <a:ext cx="3631165" cy="983735"/>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dirty="0"/>
              <a:t>Getting </a:t>
            </a:r>
            <a:r>
              <a:rPr lang="en-US" dirty="0" err="1"/>
              <a:t>scamed</a:t>
            </a:r>
            <a:endParaRPr lang="pt-PT" dirty="0"/>
          </a:p>
        </p:txBody>
      </p:sp>
      <p:sp>
        <p:nvSpPr>
          <p:cNvPr id="9" name="CaixaDeTexto 8">
            <a:extLst>
              <a:ext uri="{FF2B5EF4-FFF2-40B4-BE49-F238E27FC236}">
                <a16:creationId xmlns:a16="http://schemas.microsoft.com/office/drawing/2014/main" id="{8A85D84E-37EE-457E-A66C-14FB15CED07E}"/>
              </a:ext>
            </a:extLst>
          </p:cNvPr>
          <p:cNvSpPr txBox="1"/>
          <p:nvPr/>
        </p:nvSpPr>
        <p:spPr>
          <a:xfrm>
            <a:off x="1067233" y="4822500"/>
            <a:ext cx="4862805" cy="646331"/>
          </a:xfrm>
          <a:prstGeom prst="rect">
            <a:avLst/>
          </a:prstGeom>
          <a:noFill/>
        </p:spPr>
        <p:txBody>
          <a:bodyPr wrap="square">
            <a:spAutoFit/>
          </a:bodyPr>
          <a:lstStyle/>
          <a:p>
            <a:r>
              <a:rPr lang="pt-PT" dirty="0" err="1"/>
              <a:t>If</a:t>
            </a:r>
            <a:r>
              <a:rPr lang="pt-PT" dirty="0"/>
              <a:t> </a:t>
            </a:r>
            <a:r>
              <a:rPr lang="pt-PT" dirty="0" err="1"/>
              <a:t>you</a:t>
            </a:r>
            <a:r>
              <a:rPr lang="pt-PT" dirty="0"/>
              <a:t> </a:t>
            </a:r>
            <a:r>
              <a:rPr lang="pt-PT" dirty="0" err="1"/>
              <a:t>buy</a:t>
            </a:r>
            <a:r>
              <a:rPr lang="pt-PT" dirty="0"/>
              <a:t> </a:t>
            </a:r>
            <a:r>
              <a:rPr lang="pt-PT" dirty="0" err="1"/>
              <a:t>things</a:t>
            </a:r>
            <a:r>
              <a:rPr lang="pt-PT" dirty="0"/>
              <a:t> for a non </a:t>
            </a:r>
            <a:r>
              <a:rPr lang="pt-PT" dirty="0" err="1"/>
              <a:t>verificated</a:t>
            </a:r>
            <a:r>
              <a:rPr lang="pt-PT" dirty="0"/>
              <a:t>/</a:t>
            </a:r>
            <a:r>
              <a:rPr lang="pt-PT" dirty="0" err="1"/>
              <a:t>trustfull</a:t>
            </a:r>
            <a:r>
              <a:rPr lang="pt-PT" dirty="0"/>
              <a:t> website </a:t>
            </a:r>
            <a:r>
              <a:rPr lang="pt-PT" dirty="0" err="1"/>
              <a:t>theres</a:t>
            </a:r>
            <a:r>
              <a:rPr lang="pt-PT" dirty="0"/>
              <a:t> a </a:t>
            </a:r>
            <a:r>
              <a:rPr lang="pt-PT" dirty="0" err="1"/>
              <a:t>high</a:t>
            </a:r>
            <a:r>
              <a:rPr lang="pt-PT" dirty="0"/>
              <a:t> chance to </a:t>
            </a:r>
            <a:r>
              <a:rPr lang="pt-PT" dirty="0" err="1"/>
              <a:t>get</a:t>
            </a:r>
            <a:r>
              <a:rPr lang="pt-PT" dirty="0"/>
              <a:t> </a:t>
            </a:r>
            <a:r>
              <a:rPr lang="pt-PT" dirty="0" err="1"/>
              <a:t>robbed</a:t>
            </a:r>
            <a:endParaRPr lang="pt-PT" dirty="0"/>
          </a:p>
        </p:txBody>
      </p:sp>
    </p:spTree>
    <p:extLst>
      <p:ext uri="{BB962C8B-B14F-4D97-AF65-F5344CB8AC3E}">
        <p14:creationId xmlns:p14="http://schemas.microsoft.com/office/powerpoint/2010/main" val="836278769"/>
      </p:ext>
    </p:extLst>
  </p:cSld>
  <p:clrMapOvr>
    <a:masterClrMapping/>
  </p:clrMapOvr>
</p:sld>
</file>

<file path=ppt/theme/theme1.xml><?xml version="1.0" encoding="utf-8"?>
<a:theme xmlns:a="http://schemas.openxmlformats.org/drawingml/2006/main" name="Paco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co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o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Pacote</Template>
  <TotalTime>42</TotalTime>
  <Words>872</Words>
  <Application>Microsoft Office PowerPoint</Application>
  <PresentationFormat>Ecrã Panorâmico</PresentationFormat>
  <Paragraphs>43</Paragraphs>
  <Slides>11</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11</vt:i4>
      </vt:variant>
    </vt:vector>
  </HeadingPairs>
  <TitlesOfParts>
    <vt:vector size="15" baseType="lpstr">
      <vt:lpstr>Arial</vt:lpstr>
      <vt:lpstr>Gill Sans MT</vt:lpstr>
      <vt:lpstr>inter-regular</vt:lpstr>
      <vt:lpstr>Pacote</vt:lpstr>
      <vt:lpstr>The Internet Security</vt:lpstr>
      <vt:lpstr>The Internet</vt:lpstr>
      <vt:lpstr>What Is Internet Security</vt:lpstr>
      <vt:lpstr>The Advantages of Internet</vt:lpstr>
      <vt:lpstr>Information, knowledge, and learning</vt:lpstr>
      <vt:lpstr>Work from home, collaboration, and access to a global workforce</vt:lpstr>
      <vt:lpstr>The Risks of the Internet</vt:lpstr>
      <vt:lpstr>Depression, loneliness, and social isolation</vt:lpstr>
      <vt:lpstr>Addiction, time-waster, and causes distractions</vt:lpstr>
      <vt:lpstr>conclusion</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Security</dc:title>
  <dc:creator>Beatriz Parreira</dc:creator>
  <cp:lastModifiedBy>Beatriz Parreira</cp:lastModifiedBy>
  <cp:revision>3</cp:revision>
  <dcterms:created xsi:type="dcterms:W3CDTF">2022-01-17T17:37:28Z</dcterms:created>
  <dcterms:modified xsi:type="dcterms:W3CDTF">2022-01-17T18:20:04Z</dcterms:modified>
</cp:coreProperties>
</file>