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DA382-12D6-44AF-A829-FBDCAAB10004}"/>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74BDCE9-0021-4E2E-BE1E-F398CE2DB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B74730-5057-42A7-83CB-370137DA52DC}"/>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F31E6DDC-CED6-4A26-B002-59294C77DCE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86DA5AA-B2C3-4E5B-9D44-51793364C425}"/>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31337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86C04-436E-4E2E-8BD9-145F78088315}"/>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229C6B74-5D52-4235-8B45-C01809D6F3DB}"/>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8BDDB56-DBEF-470B-96A5-FE8373C80764}"/>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7B4EA32A-E0EB-4260-A525-829339CFAFC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EA54CDF-7D3E-4F34-89C8-06EEDB6F99AE}"/>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49783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B554B8-2483-4070-800D-AFDFA586B0D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3EF35B51-870F-4686-A549-297BF9569964}"/>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F599963-7219-4FC9-BA2C-540B368F36AC}"/>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DCD62E94-7B45-428B-B55C-C2E496E0ED7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AD8D953-C062-40F2-B997-308833E2B502}"/>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192128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93D76-81A6-4819-8193-D790E4EA85F6}"/>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74BEA76-0780-4CDB-B4B7-C155A6D95D2F}"/>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886D575-9107-407E-890B-E4AC95F3753F}"/>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18359460-52A1-45BB-B813-4425D182652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B26DAFB-4077-4855-8D16-F1F0244C818C}"/>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24512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B831D-9B6A-4878-975D-0B047E5BE1A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35D1434-C4C8-4B60-92D6-46566883B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C710BD38-D029-4C45-A9BD-4FCA3D696B01}"/>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20C10194-EDE1-46FF-B212-1721E50D6BA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F07895F-D2DF-4D85-8F6C-B99E50B60FB4}"/>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181784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59545-7780-4762-8D4E-694F06755BC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D90278F-5095-405A-A854-A97FEFDA8787}"/>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F3F9B13-D7BD-4233-83C2-612CFD39CA6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B86617F7-57F8-4E9B-87D0-216390AF4AEB}"/>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6" name="Marcador de Posição do Rodapé 5">
            <a:extLst>
              <a:ext uri="{FF2B5EF4-FFF2-40B4-BE49-F238E27FC236}">
                <a16:creationId xmlns:a16="http://schemas.microsoft.com/office/drawing/2014/main" id="{DA9A3265-DCF7-4E8A-A9F0-37D4237D745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DDFC876-1644-454B-9CB2-BA358AE7AED1}"/>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258204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94EF0-5FB2-4696-9042-915BB70AC2A4}"/>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21FACF2-A477-4B65-BDF5-FD6040415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6E5D34FA-A0AB-4D77-952A-5FC3AF0E2161}"/>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F1732208-A9F3-44F4-BEC4-3428FF496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364DAF13-710B-4EE8-B297-6AB10A6AE222}"/>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919C1741-6690-49D1-87B8-07D8D9174E9A}"/>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8" name="Marcador de Posição do Rodapé 7">
            <a:extLst>
              <a:ext uri="{FF2B5EF4-FFF2-40B4-BE49-F238E27FC236}">
                <a16:creationId xmlns:a16="http://schemas.microsoft.com/office/drawing/2014/main" id="{8B0EBC50-29B9-4BC5-B39D-CADDF9BE9064}"/>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35FD7C3F-4951-4119-A9EE-436F472B7FF7}"/>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DAE93-B308-4572-AA76-A5F6ED0C5722}"/>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E04B2125-0D0A-467B-9E07-5395231B251E}"/>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4" name="Marcador de Posição do Rodapé 3">
            <a:extLst>
              <a:ext uri="{FF2B5EF4-FFF2-40B4-BE49-F238E27FC236}">
                <a16:creationId xmlns:a16="http://schemas.microsoft.com/office/drawing/2014/main" id="{B3C52B56-D221-4215-898B-F7E748CAFF6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C9247AA-AA71-4FB9-B333-5C91BBA8F676}"/>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78022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7F217391-4731-491D-A59A-97F51083AEFB}"/>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3" name="Marcador de Posição do Rodapé 2">
            <a:extLst>
              <a:ext uri="{FF2B5EF4-FFF2-40B4-BE49-F238E27FC236}">
                <a16:creationId xmlns:a16="http://schemas.microsoft.com/office/drawing/2014/main" id="{4EF7C328-9ECE-4935-8A6E-EC0BEDC92EFC}"/>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26F9BA80-F0F2-485F-A108-B1DD8A389D40}"/>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365618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8C9B2-2235-475E-8E82-2961DAD4A8FD}"/>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F70ED26-218F-405B-9EBF-0114973AD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8A94FA3A-C3EB-43DC-91E1-92A3691FC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1DED19C-DE0D-4E55-B837-E78218E52F3B}"/>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6" name="Marcador de Posição do Rodapé 5">
            <a:extLst>
              <a:ext uri="{FF2B5EF4-FFF2-40B4-BE49-F238E27FC236}">
                <a16:creationId xmlns:a16="http://schemas.microsoft.com/office/drawing/2014/main" id="{F6B616C6-1596-48CE-B59B-679ABB8494E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D9B4CB5-67F6-4FFE-A727-2AD7C79134F4}"/>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76649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CAC7D-CA76-4259-BD31-A7956C9B8E6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C068700F-8063-491B-AF54-EE59DB53F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C03802D8-DD32-4F25-9F1C-FE216CC10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A111194-29C8-4D6D-8B47-722C887B1141}"/>
              </a:ext>
            </a:extLst>
          </p:cNvPr>
          <p:cNvSpPr>
            <a:spLocks noGrp="1"/>
          </p:cNvSpPr>
          <p:nvPr>
            <p:ph type="dt" sz="half" idx="10"/>
          </p:nvPr>
        </p:nvSpPr>
        <p:spPr/>
        <p:txBody>
          <a:bodyPr/>
          <a:lstStyle/>
          <a:p>
            <a:fld id="{BE5CFF31-7A3A-4671-BA08-E418DD86F842}" type="datetimeFigureOut">
              <a:rPr lang="pt-PT" smtClean="0"/>
              <a:t>18/02/2022</a:t>
            </a:fld>
            <a:endParaRPr lang="pt-PT"/>
          </a:p>
        </p:txBody>
      </p:sp>
      <p:sp>
        <p:nvSpPr>
          <p:cNvPr id="6" name="Marcador de Posição do Rodapé 5">
            <a:extLst>
              <a:ext uri="{FF2B5EF4-FFF2-40B4-BE49-F238E27FC236}">
                <a16:creationId xmlns:a16="http://schemas.microsoft.com/office/drawing/2014/main" id="{4A1AFEC3-BFE1-4B83-BBB0-87FCD439406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8A75A01-151A-4813-9630-4493EDD24F17}"/>
              </a:ext>
            </a:extLst>
          </p:cNvPr>
          <p:cNvSpPr>
            <a:spLocks noGrp="1"/>
          </p:cNvSpPr>
          <p:nvPr>
            <p:ph type="sldNum" sz="quarter" idx="12"/>
          </p:nvPr>
        </p:nvSpPr>
        <p:spPr/>
        <p:txBody>
          <a:bodyPr/>
          <a:lstStyle/>
          <a:p>
            <a:fld id="{7A9E93A9-2330-4421-97B3-00FB77C17B5F}" type="slidenum">
              <a:rPr lang="pt-PT" smtClean="0"/>
              <a:t>‹nº›</a:t>
            </a:fld>
            <a:endParaRPr lang="pt-PT"/>
          </a:p>
        </p:txBody>
      </p:sp>
    </p:spTree>
    <p:extLst>
      <p:ext uri="{BB962C8B-B14F-4D97-AF65-F5344CB8AC3E}">
        <p14:creationId xmlns:p14="http://schemas.microsoft.com/office/powerpoint/2010/main" val="182910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1D749C6-98CA-47BD-994B-C3A66AB5F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809430F-FBA7-49BF-AE64-9B7793392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B61213-E4A7-445B-B406-958A4764C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CFF31-7A3A-4671-BA08-E418DD86F842}" type="datetimeFigureOut">
              <a:rPr lang="pt-PT" smtClean="0"/>
              <a:t>18/02/2022</a:t>
            </a:fld>
            <a:endParaRPr lang="pt-PT"/>
          </a:p>
        </p:txBody>
      </p:sp>
      <p:sp>
        <p:nvSpPr>
          <p:cNvPr id="5" name="Marcador de Posição do Rodapé 4">
            <a:extLst>
              <a:ext uri="{FF2B5EF4-FFF2-40B4-BE49-F238E27FC236}">
                <a16:creationId xmlns:a16="http://schemas.microsoft.com/office/drawing/2014/main" id="{2D6BF440-4CF8-4F26-9C54-55028B1F2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638A338-9B88-4A0A-B1BC-3523C3069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E93A9-2330-4421-97B3-00FB77C17B5F}" type="slidenum">
              <a:rPr lang="pt-PT" smtClean="0"/>
              <a:t>‹nº›</a:t>
            </a:fld>
            <a:endParaRPr lang="pt-PT"/>
          </a:p>
        </p:txBody>
      </p:sp>
    </p:spTree>
    <p:extLst>
      <p:ext uri="{BB962C8B-B14F-4D97-AF65-F5344CB8AC3E}">
        <p14:creationId xmlns:p14="http://schemas.microsoft.com/office/powerpoint/2010/main" val="90122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DDD5BE-DF1B-411C-9CF8-1D81D41B52C7}"/>
              </a:ext>
            </a:extLst>
          </p:cNvPr>
          <p:cNvSpPr>
            <a:spLocks noGrp="1"/>
          </p:cNvSpPr>
          <p:nvPr>
            <p:ph type="ctrTitle"/>
          </p:nvPr>
        </p:nvSpPr>
        <p:spPr>
          <a:xfrm>
            <a:off x="4853988" y="320041"/>
            <a:ext cx="6707084" cy="3892668"/>
          </a:xfrm>
        </p:spPr>
        <p:txBody>
          <a:bodyPr>
            <a:normAutofit/>
          </a:bodyPr>
          <a:lstStyle/>
          <a:p>
            <a:pPr algn="l"/>
            <a:r>
              <a:rPr lang="pt-PT" sz="6600"/>
              <a:t>History and geografy of Portugal</a:t>
            </a:r>
          </a:p>
        </p:txBody>
      </p:sp>
      <p:sp>
        <p:nvSpPr>
          <p:cNvPr id="3" name="Subtítulo 2">
            <a:extLst>
              <a:ext uri="{FF2B5EF4-FFF2-40B4-BE49-F238E27FC236}">
                <a16:creationId xmlns:a16="http://schemas.microsoft.com/office/drawing/2014/main" id="{8043E0C8-10C5-4653-BCA8-C989218A2529}"/>
              </a:ext>
            </a:extLst>
          </p:cNvPr>
          <p:cNvSpPr>
            <a:spLocks noGrp="1"/>
          </p:cNvSpPr>
          <p:nvPr>
            <p:ph type="subTitle" idx="1"/>
          </p:nvPr>
        </p:nvSpPr>
        <p:spPr>
          <a:xfrm>
            <a:off x="4853699" y="4631161"/>
            <a:ext cx="6707366" cy="1569486"/>
          </a:xfrm>
        </p:spPr>
        <p:txBody>
          <a:bodyPr>
            <a:normAutofit/>
          </a:bodyPr>
          <a:lstStyle/>
          <a:p>
            <a:pPr algn="l"/>
            <a:r>
              <a:rPr lang="pt-PT" err="1"/>
              <a:t>Work</a:t>
            </a:r>
            <a:r>
              <a:rPr lang="pt-PT"/>
              <a:t> </a:t>
            </a:r>
            <a:r>
              <a:rPr lang="pt-PT" err="1"/>
              <a:t>done</a:t>
            </a:r>
            <a:r>
              <a:rPr lang="pt-PT"/>
              <a:t> </a:t>
            </a:r>
            <a:r>
              <a:rPr lang="pt-PT" err="1"/>
              <a:t>by:Leonor</a:t>
            </a:r>
            <a:r>
              <a:rPr lang="pt-PT"/>
              <a:t> Grilo   nº13   9ºD</a:t>
            </a:r>
          </a:p>
        </p:txBody>
      </p:sp>
      <p:pic>
        <p:nvPicPr>
          <p:cNvPr id="4" name="Imagem 3">
            <a:extLst>
              <a:ext uri="{FF2B5EF4-FFF2-40B4-BE49-F238E27FC236}">
                <a16:creationId xmlns:a16="http://schemas.microsoft.com/office/drawing/2014/main" id="{A19E3CC3-7D42-45B7-B58B-C489586211CC}"/>
              </a:ext>
            </a:extLst>
          </p:cNvPr>
          <p:cNvPicPr>
            <a:picLocks noChangeAspect="1"/>
          </p:cNvPicPr>
          <p:nvPr/>
        </p:nvPicPr>
        <p:blipFill>
          <a:blip r:embed="rId2"/>
          <a:stretch>
            <a:fillRect/>
          </a:stretch>
        </p:blipFill>
        <p:spPr>
          <a:xfrm>
            <a:off x="630929" y="0"/>
            <a:ext cx="4055372" cy="6343650"/>
          </a:xfrm>
          <a:prstGeom prst="rect">
            <a:avLst/>
          </a:prstGeom>
        </p:spPr>
      </p:pic>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41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92936040-870E-443D-9E55-767F0B574D02}"/>
              </a:ext>
            </a:extLst>
          </p:cNvPr>
          <p:cNvPicPr>
            <a:picLocks noChangeAspect="1"/>
          </p:cNvPicPr>
          <p:nvPr/>
        </p:nvPicPr>
        <p:blipFill rotWithShape="1">
          <a:blip r:embed="rId2"/>
          <a:srcRect t="7309" r="23298" b="1782"/>
          <a:stretch/>
        </p:blipFill>
        <p:spPr>
          <a:xfrm>
            <a:off x="3522468" y="10"/>
            <a:ext cx="866953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72E64E1-F399-4FCE-B619-526D67DF8725}"/>
              </a:ext>
            </a:extLst>
          </p:cNvPr>
          <p:cNvSpPr>
            <a:spLocks noGrp="1"/>
          </p:cNvSpPr>
          <p:nvPr>
            <p:ph type="title"/>
          </p:nvPr>
        </p:nvSpPr>
        <p:spPr>
          <a:xfrm>
            <a:off x="371094" y="1161288"/>
            <a:ext cx="3438144" cy="1124712"/>
          </a:xfrm>
        </p:spPr>
        <p:txBody>
          <a:bodyPr anchor="b">
            <a:normAutofit/>
          </a:bodyPr>
          <a:lstStyle/>
          <a:p>
            <a:pPr>
              <a:spcAft>
                <a:spcPts val="800"/>
              </a:spcAft>
            </a:pPr>
            <a:r>
              <a:rPr lang="pt-PT" sz="2800">
                <a:effectLst/>
                <a:latin typeface="Calibri" panose="020F0502020204030204" pitchFamily="34" charset="0"/>
                <a:ea typeface="Calibri" panose="020F0502020204030204" pitchFamily="34" charset="0"/>
                <a:cs typeface="Times New Roman" panose="02020603050405020304" pitchFamily="18" charset="0"/>
              </a:rPr>
              <a:t> </a:t>
            </a:r>
            <a:br>
              <a:rPr lang="pt-PT" sz="2800">
                <a:effectLst/>
                <a:latin typeface="Calibri" panose="020F0502020204030204" pitchFamily="34" charset="0"/>
                <a:ea typeface="Calibri" panose="020F0502020204030204" pitchFamily="34" charset="0"/>
                <a:cs typeface="Times New Roman" panose="02020603050405020304" pitchFamily="18" charset="0"/>
              </a:rPr>
            </a:br>
            <a:endParaRPr lang="pt-PT" sz="2800"/>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Posição de Conteúdo 2">
            <a:extLst>
              <a:ext uri="{FF2B5EF4-FFF2-40B4-BE49-F238E27FC236}">
                <a16:creationId xmlns:a16="http://schemas.microsoft.com/office/drawing/2014/main" id="{1B027CAA-7E39-492F-9AE6-75C07B77DE6E}"/>
              </a:ext>
            </a:extLst>
          </p:cNvPr>
          <p:cNvSpPr>
            <a:spLocks noGrp="1"/>
          </p:cNvSpPr>
          <p:nvPr>
            <p:ph idx="1"/>
          </p:nvPr>
        </p:nvSpPr>
        <p:spPr>
          <a:xfrm>
            <a:off x="371094" y="916687"/>
            <a:ext cx="5724906" cy="5588888"/>
          </a:xfrm>
        </p:spPr>
        <p:txBody>
          <a:bodyPr anchor="t">
            <a:normAutofit/>
          </a:bodyPr>
          <a:lstStyle/>
          <a:p>
            <a:pPr>
              <a:spcAft>
                <a:spcPts val="800"/>
              </a:spcAft>
            </a:pP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history</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Portugal as a </a:t>
            </a:r>
            <a:r>
              <a:rPr lang="pt-PT" sz="1800">
                <a:effectLst/>
                <a:latin typeface="Calibri" panose="020F0502020204030204" pitchFamily="34" charset="0"/>
                <a:ea typeface="Calibri" panose="020F0502020204030204" pitchFamily="34" charset="0"/>
                <a:cs typeface="Times New Roman" panose="02020603050405020304" pitchFamily="18" charset="0"/>
              </a:rPr>
              <a:t>European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nation</a:t>
            </a:r>
            <a:r>
              <a:rPr lang="pt-PT" sz="1800" dirty="0">
                <a:effectLst/>
                <a:latin typeface="Calibri" panose="020F0502020204030204" pitchFamily="34" charset="0"/>
                <a:ea typeface="Calibri" panose="020F0502020204030204" pitchFamily="34" charset="0"/>
                <a:cs typeface="Times New Roman" panose="02020603050405020304" pitchFamily="18" charset="0"/>
              </a:rPr>
              <a:t> dates </a:t>
            </a:r>
            <a:r>
              <a:rPr lang="pt-PT" sz="1800">
                <a:effectLst/>
                <a:latin typeface="Calibri" panose="020F0502020204030204" pitchFamily="34" charset="0"/>
                <a:ea typeface="Calibri" panose="020F0502020204030204" pitchFamily="34" charset="0"/>
                <a:cs typeface="Times New Roman" panose="02020603050405020304" pitchFamily="18" charset="0"/>
              </a:rPr>
              <a:t>back</a:t>
            </a:r>
            <a:r>
              <a:rPr lang="pt-PT" sz="1800" dirty="0">
                <a:effectLst/>
                <a:latin typeface="Calibri" panose="020F0502020204030204" pitchFamily="34" charset="0"/>
                <a:ea typeface="Calibri" panose="020F0502020204030204" pitchFamily="34" charset="0"/>
                <a:cs typeface="Times New Roman" panose="02020603050405020304" pitchFamily="18" charset="0"/>
              </a:rPr>
              <a:t> to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Low</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Middle</a:t>
            </a:r>
            <a:r>
              <a:rPr lang="pt-PT" sz="1800" dirty="0">
                <a:effectLst/>
                <a:latin typeface="Calibri" panose="020F0502020204030204" pitchFamily="34" charset="0"/>
                <a:ea typeface="Calibri" panose="020F0502020204030204" pitchFamily="34" charset="0"/>
                <a:cs typeface="Times New Roman" panose="02020603050405020304" pitchFamily="18" charset="0"/>
              </a:rPr>
              <a:t> Ages, </a:t>
            </a:r>
            <a:r>
              <a:rPr lang="pt-PT" sz="1800">
                <a:effectLst/>
                <a:latin typeface="Calibri" panose="020F0502020204030204" pitchFamily="34" charset="0"/>
                <a:ea typeface="Calibri" panose="020F0502020204030204" pitchFamily="34" charset="0"/>
                <a:cs typeface="Times New Roman" panose="02020603050405020304" pitchFamily="18" charset="0"/>
              </a:rPr>
              <a:t>when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Portucalense </a:t>
            </a:r>
            <a:r>
              <a:rPr lang="pt-PT" sz="1800">
                <a:effectLst/>
                <a:latin typeface="Calibri" panose="020F0502020204030204" pitchFamily="34" charset="0"/>
                <a:ea typeface="Calibri" panose="020F0502020204030204" pitchFamily="34" charset="0"/>
                <a:cs typeface="Times New Roman" panose="02020603050405020304" pitchFamily="18" charset="0"/>
              </a:rPr>
              <a:t>county</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became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autonomous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from</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kingdom</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León.</a:t>
            </a:r>
          </a:p>
          <a:p>
            <a:pPr>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In 1139, </a:t>
            </a:r>
            <a:r>
              <a:rPr lang="pt-PT" sz="1800">
                <a:effectLst/>
                <a:latin typeface="Calibri" panose="020F0502020204030204" pitchFamily="34" charset="0"/>
                <a:ea typeface="Calibri" panose="020F0502020204030204" pitchFamily="34" charset="0"/>
                <a:cs typeface="Times New Roman" panose="02020603050405020304" pitchFamily="18" charset="0"/>
              </a:rPr>
              <a:t>during</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Christian </a:t>
            </a:r>
            <a:r>
              <a:rPr lang="pt-PT" sz="1800">
                <a:effectLst/>
                <a:latin typeface="Calibri" panose="020F0502020204030204" pitchFamily="34" charset="0"/>
                <a:ea typeface="Calibri" panose="020F0502020204030204" pitchFamily="34" charset="0"/>
                <a:cs typeface="Times New Roman" panose="02020603050405020304" pitchFamily="18" charset="0"/>
              </a:rPr>
              <a:t>Reconquest</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Kingdom</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Portugal </a:t>
            </a:r>
            <a:r>
              <a:rPr lang="pt-PT" sz="1800">
                <a:effectLst/>
                <a:latin typeface="Calibri" panose="020F0502020204030204" pitchFamily="34" charset="0"/>
                <a:ea typeface="Calibri" panose="020F0502020204030204" pitchFamily="34" charset="0"/>
                <a:cs typeface="Times New Roman" panose="02020603050405020304" pitchFamily="18" charset="0"/>
              </a:rPr>
              <a:t>was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founded</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from</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Portucalense </a:t>
            </a:r>
            <a:r>
              <a:rPr lang="pt-PT" sz="1800">
                <a:effectLst/>
                <a:latin typeface="Calibri" panose="020F0502020204030204" pitchFamily="34" charset="0"/>
                <a:ea typeface="Calibri" panose="020F0502020204030204" pitchFamily="34" charset="0"/>
                <a:cs typeface="Times New Roman" panose="02020603050405020304" pitchFamily="18" charset="0"/>
              </a:rPr>
              <a:t>county</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born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between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Minho </a:t>
            </a:r>
            <a:r>
              <a:rPr lang="pt-PT" sz="1800">
                <a:effectLst/>
                <a:latin typeface="Calibri" panose="020F0502020204030204" pitchFamily="34" charset="0"/>
                <a:ea typeface="Calibri" panose="020F0502020204030204" pitchFamily="34" charset="0"/>
                <a:cs typeface="Times New Roman" panose="02020603050405020304" pitchFamily="18" charset="0"/>
              </a:rPr>
              <a:t>and</a:t>
            </a:r>
            <a:r>
              <a:rPr lang="pt-PT" sz="1800" dirty="0">
                <a:effectLst/>
                <a:latin typeface="Calibri" panose="020F0502020204030204" pitchFamily="34" charset="0"/>
                <a:ea typeface="Calibri" panose="020F0502020204030204" pitchFamily="34" charset="0"/>
                <a:cs typeface="Times New Roman" panose="02020603050405020304" pitchFamily="18" charset="0"/>
              </a:rPr>
              <a:t> Douro </a:t>
            </a:r>
            <a:r>
              <a:rPr lang="pt-PT" sz="1800">
                <a:effectLst/>
                <a:latin typeface="Calibri" panose="020F0502020204030204" pitchFamily="34" charset="0"/>
                <a:ea typeface="Calibri" panose="020F0502020204030204" pitchFamily="34" charset="0"/>
                <a:cs typeface="Times New Roman" panose="02020603050405020304" pitchFamily="18" charset="0"/>
              </a:rPr>
              <a:t>rivers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stabilization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its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borders</a:t>
            </a:r>
            <a:r>
              <a:rPr lang="pt-PT" sz="1800" dirty="0">
                <a:effectLst/>
                <a:latin typeface="Calibri" panose="020F0502020204030204" pitchFamily="34" charset="0"/>
                <a:ea typeface="Calibri" panose="020F0502020204030204" pitchFamily="34" charset="0"/>
                <a:cs typeface="Times New Roman" panose="02020603050405020304" pitchFamily="18" charset="0"/>
              </a:rPr>
              <a:t> in 1297 </a:t>
            </a:r>
            <a:r>
              <a:rPr lang="pt-PT" sz="1800">
                <a:effectLst/>
                <a:latin typeface="Calibri" panose="020F0502020204030204" pitchFamily="34" charset="0"/>
                <a:ea typeface="Calibri" panose="020F0502020204030204" pitchFamily="34" charset="0"/>
                <a:cs typeface="Times New Roman" panose="02020603050405020304" pitchFamily="18" charset="0"/>
              </a:rPr>
              <a:t>made</a:t>
            </a:r>
            <a:r>
              <a:rPr lang="pt-PT" sz="1800" dirty="0">
                <a:effectLst/>
                <a:latin typeface="Calibri" panose="020F0502020204030204" pitchFamily="34" charset="0"/>
                <a:ea typeface="Calibri" panose="020F0502020204030204" pitchFamily="34" charset="0"/>
                <a:cs typeface="Times New Roman" panose="02020603050405020304" pitchFamily="18" charset="0"/>
              </a:rPr>
              <a:t> Portugal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European</a:t>
            </a:r>
            <a:r>
              <a:rPr lang="pt-PT" sz="1800" dirty="0">
                <a:effectLst/>
                <a:latin typeface="Calibri" panose="020F0502020204030204" pitchFamily="34" charset="0"/>
                <a:ea typeface="Calibri" panose="020F0502020204030204" pitchFamily="34" charset="0"/>
                <a:cs typeface="Times New Roman" panose="02020603050405020304" pitchFamily="18" charset="0"/>
              </a:rPr>
              <a:t> country </a:t>
            </a:r>
            <a:r>
              <a:rPr lang="pt-PT" sz="1800">
                <a:effectLst/>
                <a:latin typeface="Calibri" panose="020F0502020204030204" pitchFamily="34" charset="0"/>
                <a:ea typeface="Calibri" panose="020F0502020204030204" pitchFamily="34" charset="0"/>
                <a:cs typeface="Times New Roman" panose="02020603050405020304" pitchFamily="18" charset="0"/>
              </a:rPr>
              <a:t>with</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oldest</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borders</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In 1580 a </a:t>
            </a:r>
            <a:r>
              <a:rPr lang="pt-PT" sz="1800">
                <a:effectLst/>
                <a:latin typeface="Calibri" panose="020F0502020204030204" pitchFamily="34" charset="0"/>
                <a:ea typeface="Calibri" panose="020F0502020204030204" pitchFamily="34" charset="0"/>
                <a:cs typeface="Times New Roman" panose="02020603050405020304" pitchFamily="18" charset="0"/>
              </a:rPr>
              <a:t>succession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crisis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resulted</a:t>
            </a:r>
            <a:r>
              <a:rPr lang="pt-PT" sz="1800" dirty="0">
                <a:effectLst/>
                <a:latin typeface="Calibri" panose="020F0502020204030204" pitchFamily="34" charset="0"/>
                <a:ea typeface="Calibri" panose="020F0502020204030204" pitchFamily="34" charset="0"/>
                <a:cs typeface="Times New Roman" panose="02020603050405020304" pitchFamily="18" charset="0"/>
              </a:rPr>
              <a:t> in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Iberian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Union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with</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Spain</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With</a:t>
            </a:r>
            <a:r>
              <a:rPr lang="pt-PT" sz="1800" dirty="0">
                <a:effectLst/>
                <a:latin typeface="Calibri" panose="020F0502020204030204" pitchFamily="34" charset="0"/>
                <a:ea typeface="Calibri" panose="020F0502020204030204" pitchFamily="34" charset="0"/>
                <a:cs typeface="Times New Roman" panose="02020603050405020304" pitchFamily="18" charset="0"/>
              </a:rPr>
              <a:t> no </a:t>
            </a:r>
            <a:r>
              <a:rPr lang="pt-PT" sz="1800">
                <a:effectLst/>
                <a:latin typeface="Calibri" panose="020F0502020204030204" pitchFamily="34" charset="0"/>
                <a:ea typeface="Calibri" panose="020F0502020204030204" pitchFamily="34" charset="0"/>
                <a:cs typeface="Times New Roman" panose="02020603050405020304" pitchFamily="18" charset="0"/>
              </a:rPr>
              <a:t>autonomy</a:t>
            </a:r>
            <a:r>
              <a:rPr lang="pt-PT" sz="1800" dirty="0">
                <a:effectLst/>
                <a:latin typeface="Calibri" panose="020F0502020204030204" pitchFamily="34" charset="0"/>
                <a:ea typeface="Calibri" panose="020F0502020204030204" pitchFamily="34" charset="0"/>
                <a:cs typeface="Times New Roman" panose="02020603050405020304" pitchFamily="18" charset="0"/>
              </a:rPr>
              <a:t> to </a:t>
            </a:r>
            <a:r>
              <a:rPr lang="pt-PT" sz="1800">
                <a:effectLst/>
                <a:latin typeface="Calibri" panose="020F0502020204030204" pitchFamily="34" charset="0"/>
                <a:ea typeface="Calibri" panose="020F0502020204030204" pitchFamily="34" charset="0"/>
                <a:cs typeface="Times New Roman" panose="02020603050405020304" pitchFamily="18" charset="0"/>
              </a:rPr>
              <a:t>defend</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its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overseas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possessions</a:t>
            </a:r>
            <a:r>
              <a:rPr lang="pt-PT" sz="1800" dirty="0">
                <a:effectLst/>
                <a:latin typeface="Calibri" panose="020F0502020204030204" pitchFamily="34" charset="0"/>
                <a:ea typeface="Calibri" panose="020F0502020204030204" pitchFamily="34" charset="0"/>
                <a:cs typeface="Times New Roman" panose="02020603050405020304" pitchFamily="18" charset="0"/>
              </a:rPr>
              <a:t> in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face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Dutch</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offensive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kingdom</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lost</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much</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its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wealth</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and</a:t>
            </a:r>
            <a:r>
              <a:rPr lang="pt-PT" sz="1800" dirty="0">
                <a:effectLst/>
                <a:latin typeface="Calibri" panose="020F0502020204030204" pitchFamily="34" charset="0"/>
                <a:ea typeface="Calibri" panose="020F0502020204030204" pitchFamily="34" charset="0"/>
                <a:cs typeface="Times New Roman" panose="02020603050405020304" pitchFamily="18" charset="0"/>
              </a:rPr>
              <a:t> status. In 1640 </a:t>
            </a:r>
            <a:r>
              <a:rPr lang="pt-PT" sz="1800">
                <a:effectLst/>
                <a:latin typeface="Calibri" panose="020F0502020204030204" pitchFamily="34" charset="0"/>
                <a:ea typeface="Calibri" panose="020F0502020204030204" pitchFamily="34" charset="0"/>
                <a:cs typeface="Times New Roman" panose="02020603050405020304" pitchFamily="18" charset="0"/>
              </a:rPr>
              <a:t>independence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was</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restored</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under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the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new</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dynasty</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effectLst/>
                <a:latin typeface="Calibri" panose="020F0502020204030204" pitchFamily="34" charset="0"/>
                <a:ea typeface="Calibri" panose="020F0502020204030204" pitchFamily="34" charset="0"/>
                <a:cs typeface="Times New Roman" panose="02020603050405020304" pitchFamily="18" charset="0"/>
              </a:rPr>
              <a:t> Bragança.</a:t>
            </a:r>
          </a:p>
          <a:p>
            <a:endParaRPr lang="pt-PT" sz="1800" dirty="0"/>
          </a:p>
        </p:txBody>
      </p:sp>
    </p:spTree>
    <p:extLst>
      <p:ext uri="{BB962C8B-B14F-4D97-AF65-F5344CB8AC3E}">
        <p14:creationId xmlns:p14="http://schemas.microsoft.com/office/powerpoint/2010/main" val="10705051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980C5-648A-4CD1-8EDC-0A825A498C68}"/>
              </a:ext>
            </a:extLst>
          </p:cNvPr>
          <p:cNvSpPr>
            <a:spLocks noGrp="1"/>
          </p:cNvSpPr>
          <p:nvPr>
            <p:ph type="title"/>
          </p:nvPr>
        </p:nvSpPr>
        <p:spPr>
          <a:xfrm>
            <a:off x="838200" y="-1890943"/>
            <a:ext cx="10515600" cy="319595"/>
          </a:xfrm>
        </p:spPr>
        <p:txBody>
          <a:bodyPr>
            <a:normAutofit fontScale="90000"/>
          </a:bodyPr>
          <a:lstStyle/>
          <a:p>
            <a:endParaRPr lang="pt-PT" dirty="0"/>
          </a:p>
        </p:txBody>
      </p:sp>
      <p:sp>
        <p:nvSpPr>
          <p:cNvPr id="3" name="Marcador de Posição de Conteúdo 2">
            <a:extLst>
              <a:ext uri="{FF2B5EF4-FFF2-40B4-BE49-F238E27FC236}">
                <a16:creationId xmlns:a16="http://schemas.microsoft.com/office/drawing/2014/main" id="{96BA34B0-B2AF-44F9-9FE2-F32C18F74DD9}"/>
              </a:ext>
            </a:extLst>
          </p:cNvPr>
          <p:cNvSpPr>
            <a:spLocks noGrp="1"/>
          </p:cNvSpPr>
          <p:nvPr>
            <p:ph idx="1"/>
          </p:nvPr>
        </p:nvSpPr>
        <p:spPr>
          <a:xfrm>
            <a:off x="372862" y="994300"/>
            <a:ext cx="11683014" cy="5863700"/>
          </a:xfrm>
        </p:spPr>
        <p:txBody>
          <a:bodyPr>
            <a:normAutofit lnSpcReduction="10000"/>
          </a:bodyPr>
          <a:lstStyle/>
          <a:p>
            <a:pPr>
              <a:lnSpc>
                <a:spcPct val="107000"/>
              </a:lnSpc>
              <a:spcAft>
                <a:spcPts val="800"/>
              </a:spcAft>
            </a:pP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revolution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1910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deposed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monarchy</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first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Portuguese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republic</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failed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resolve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country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immersed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social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corruption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clashes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Church</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coup</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état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1926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gave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way</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a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dictatorship</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1961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onwards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fought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colonial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war</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lasted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until</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1974,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military</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revolt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overthrew</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718,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taking</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refuge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sudden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Muslim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invasion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Iberian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Peninsula</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Visigothic</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Christians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resisted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mountainous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Asturias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led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Pelagius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founded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Kingdom</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Asturias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began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reconquest</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territories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gradual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gave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birth</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kingdoms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enlarged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conquests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successful</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Kingdom</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Leon,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Navarre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Aragon</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Castile</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t-PT"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Galicia</a:t>
            </a:r>
            <a:r>
              <a:rPr lang="pt-PT"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313179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Posição de Conteúdo 2">
            <a:extLst>
              <a:ext uri="{FF2B5EF4-FFF2-40B4-BE49-F238E27FC236}">
                <a16:creationId xmlns:a16="http://schemas.microsoft.com/office/drawing/2014/main" id="{F6C89938-EA68-4058-8E43-0C4AECF2180F}"/>
              </a:ext>
            </a:extLst>
          </p:cNvPr>
          <p:cNvSpPr>
            <a:spLocks noGrp="1"/>
          </p:cNvSpPr>
          <p:nvPr>
            <p:ph idx="1"/>
          </p:nvPr>
        </p:nvSpPr>
        <p:spPr>
          <a:xfrm>
            <a:off x="443641" y="543147"/>
            <a:ext cx="4928010" cy="6314853"/>
          </a:xfrm>
        </p:spPr>
        <p:txBody>
          <a:bodyPr>
            <a:normAutofit fontScale="92500"/>
          </a:bodyPr>
          <a:lstStyle/>
          <a:p>
            <a:pPr>
              <a:spcAft>
                <a:spcPts val="800"/>
              </a:spcAft>
            </a:pPr>
            <a:r>
              <a:rPr lang="pt-PT" sz="2400" dirty="0">
                <a:effectLst/>
                <a:latin typeface="Calibri" panose="020F0502020204030204" pitchFamily="34" charset="0"/>
                <a:ea typeface="Calibri" panose="020F0502020204030204" pitchFamily="34" charset="0"/>
                <a:cs typeface="Times New Roman" panose="02020603050405020304" pitchFamily="18" charset="0"/>
              </a:rPr>
              <a:t>In 1500,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on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his</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second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voyage</a:t>
            </a:r>
            <a:r>
              <a:rPr lang="pt-PT" sz="2400" dirty="0">
                <a:effectLst/>
                <a:latin typeface="Calibri" panose="020F0502020204030204" pitchFamily="34" charset="0"/>
                <a:ea typeface="Calibri" panose="020F0502020204030204" pitchFamily="34" charset="0"/>
                <a:cs typeface="Times New Roman" panose="02020603050405020304" pitchFamily="18" charset="0"/>
              </a:rPr>
              <a:t> to India, Pedro Álvares Cabral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departed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African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coast</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landed</a:t>
            </a:r>
            <a:r>
              <a:rPr lang="pt-PT" sz="2400" dirty="0">
                <a:effectLst/>
                <a:latin typeface="Calibri" panose="020F0502020204030204" pitchFamily="34" charset="0"/>
                <a:ea typeface="Calibri" panose="020F0502020204030204" pitchFamily="34" charset="0"/>
                <a:cs typeface="Times New Roman" panose="02020603050405020304" pitchFamily="18" charset="0"/>
              </a:rPr>
              <a:t> in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Brazil.In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Lisbon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Casa da India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was</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established</a:t>
            </a:r>
            <a:r>
              <a:rPr lang="pt-PT" sz="2400" dirty="0">
                <a:effectLst/>
                <a:latin typeface="Calibri" panose="020F0502020204030204" pitchFamily="34" charset="0"/>
                <a:ea typeface="Calibri" panose="020F0502020204030204" pitchFamily="34" charset="0"/>
                <a:cs typeface="Times New Roman" panose="02020603050405020304" pitchFamily="18" charset="0"/>
              </a:rPr>
              <a:t> to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administer</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all</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aspects</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overseas</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trade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navigation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first</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viceroy</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2400" dirty="0">
                <a:effectLst/>
                <a:latin typeface="Calibri" panose="020F0502020204030204" pitchFamily="34" charset="0"/>
                <a:ea typeface="Calibri" panose="020F0502020204030204" pitchFamily="34" charset="0"/>
                <a:cs typeface="Times New Roman" panose="02020603050405020304" pitchFamily="18" charset="0"/>
              </a:rPr>
              <a:t> India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2400" dirty="0">
                <a:effectLst/>
                <a:latin typeface="Calibri" panose="020F0502020204030204" pitchFamily="34" charset="0"/>
                <a:ea typeface="Calibri" panose="020F0502020204030204" pitchFamily="34" charset="0"/>
                <a:cs typeface="Times New Roman" panose="02020603050405020304" pitchFamily="18" charset="0"/>
              </a:rPr>
              <a:t> in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Cochin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was</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appointed</a:t>
            </a:r>
            <a:r>
              <a:rPr lang="pt-PT" sz="24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pt-PT" sz="2400" dirty="0">
                <a:effectLst/>
                <a:latin typeface="Calibri" panose="020F0502020204030204" pitchFamily="34" charset="0"/>
                <a:ea typeface="Calibri" panose="020F0502020204030204" pitchFamily="34" charset="0"/>
                <a:cs typeface="Times New Roman" panose="02020603050405020304" pitchFamily="18" charset="0"/>
              </a:rPr>
              <a:t>In 1807 Portugal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refused</a:t>
            </a:r>
            <a:r>
              <a:rPr lang="pt-PT" sz="2400" dirty="0">
                <a:effectLst/>
                <a:latin typeface="Calibri" panose="020F0502020204030204" pitchFamily="34" charset="0"/>
                <a:ea typeface="Calibri" panose="020F0502020204030204" pitchFamily="34" charset="0"/>
                <a:cs typeface="Times New Roman" panose="02020603050405020304" pitchFamily="18" charset="0"/>
              </a:rPr>
              <a:t> to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participate</a:t>
            </a:r>
            <a:r>
              <a:rPr lang="pt-PT" sz="2400" dirty="0">
                <a:effectLst/>
                <a:latin typeface="Calibri" panose="020F0502020204030204" pitchFamily="34" charset="0"/>
                <a:ea typeface="Calibri" panose="020F0502020204030204" pitchFamily="34" charset="0"/>
                <a:cs typeface="Times New Roman" panose="02020603050405020304" pitchFamily="18" charset="0"/>
              </a:rPr>
              <a:t> in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Continental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Blockade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decreed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by</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Napoleon</a:t>
            </a:r>
            <a:r>
              <a:rPr lang="pt-PT" sz="2400" dirty="0">
                <a:effectLst/>
                <a:latin typeface="Calibri" panose="020F0502020204030204" pitchFamily="34" charset="0"/>
                <a:ea typeface="Calibri" panose="020F0502020204030204" pitchFamily="34" charset="0"/>
                <a:cs typeface="Times New Roman" panose="02020603050405020304" pitchFamily="18" charset="0"/>
              </a:rPr>
              <a:t> Bonaparte,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respecting</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traditional</a:t>
            </a:r>
            <a:r>
              <a:rPr lang="pt-PT" sz="2400" dirty="0">
                <a:effectLst/>
                <a:latin typeface="Calibri" panose="020F0502020204030204" pitchFamily="34" charset="0"/>
                <a:ea typeface="Calibri" panose="020F0502020204030204" pitchFamily="34" charset="0"/>
                <a:cs typeface="Times New Roman" panose="02020603050405020304" pitchFamily="18" charset="0"/>
              </a:rPr>
              <a:t> Luso-</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British</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Alliance</a:t>
            </a:r>
            <a:r>
              <a:rPr lang="pt-PT" sz="2400" dirty="0">
                <a:effectLst/>
                <a:latin typeface="Calibri" panose="020F0502020204030204" pitchFamily="34" charset="0"/>
                <a:ea typeface="Calibri" panose="020F0502020204030204" pitchFamily="34" charset="0"/>
                <a:cs typeface="Times New Roman" panose="02020603050405020304" pitchFamily="18" charset="0"/>
              </a:rPr>
              <a:t>. Imperial France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all</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states</a:t>
            </a:r>
            <a:r>
              <a:rPr lang="pt-PT" sz="2400" dirty="0">
                <a:effectLst/>
                <a:latin typeface="Calibri" panose="020F0502020204030204" pitchFamily="34" charset="0"/>
                <a:ea typeface="Calibri" panose="020F0502020204030204" pitchFamily="34" charset="0"/>
                <a:cs typeface="Times New Roman" panose="02020603050405020304" pitchFamily="18" charset="0"/>
              </a:rPr>
              <a:t> to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join</a:t>
            </a:r>
            <a:r>
              <a:rPr lang="pt-PT" sz="2400" dirty="0">
                <a:effectLst/>
                <a:latin typeface="Calibri" panose="020F0502020204030204" pitchFamily="34" charset="0"/>
                <a:ea typeface="Calibri" panose="020F0502020204030204" pitchFamily="34" charset="0"/>
                <a:cs typeface="Times New Roman" panose="02020603050405020304" pitchFamily="18" charset="0"/>
              </a:rPr>
              <a:t>, as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part</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strategy</a:t>
            </a:r>
            <a:r>
              <a:rPr lang="pt-PT" sz="2400" dirty="0">
                <a:effectLst/>
                <a:latin typeface="Calibri" panose="020F0502020204030204" pitchFamily="34" charset="0"/>
                <a:ea typeface="Calibri" panose="020F0502020204030204" pitchFamily="34" charset="0"/>
                <a:cs typeface="Times New Roman" panose="02020603050405020304" pitchFamily="18" charset="0"/>
              </a:rPr>
              <a:t> to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eliminate</a:t>
            </a:r>
            <a:r>
              <a:rPr lang="pt-PT" sz="2400" dirty="0">
                <a:effectLst/>
                <a:latin typeface="Calibri" panose="020F0502020204030204" pitchFamily="34" charset="0"/>
                <a:ea typeface="Calibri" panose="020F0502020204030204" pitchFamily="34" charset="0"/>
                <a:cs typeface="Times New Roman" panose="02020603050405020304" pitchFamily="18" charset="0"/>
              </a:rPr>
              <a:t> Great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Britain</a:t>
            </a:r>
            <a:r>
              <a:rPr lang="pt-PT" sz="2400" dirty="0">
                <a:effectLst/>
                <a:latin typeface="Calibri" panose="020F0502020204030204" pitchFamily="34" charset="0"/>
                <a:ea typeface="Calibri" panose="020F0502020204030204" pitchFamily="34" charset="0"/>
                <a:cs typeface="Times New Roman" panose="02020603050405020304" pitchFamily="18" charset="0"/>
              </a:rPr>
              <a:t> as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leading</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power</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at</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2400" dirty="0">
                <a:effectLst/>
                <a:latin typeface="Calibri" panose="020F0502020204030204" pitchFamily="34" charset="0"/>
                <a:ea typeface="Calibri" panose="020F0502020204030204" pitchFamily="34" charset="0"/>
                <a:cs typeface="Times New Roman" panose="02020603050405020304" pitchFamily="18" charset="0"/>
              </a:rPr>
              <a:t> time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ensure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hegemony</a:t>
            </a:r>
            <a:r>
              <a:rPr lang="pt-PT" sz="2400" dirty="0">
                <a:effectLst/>
                <a:latin typeface="Calibri" panose="020F0502020204030204" pitchFamily="34" charset="0"/>
                <a:ea typeface="Calibri" panose="020F0502020204030204" pitchFamily="34" charset="0"/>
                <a:cs typeface="Times New Roman" panose="02020603050405020304" pitchFamily="18" charset="0"/>
              </a:rPr>
              <a:t> in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Europe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Those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who</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refused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would</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be</a:t>
            </a:r>
            <a:r>
              <a:rPr lang="pt-PT" sz="2400" dirty="0">
                <a:effectLst/>
                <a:latin typeface="Calibri" panose="020F0502020204030204" pitchFamily="34" charset="0"/>
                <a:ea typeface="Calibri" panose="020F0502020204030204" pitchFamily="34" charset="0"/>
                <a:cs typeface="Times New Roman" panose="02020603050405020304" pitchFamily="18" charset="0"/>
              </a:rPr>
              <a:t> </a:t>
            </a:r>
            <a:r>
              <a:rPr lang="pt-PT" sz="2400" dirty="0" err="1">
                <a:effectLst/>
                <a:latin typeface="Calibri" panose="020F0502020204030204" pitchFamily="34" charset="0"/>
                <a:ea typeface="Calibri" panose="020F0502020204030204" pitchFamily="34" charset="0"/>
                <a:cs typeface="Times New Roman" panose="02020603050405020304" pitchFamily="18" charset="0"/>
              </a:rPr>
              <a:t>invaded</a:t>
            </a:r>
            <a:r>
              <a:rPr lang="pt-PT"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pt-PT" sz="17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m 3">
            <a:extLst>
              <a:ext uri="{FF2B5EF4-FFF2-40B4-BE49-F238E27FC236}">
                <a16:creationId xmlns:a16="http://schemas.microsoft.com/office/drawing/2014/main" id="{422AD755-611A-4D69-A1B4-0A9748A8920C}"/>
              </a:ext>
            </a:extLst>
          </p:cNvPr>
          <p:cNvPicPr>
            <a:picLocks noChangeAspect="1"/>
          </p:cNvPicPr>
          <p:nvPr/>
        </p:nvPicPr>
        <p:blipFill>
          <a:blip r:embed="rId2"/>
          <a:stretch>
            <a:fillRect/>
          </a:stretch>
        </p:blipFill>
        <p:spPr>
          <a:xfrm>
            <a:off x="5371652" y="1782981"/>
            <a:ext cx="6100548"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ítulo 1">
            <a:extLst>
              <a:ext uri="{FF2B5EF4-FFF2-40B4-BE49-F238E27FC236}">
                <a16:creationId xmlns:a16="http://schemas.microsoft.com/office/drawing/2014/main" id="{F50EC6B5-01CF-415C-A3DA-03E92E994694}"/>
              </a:ext>
            </a:extLst>
          </p:cNvPr>
          <p:cNvSpPr>
            <a:spLocks noGrp="1"/>
          </p:cNvSpPr>
          <p:nvPr>
            <p:ph type="title"/>
          </p:nvPr>
        </p:nvSpPr>
        <p:spPr>
          <a:xfrm>
            <a:off x="-4535055" y="365125"/>
            <a:ext cx="895210" cy="1325563"/>
          </a:xfrm>
        </p:spPr>
        <p:txBody>
          <a:bodyPr/>
          <a:lstStyle/>
          <a:p>
            <a:endParaRPr lang="pt-PT" dirty="0"/>
          </a:p>
        </p:txBody>
      </p:sp>
    </p:spTree>
    <p:extLst>
      <p:ext uri="{BB962C8B-B14F-4D97-AF65-F5344CB8AC3E}">
        <p14:creationId xmlns:p14="http://schemas.microsoft.com/office/powerpoint/2010/main" val="247065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5321B-7741-42F0-B471-FE0041128A83}"/>
              </a:ext>
            </a:extLst>
          </p:cNvPr>
          <p:cNvSpPr>
            <a:spLocks noGrp="1"/>
          </p:cNvSpPr>
          <p:nvPr>
            <p:ph type="title"/>
          </p:nvPr>
        </p:nvSpPr>
        <p:spPr>
          <a:xfrm flipV="1">
            <a:off x="838200" y="-2276474"/>
            <a:ext cx="10515600" cy="1581149"/>
          </a:xfrm>
        </p:spPr>
        <p:txBody>
          <a:bodyPr/>
          <a:lstStyle/>
          <a:p>
            <a:endParaRPr lang="pt-PT" dirty="0"/>
          </a:p>
        </p:txBody>
      </p:sp>
      <p:sp>
        <p:nvSpPr>
          <p:cNvPr id="3" name="Marcador de Posição de Conteúdo 2">
            <a:extLst>
              <a:ext uri="{FF2B5EF4-FFF2-40B4-BE49-F238E27FC236}">
                <a16:creationId xmlns:a16="http://schemas.microsoft.com/office/drawing/2014/main" id="{3983C26D-0E41-4FE1-9D6E-328D764D717F}"/>
              </a:ext>
            </a:extLst>
          </p:cNvPr>
          <p:cNvSpPr>
            <a:spLocks noGrp="1"/>
          </p:cNvSpPr>
          <p:nvPr>
            <p:ph idx="1"/>
          </p:nvPr>
        </p:nvSpPr>
        <p:spPr>
          <a:xfrm>
            <a:off x="838200" y="276225"/>
            <a:ext cx="10515600" cy="5900738"/>
          </a:xfrm>
        </p:spPr>
        <p:txBody>
          <a:bodyPr>
            <a:normAutofit fontScale="85000" lnSpcReduction="20000"/>
          </a:bodyPr>
          <a:lstStyle/>
          <a:p>
            <a:r>
              <a:rPr lang="en-US" dirty="0"/>
              <a:t>The regicide of 1 February 1908, which took place at </a:t>
            </a:r>
            <a:r>
              <a:rPr lang="en-US" dirty="0" err="1"/>
              <a:t>Terreiro</a:t>
            </a:r>
            <a:r>
              <a:rPr lang="en-US" dirty="0"/>
              <a:t> do </a:t>
            </a:r>
            <a:r>
              <a:rPr lang="en-US" dirty="0" err="1"/>
              <a:t>Paço</a:t>
            </a:r>
            <a:r>
              <a:rPr lang="en-US" dirty="0"/>
              <a:t>, in Lisbon, profoundly marked the history of Portugal, as it resulted in </a:t>
            </a:r>
            <a:r>
              <a:rPr lang="en-US" dirty="0" err="1"/>
              <a:t>thand</a:t>
            </a:r>
            <a:r>
              <a:rPr lang="en-US" dirty="0"/>
              <a:t> main heir.</a:t>
            </a:r>
          </a:p>
          <a:p>
            <a:r>
              <a:rPr lang="en-US" dirty="0"/>
              <a:t>After the death of the king and the Prince Real, the surviving male son, D. Manuel de </a:t>
            </a:r>
            <a:r>
              <a:rPr lang="en-US" dirty="0" err="1"/>
              <a:t>Bragança</a:t>
            </a:r>
            <a:r>
              <a:rPr lang="en-US" dirty="0"/>
              <a:t>, ascended from the rank of infante to that of king, taking the name of D. Manuel II. However, due to the establishment of the Republic on October 5, 1910, the time of his effective reign was short and the new monarch was forced to go into exile, as well as all the other members of the Portuguese royal family of the </a:t>
            </a:r>
            <a:r>
              <a:rPr lang="en-US" dirty="0" err="1"/>
              <a:t>Bragança</a:t>
            </a:r>
            <a:r>
              <a:rPr lang="en-US" dirty="0"/>
              <a:t> dynasty. . To this end, the Portuguese Republic enacted the Proscription Law.</a:t>
            </a:r>
          </a:p>
          <a:p>
            <a:r>
              <a:rPr lang="en-US" dirty="0"/>
              <a:t>In October 1910, a revolt broke out. The army's reluctance to fight the approximately two thousand revolting soldiers and sailors would provoke the deposition of D. Manuel II and the proclamation of the Portuguese Republic, leaving the king for exile in Great Britain. The Republic was proclaimed on October 5, 1910, from the balcony of the City Hall in Lisbon. A provisional government headed by </a:t>
            </a:r>
            <a:r>
              <a:rPr lang="en-US" dirty="0" err="1"/>
              <a:t>Teófilo</a:t>
            </a:r>
            <a:r>
              <a:rPr lang="en-US" dirty="0"/>
              <a:t> Braga directed the country's destiny until the approval of the 1911 Constitution that gave rise to the First </a:t>
            </a:r>
            <a:r>
              <a:rPr lang="en-US" dirty="0" err="1"/>
              <a:t>Republic.Among</a:t>
            </a:r>
            <a:r>
              <a:rPr lang="en-US" dirty="0"/>
              <a:t> other changes, with the establishment of the republic, the national symbols were replaced: the national anthem and the flag as well as the currency, with the shield replacing the real.</a:t>
            </a:r>
          </a:p>
        </p:txBody>
      </p:sp>
    </p:spTree>
    <p:extLst>
      <p:ext uri="{BB962C8B-B14F-4D97-AF65-F5344CB8AC3E}">
        <p14:creationId xmlns:p14="http://schemas.microsoft.com/office/powerpoint/2010/main" val="205790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1212A-04D1-45D6-9D6E-903CAB151745}"/>
              </a:ext>
            </a:extLst>
          </p:cNvPr>
          <p:cNvSpPr>
            <a:spLocks noGrp="1"/>
          </p:cNvSpPr>
          <p:nvPr>
            <p:ph type="title"/>
          </p:nvPr>
        </p:nvSpPr>
        <p:spPr>
          <a:xfrm>
            <a:off x="838200" y="-1633491"/>
            <a:ext cx="10515600" cy="45719"/>
          </a:xfrm>
        </p:spPr>
        <p:txBody>
          <a:bodyPr>
            <a:normAutofit fontScale="90000"/>
          </a:bodyPr>
          <a:lstStyle/>
          <a:p>
            <a:endParaRPr lang="pt-PT" dirty="0"/>
          </a:p>
        </p:txBody>
      </p:sp>
      <p:sp>
        <p:nvSpPr>
          <p:cNvPr id="3" name="Marcador de Posição de Conteúdo 2">
            <a:extLst>
              <a:ext uri="{FF2B5EF4-FFF2-40B4-BE49-F238E27FC236}">
                <a16:creationId xmlns:a16="http://schemas.microsoft.com/office/drawing/2014/main" id="{EB278DD0-61F4-44D8-8C99-8CE7B5B89958}"/>
              </a:ext>
            </a:extLst>
          </p:cNvPr>
          <p:cNvSpPr>
            <a:spLocks noGrp="1"/>
          </p:cNvSpPr>
          <p:nvPr>
            <p:ph idx="1"/>
          </p:nvPr>
        </p:nvSpPr>
        <p:spPr>
          <a:xfrm>
            <a:off x="838200" y="603682"/>
            <a:ext cx="10515600" cy="5573281"/>
          </a:xfrm>
        </p:spPr>
        <p:txBody>
          <a:bodyPr/>
          <a:lstStyle/>
          <a:p>
            <a:r>
              <a:rPr lang="en-US" dirty="0"/>
              <a:t>In the 1970s, Portuguese society's discontent with the regime grew, driven by economic difficulties resulting from 13 years of overseas war and the 1973 oil crisis. Marcelo Caetano's refusal to accept a political solution to the war revolted the forces armed forces, who concluded that the end of the conflict passed through the overthrow of the dictatorship.</a:t>
            </a:r>
          </a:p>
          <a:p>
            <a:r>
              <a:rPr lang="en-US" dirty="0"/>
              <a:t>The first king of </a:t>
            </a:r>
            <a:r>
              <a:rPr lang="en-US" dirty="0" err="1"/>
              <a:t>portugal</a:t>
            </a:r>
            <a:r>
              <a:rPr lang="en-US" dirty="0"/>
              <a:t> was </a:t>
            </a:r>
            <a:r>
              <a:rPr lang="en-US" dirty="0" err="1"/>
              <a:t>dom</a:t>
            </a:r>
            <a:r>
              <a:rPr lang="en-US" dirty="0"/>
              <a:t> </a:t>
            </a:r>
            <a:r>
              <a:rPr lang="en-US" dirty="0" err="1"/>
              <a:t>afonso</a:t>
            </a:r>
            <a:r>
              <a:rPr lang="en-US" dirty="0"/>
              <a:t> </a:t>
            </a:r>
            <a:r>
              <a:rPr lang="en-US" dirty="0" err="1"/>
              <a:t>henriques</a:t>
            </a:r>
            <a:r>
              <a:rPr lang="en-US" dirty="0"/>
              <a:t>, and the first president of the </a:t>
            </a:r>
            <a:r>
              <a:rPr lang="en-US" dirty="0" err="1"/>
              <a:t>portuguese</a:t>
            </a:r>
            <a:r>
              <a:rPr lang="en-US" dirty="0"/>
              <a:t> republic was </a:t>
            </a:r>
            <a:r>
              <a:rPr lang="en-US" dirty="0" err="1"/>
              <a:t>manuel</a:t>
            </a:r>
            <a:r>
              <a:rPr lang="en-US" dirty="0"/>
              <a:t> de </a:t>
            </a:r>
            <a:r>
              <a:rPr lang="en-US" dirty="0" err="1"/>
              <a:t>arriaga</a:t>
            </a:r>
            <a:endParaRPr lang="pt-PT" dirty="0"/>
          </a:p>
        </p:txBody>
      </p:sp>
      <p:pic>
        <p:nvPicPr>
          <p:cNvPr id="4" name="Imagem 3">
            <a:extLst>
              <a:ext uri="{FF2B5EF4-FFF2-40B4-BE49-F238E27FC236}">
                <a16:creationId xmlns:a16="http://schemas.microsoft.com/office/drawing/2014/main" id="{E30A066F-3408-400F-B673-3E5A0D6A4FE2}"/>
              </a:ext>
            </a:extLst>
          </p:cNvPr>
          <p:cNvPicPr>
            <a:picLocks noChangeAspect="1"/>
          </p:cNvPicPr>
          <p:nvPr/>
        </p:nvPicPr>
        <p:blipFill>
          <a:blip r:embed="rId2"/>
          <a:stretch>
            <a:fillRect/>
          </a:stretch>
        </p:blipFill>
        <p:spPr>
          <a:xfrm>
            <a:off x="2238374" y="3951071"/>
            <a:ext cx="1828801" cy="2803957"/>
          </a:xfrm>
          <a:prstGeom prst="rect">
            <a:avLst/>
          </a:prstGeom>
        </p:spPr>
      </p:pic>
      <p:pic>
        <p:nvPicPr>
          <p:cNvPr id="5" name="Imagem 4">
            <a:extLst>
              <a:ext uri="{FF2B5EF4-FFF2-40B4-BE49-F238E27FC236}">
                <a16:creationId xmlns:a16="http://schemas.microsoft.com/office/drawing/2014/main" id="{959BCCDD-0E2D-4A27-9F33-4599E91C012A}"/>
              </a:ext>
            </a:extLst>
          </p:cNvPr>
          <p:cNvPicPr>
            <a:picLocks noChangeAspect="1"/>
          </p:cNvPicPr>
          <p:nvPr/>
        </p:nvPicPr>
        <p:blipFill>
          <a:blip r:embed="rId3"/>
          <a:stretch>
            <a:fillRect/>
          </a:stretch>
        </p:blipFill>
        <p:spPr>
          <a:xfrm>
            <a:off x="5706596" y="4030879"/>
            <a:ext cx="3542180" cy="2724149"/>
          </a:xfrm>
          <a:prstGeom prst="rect">
            <a:avLst/>
          </a:prstGeom>
        </p:spPr>
      </p:pic>
    </p:spTree>
    <p:extLst>
      <p:ext uri="{BB962C8B-B14F-4D97-AF65-F5344CB8AC3E}">
        <p14:creationId xmlns:p14="http://schemas.microsoft.com/office/powerpoint/2010/main" val="34923160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757</Words>
  <Application>Microsoft Office PowerPoint</Application>
  <PresentationFormat>Ecrã Panorâmico</PresentationFormat>
  <Paragraphs>15</Paragraphs>
  <Slides>6</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6</vt:i4>
      </vt:variant>
    </vt:vector>
  </HeadingPairs>
  <TitlesOfParts>
    <vt:vector size="10" baseType="lpstr">
      <vt:lpstr>Arial</vt:lpstr>
      <vt:lpstr>Calibri</vt:lpstr>
      <vt:lpstr>Calibri Light</vt:lpstr>
      <vt:lpstr>Tema do Office</vt:lpstr>
      <vt:lpstr>History and geografy of Portugal</vt:lpstr>
      <vt:lpstr>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geografy of Portugal</dc:title>
  <dc:creator>Leonor Grilo</dc:creator>
  <cp:lastModifiedBy>Leonor Grilo</cp:lastModifiedBy>
  <cp:revision>1</cp:revision>
  <dcterms:created xsi:type="dcterms:W3CDTF">2022-02-18T17:02:37Z</dcterms:created>
  <dcterms:modified xsi:type="dcterms:W3CDTF">2022-02-18T17:41:21Z</dcterms:modified>
</cp:coreProperties>
</file>