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cc5f901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cc5f901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cc5f9019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cc5f9019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2cc5f901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2cc5f901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cc5f9019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cc5f901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cc5f9019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2cc5f9019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cc5f9019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2cc5f9019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2cc5f9019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2cc5f9019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2cc5f9019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2cc5f9019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cc5f9019a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cc5f9019a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2cc5f9019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2cc5f9019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4135700" y="388200"/>
            <a:ext cx="4696500" cy="629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9285"/>
              <a:buFont typeface="Arial"/>
              <a:buNone/>
            </a:pPr>
            <a:r>
              <a:rPr lang="pl"/>
              <a:t>The wooden belfry of Bochnia</a:t>
            </a:r>
            <a:endParaRPr/>
          </a:p>
          <a:p>
            <a:pPr indent="0" lvl="0" marL="0" rtl="0" algn="l">
              <a:spcBef>
                <a:spcPts val="0"/>
              </a:spcBef>
              <a:spcAft>
                <a:spcPts val="0"/>
              </a:spcAft>
              <a:buNone/>
            </a:pPr>
            <a:r>
              <a:t/>
            </a:r>
            <a:endParaRPr/>
          </a:p>
        </p:txBody>
      </p:sp>
      <p:sp>
        <p:nvSpPr>
          <p:cNvPr id="55" name="Google Shape;55;p13"/>
          <p:cNvSpPr txBox="1"/>
          <p:nvPr>
            <p:ph idx="1" type="body"/>
          </p:nvPr>
        </p:nvSpPr>
        <p:spPr>
          <a:xfrm>
            <a:off x="4437450" y="1216825"/>
            <a:ext cx="3759300" cy="32295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61111"/>
              <a:buFont typeface="Arial"/>
              <a:buNone/>
            </a:pPr>
            <a:r>
              <a:rPr lang="pl">
                <a:solidFill>
                  <a:srgbClr val="777777"/>
                </a:solidFill>
                <a:highlight>
                  <a:srgbClr val="FFFFFF"/>
                </a:highlight>
              </a:rPr>
              <a:t>There is a wooden belfry next to the Basilica in Bochnia. It was one of the most valuable monuments of wooden religious architecture in Poland. It was built in the 16th century. Unfortunately, it burnt down in unexplained circumstances on the night of 7/8 October 1987. If in a given city there was a fire or raid in the belfry, there were big bells that were rung to warn the inhabitants</a:t>
            </a:r>
            <a:endParaRPr>
              <a:solidFill>
                <a:srgbClr val="777777"/>
              </a:solidFill>
              <a:highlight>
                <a:srgbClr val="FFFFFF"/>
              </a:highlight>
            </a:endParaRPr>
          </a:p>
          <a:p>
            <a:pPr indent="0" lvl="0" marL="0" rtl="0" algn="l">
              <a:spcBef>
                <a:spcPts val="0"/>
              </a:spcBef>
              <a:spcAft>
                <a:spcPts val="1200"/>
              </a:spcAft>
              <a:buNone/>
            </a:pPr>
            <a:r>
              <a:t/>
            </a:r>
            <a:endParaRPr>
              <a:solidFill>
                <a:srgbClr val="777777"/>
              </a:solidFill>
              <a:highlight>
                <a:srgbClr val="FFFFFF"/>
              </a:highlight>
            </a:endParaRPr>
          </a:p>
        </p:txBody>
      </p:sp>
      <p:pic>
        <p:nvPicPr>
          <p:cNvPr id="56" name="Google Shape;56;p13"/>
          <p:cNvPicPr preferRelativeResize="0"/>
          <p:nvPr/>
        </p:nvPicPr>
        <p:blipFill>
          <a:blip r:embed="rId3">
            <a:alphaModFix/>
          </a:blip>
          <a:stretch>
            <a:fillRect/>
          </a:stretch>
        </p:blipFill>
        <p:spPr>
          <a:xfrm>
            <a:off x="40400" y="320813"/>
            <a:ext cx="3759349" cy="4606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5476850" y="527150"/>
            <a:ext cx="2808900" cy="5256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9285"/>
              <a:buFont typeface="Arial"/>
              <a:buNone/>
            </a:pPr>
            <a:r>
              <a:rPr lang="pl"/>
              <a:t>St. Mary's Church</a:t>
            </a:r>
            <a:endParaRPr/>
          </a:p>
          <a:p>
            <a:pPr indent="0" lvl="0" marL="0" rtl="0" algn="l">
              <a:spcBef>
                <a:spcPts val="0"/>
              </a:spcBef>
              <a:spcAft>
                <a:spcPts val="0"/>
              </a:spcAft>
              <a:buNone/>
            </a:pPr>
            <a:r>
              <a:t/>
            </a:r>
            <a:endParaRPr/>
          </a:p>
        </p:txBody>
      </p:sp>
      <p:sp>
        <p:nvSpPr>
          <p:cNvPr id="117" name="Google Shape;117;p22"/>
          <p:cNvSpPr txBox="1"/>
          <p:nvPr>
            <p:ph idx="1" type="body"/>
          </p:nvPr>
        </p:nvSpPr>
        <p:spPr>
          <a:xfrm>
            <a:off x="4915850" y="1381075"/>
            <a:ext cx="3930900" cy="3359400"/>
          </a:xfrm>
          <a:prstGeom prst="rect">
            <a:avLst/>
          </a:prstGeom>
        </p:spPr>
        <p:txBody>
          <a:bodyPr anchorCtr="0" anchor="t" bIns="91425" lIns="91425" spcFirstLastPara="1" rIns="91425" wrap="square" tIns="91425">
            <a:normAutofit fontScale="92500" lnSpcReduction="20000"/>
          </a:bodyPr>
          <a:lstStyle/>
          <a:p>
            <a:pPr indent="0" lvl="0" marL="0" marR="38100" rtl="0" algn="l">
              <a:lnSpc>
                <a:spcPct val="128571"/>
              </a:lnSpc>
              <a:spcBef>
                <a:spcPts val="0"/>
              </a:spcBef>
              <a:spcAft>
                <a:spcPts val="0"/>
              </a:spcAft>
              <a:buNone/>
            </a:pPr>
            <a:r>
              <a:rPr lang="pl" sz="2200">
                <a:solidFill>
                  <a:srgbClr val="202122"/>
                </a:solidFill>
                <a:highlight>
                  <a:schemeClr val="lt1"/>
                </a:highlight>
              </a:rPr>
              <a:t>The basilica was founded in 1347</a:t>
            </a:r>
            <a:endParaRPr sz="2200">
              <a:solidFill>
                <a:srgbClr val="202122"/>
              </a:solidFill>
              <a:highlight>
                <a:schemeClr val="lt1"/>
              </a:highlight>
            </a:endParaRPr>
          </a:p>
          <a:p>
            <a:pPr indent="0" lvl="0" marL="0" marR="38100" rtl="0" algn="l">
              <a:lnSpc>
                <a:spcPct val="128571"/>
              </a:lnSpc>
              <a:spcBef>
                <a:spcPts val="0"/>
              </a:spcBef>
              <a:spcAft>
                <a:spcPts val="0"/>
              </a:spcAft>
              <a:buNone/>
            </a:pPr>
            <a:r>
              <a:t/>
            </a:r>
            <a:endParaRPr sz="2200">
              <a:solidFill>
                <a:srgbClr val="202122"/>
              </a:solidFill>
              <a:highlight>
                <a:schemeClr val="lt1"/>
              </a:highlight>
            </a:endParaRPr>
          </a:p>
          <a:p>
            <a:pPr indent="0" lvl="0" marL="0" marR="38100" rtl="0" algn="l">
              <a:lnSpc>
                <a:spcPct val="128571"/>
              </a:lnSpc>
              <a:spcBef>
                <a:spcPts val="0"/>
              </a:spcBef>
              <a:spcAft>
                <a:spcPts val="0"/>
              </a:spcAft>
              <a:buNone/>
            </a:pPr>
            <a:r>
              <a:rPr lang="pl" sz="2200">
                <a:solidFill>
                  <a:srgbClr val="202122"/>
                </a:solidFill>
                <a:highlight>
                  <a:schemeClr val="lt1"/>
                </a:highlight>
              </a:rPr>
              <a:t>This basilica is Catholic-Roman</a:t>
            </a:r>
            <a:endParaRPr sz="2200">
              <a:solidFill>
                <a:srgbClr val="202122"/>
              </a:solidFill>
              <a:highlight>
                <a:schemeClr val="lt1"/>
              </a:highlight>
            </a:endParaRPr>
          </a:p>
          <a:p>
            <a:pPr indent="0" lvl="0" marL="0" marR="38100" rtl="0" algn="l">
              <a:lnSpc>
                <a:spcPct val="128571"/>
              </a:lnSpc>
              <a:spcBef>
                <a:spcPts val="0"/>
              </a:spcBef>
              <a:spcAft>
                <a:spcPts val="0"/>
              </a:spcAft>
              <a:buNone/>
            </a:pPr>
            <a:r>
              <a:t/>
            </a:r>
            <a:endParaRPr sz="2200">
              <a:solidFill>
                <a:srgbClr val="202122"/>
              </a:solidFill>
              <a:highlight>
                <a:schemeClr val="lt1"/>
              </a:highlight>
            </a:endParaRPr>
          </a:p>
          <a:p>
            <a:pPr indent="0" lvl="0" marL="0" marR="38100" rtl="0" algn="l">
              <a:lnSpc>
                <a:spcPct val="128571"/>
              </a:lnSpc>
              <a:spcBef>
                <a:spcPts val="0"/>
              </a:spcBef>
              <a:spcAft>
                <a:spcPts val="0"/>
              </a:spcAft>
              <a:buNone/>
            </a:pPr>
            <a:r>
              <a:rPr lang="pl" sz="2200">
                <a:solidFill>
                  <a:srgbClr val="202122"/>
                </a:solidFill>
                <a:highlight>
                  <a:schemeClr val="lt1"/>
                </a:highlight>
              </a:rPr>
              <a:t>they are held there every day for masses</a:t>
            </a:r>
            <a:endParaRPr sz="2200">
              <a:solidFill>
                <a:srgbClr val="202122"/>
              </a:solidFill>
              <a:highlight>
                <a:schemeClr val="lt1"/>
              </a:highlight>
            </a:endParaRPr>
          </a:p>
          <a:p>
            <a:pPr indent="0" lvl="0" marL="0" marR="38100" rtl="0" algn="l">
              <a:lnSpc>
                <a:spcPct val="128571"/>
              </a:lnSpc>
              <a:spcBef>
                <a:spcPts val="0"/>
              </a:spcBef>
              <a:spcAft>
                <a:spcPts val="0"/>
              </a:spcAft>
              <a:buNone/>
            </a:pPr>
            <a:r>
              <a:t/>
            </a:r>
            <a:endParaRPr sz="2200">
              <a:solidFill>
                <a:srgbClr val="202124"/>
              </a:solidFill>
              <a:highlight>
                <a:srgbClr val="E8EAED"/>
              </a:highlight>
            </a:endParaRPr>
          </a:p>
          <a:p>
            <a:pPr indent="0" lvl="0" marL="0" marR="38100" rtl="0" algn="l">
              <a:lnSpc>
                <a:spcPct val="128571"/>
              </a:lnSpc>
              <a:spcBef>
                <a:spcPts val="0"/>
              </a:spcBef>
              <a:spcAft>
                <a:spcPts val="0"/>
              </a:spcAft>
              <a:buClr>
                <a:schemeClr val="dk1"/>
              </a:buClr>
              <a:buSzPct val="50000"/>
              <a:buFont typeface="Arial"/>
              <a:buNone/>
            </a:pPr>
            <a:r>
              <a:t/>
            </a:r>
            <a:endParaRPr sz="2200">
              <a:solidFill>
                <a:srgbClr val="202124"/>
              </a:solidFill>
              <a:highlight>
                <a:srgbClr val="F8F9FA"/>
              </a:highlight>
            </a:endParaRPr>
          </a:p>
        </p:txBody>
      </p:sp>
      <p:pic>
        <p:nvPicPr>
          <p:cNvPr id="118" name="Google Shape;118;p22"/>
          <p:cNvPicPr preferRelativeResize="0"/>
          <p:nvPr/>
        </p:nvPicPr>
        <p:blipFill>
          <a:blip r:embed="rId3">
            <a:alphaModFix/>
          </a:blip>
          <a:stretch>
            <a:fillRect/>
          </a:stretch>
        </p:blipFill>
        <p:spPr>
          <a:xfrm>
            <a:off x="779475" y="152400"/>
            <a:ext cx="3629027"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5886350" y="1146750"/>
            <a:ext cx="3221100" cy="585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990"/>
              <a:buFont typeface="Arial"/>
              <a:buNone/>
            </a:pPr>
            <a:r>
              <a:rPr lang="pl" sz="1520"/>
              <a:t>Brine graduation tower in Bochnia</a:t>
            </a:r>
            <a:endParaRPr sz="1520"/>
          </a:p>
          <a:p>
            <a:pPr indent="0" lvl="0" marL="0" rtl="0" algn="l">
              <a:spcBef>
                <a:spcPts val="0"/>
              </a:spcBef>
              <a:spcAft>
                <a:spcPts val="0"/>
              </a:spcAft>
              <a:buSzPts val="990"/>
              <a:buNone/>
            </a:pPr>
            <a:r>
              <a:t/>
            </a:r>
            <a:endParaRPr sz="1620"/>
          </a:p>
        </p:txBody>
      </p:sp>
      <p:sp>
        <p:nvSpPr>
          <p:cNvPr id="62" name="Google Shape;62;p14"/>
          <p:cNvSpPr txBox="1"/>
          <p:nvPr>
            <p:ph idx="1" type="body"/>
          </p:nvPr>
        </p:nvSpPr>
        <p:spPr>
          <a:xfrm>
            <a:off x="5904950" y="1814025"/>
            <a:ext cx="2844300" cy="173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pl"/>
              <a:t>Brine graduation tower in Bochnia. It was built in the 21st century. It is used for medicinal purposes.</a:t>
            </a:r>
            <a:endParaRPr/>
          </a:p>
          <a:p>
            <a:pPr indent="0" lvl="0" marL="0" rtl="0" algn="l">
              <a:spcBef>
                <a:spcPts val="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159875" y="789425"/>
            <a:ext cx="5504048" cy="3674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5852675" y="268750"/>
            <a:ext cx="2269500" cy="711900"/>
          </a:xfrm>
          <a:prstGeom prst="rect">
            <a:avLst/>
          </a:prstGeom>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None/>
            </a:pPr>
            <a:r>
              <a:rPr lang="pl"/>
              <a:t>Salt Mine</a:t>
            </a:r>
            <a:endParaRPr/>
          </a:p>
        </p:txBody>
      </p:sp>
      <p:sp>
        <p:nvSpPr>
          <p:cNvPr id="69" name="Google Shape;69;p15"/>
          <p:cNvSpPr txBox="1"/>
          <p:nvPr>
            <p:ph idx="1" type="body"/>
          </p:nvPr>
        </p:nvSpPr>
        <p:spPr>
          <a:xfrm>
            <a:off x="4673250" y="1089925"/>
            <a:ext cx="4114200" cy="371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pl"/>
              <a:t>The Sutoris sutoris shaft is otherwise known as Szewcom Góra. It was built in the 14th century. Legend has it that rock salt was found there. In the past, miners used this shaft to go down to the mine to extract rock salt, now the mine is open only to tourists and there is a sports facility in it.</a:t>
            </a:r>
            <a:endParaRPr/>
          </a:p>
          <a:p>
            <a:pPr indent="0" lvl="0" marL="0" rtl="0" algn="l">
              <a:spcBef>
                <a:spcPts val="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436075" y="475850"/>
            <a:ext cx="3636576" cy="4413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4695575" y="798750"/>
            <a:ext cx="4243500" cy="6819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9285"/>
              <a:buFont typeface="Arial"/>
              <a:buNone/>
            </a:pPr>
            <a:r>
              <a:rPr lang="pl"/>
              <a:t>Cemetery in Rzeszów</a:t>
            </a:r>
            <a:endParaRPr/>
          </a:p>
          <a:p>
            <a:pPr indent="0" lvl="0" marL="0" rtl="0" algn="l">
              <a:spcBef>
                <a:spcPts val="0"/>
              </a:spcBef>
              <a:spcAft>
                <a:spcPts val="0"/>
              </a:spcAft>
              <a:buNone/>
            </a:pPr>
            <a:r>
              <a:t/>
            </a:r>
            <a:endParaRPr/>
          </a:p>
        </p:txBody>
      </p:sp>
      <p:sp>
        <p:nvSpPr>
          <p:cNvPr id="76" name="Google Shape;76;p16"/>
          <p:cNvSpPr txBox="1"/>
          <p:nvPr>
            <p:ph idx="1" type="body"/>
          </p:nvPr>
        </p:nvSpPr>
        <p:spPr>
          <a:xfrm>
            <a:off x="4695575" y="1636050"/>
            <a:ext cx="4243500" cy="1871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pl"/>
              <a:t>The cemetery was established in the 20th century. It is the main cemetery in Rzeszów. The dead of the Catholic faith are buried here. About 23,000 people are buried there.</a:t>
            </a:r>
            <a:endParaRPr/>
          </a:p>
          <a:p>
            <a:pPr indent="0" lvl="0" marL="0" rtl="0" algn="l">
              <a:spcBef>
                <a:spcPts val="0"/>
              </a:spcBef>
              <a:spcAft>
                <a:spcPts val="1200"/>
              </a:spcAft>
              <a:buNone/>
            </a:pPr>
            <a:r>
              <a:t/>
            </a:r>
            <a:endParaRPr/>
          </a:p>
        </p:txBody>
      </p:sp>
      <p:pic>
        <p:nvPicPr>
          <p:cNvPr id="77" name="Google Shape;77;p16"/>
          <p:cNvPicPr preferRelativeResize="0"/>
          <p:nvPr/>
        </p:nvPicPr>
        <p:blipFill>
          <a:blip r:embed="rId3">
            <a:alphaModFix/>
          </a:blip>
          <a:stretch>
            <a:fillRect/>
          </a:stretch>
        </p:blipFill>
        <p:spPr>
          <a:xfrm>
            <a:off x="102700" y="1021338"/>
            <a:ext cx="4134425" cy="3100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5246175" y="283700"/>
            <a:ext cx="2883300" cy="554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9285"/>
              <a:buFont typeface="Arial"/>
              <a:buNone/>
            </a:pPr>
            <a:r>
              <a:rPr lang="pl"/>
              <a:t>Castle in Wiśnicz</a:t>
            </a:r>
            <a:endParaRPr/>
          </a:p>
          <a:p>
            <a:pPr indent="0" lvl="0" marL="0" rtl="0" algn="l">
              <a:spcBef>
                <a:spcPts val="0"/>
              </a:spcBef>
              <a:spcAft>
                <a:spcPts val="0"/>
              </a:spcAft>
              <a:buNone/>
            </a:pPr>
            <a:r>
              <a:t/>
            </a:r>
            <a:endParaRPr/>
          </a:p>
        </p:txBody>
      </p:sp>
      <p:sp>
        <p:nvSpPr>
          <p:cNvPr id="83" name="Google Shape;83;p17"/>
          <p:cNvSpPr txBox="1"/>
          <p:nvPr>
            <p:ph idx="1" type="body"/>
          </p:nvPr>
        </p:nvSpPr>
        <p:spPr>
          <a:xfrm>
            <a:off x="4904600" y="1007825"/>
            <a:ext cx="3890100" cy="241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pl"/>
              <a:t>The castle in Wiśnicz was erected in the mid-fourteenth century. It belonged to Jan Kmita. Jan is a noble. At the turn of the 15th and 16th centuries, the castle already had four wings and three towers, it is a baroque castle.</a:t>
            </a:r>
            <a:endParaRPr/>
          </a:p>
          <a:p>
            <a:pPr indent="0" lvl="0" marL="0" rtl="0" algn="l">
              <a:spcBef>
                <a:spcPts val="0"/>
              </a:spcBef>
              <a:spcAft>
                <a:spcPts val="1200"/>
              </a:spcAft>
              <a:buNone/>
            </a:pPr>
            <a:r>
              <a:t/>
            </a:r>
            <a:endParaRPr/>
          </a:p>
        </p:txBody>
      </p:sp>
      <p:pic>
        <p:nvPicPr>
          <p:cNvPr id="84" name="Google Shape;84;p17"/>
          <p:cNvPicPr preferRelativeResize="0"/>
          <p:nvPr/>
        </p:nvPicPr>
        <p:blipFill>
          <a:blip r:embed="rId3">
            <a:alphaModFix/>
          </a:blip>
          <a:stretch>
            <a:fillRect/>
          </a:stretch>
        </p:blipFill>
        <p:spPr>
          <a:xfrm>
            <a:off x="925701" y="461424"/>
            <a:ext cx="3249576" cy="43327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4936100" y="1194425"/>
            <a:ext cx="3639600" cy="4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sz="1800"/>
              <a:t>Basilica of St. Nicholas in Bochnia</a:t>
            </a:r>
            <a:endParaRPr sz="1800"/>
          </a:p>
        </p:txBody>
      </p:sp>
      <p:sp>
        <p:nvSpPr>
          <p:cNvPr id="90" name="Google Shape;90;p18"/>
          <p:cNvSpPr txBox="1"/>
          <p:nvPr>
            <p:ph idx="1" type="body"/>
          </p:nvPr>
        </p:nvSpPr>
        <p:spPr>
          <a:xfrm>
            <a:off x="5195750" y="1814025"/>
            <a:ext cx="3120300" cy="2829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pl">
                <a:solidFill>
                  <a:srgbClr val="202122"/>
                </a:solidFill>
                <a:highlight>
                  <a:schemeClr val="lt1"/>
                </a:highlight>
                <a:latin typeface="Georgia"/>
                <a:ea typeface="Georgia"/>
                <a:cs typeface="Georgia"/>
                <a:sym typeface="Georgia"/>
              </a:rPr>
              <a:t>St. Nicholas was built in the first half of the XV century</a:t>
            </a:r>
            <a:endParaRPr>
              <a:solidFill>
                <a:srgbClr val="202122"/>
              </a:solidFill>
              <a:highlight>
                <a:schemeClr val="lt1"/>
              </a:highlight>
              <a:latin typeface="Georgia"/>
              <a:ea typeface="Georgia"/>
              <a:cs typeface="Georgia"/>
              <a:sym typeface="Georgia"/>
            </a:endParaRPr>
          </a:p>
          <a:p>
            <a:pPr indent="0" lvl="0" marL="0" rtl="0" algn="l">
              <a:lnSpc>
                <a:spcPct val="100000"/>
              </a:lnSpc>
              <a:spcBef>
                <a:spcPts val="0"/>
              </a:spcBef>
              <a:spcAft>
                <a:spcPts val="0"/>
              </a:spcAft>
              <a:buNone/>
            </a:pPr>
            <a:r>
              <a:t/>
            </a:r>
            <a:endParaRPr>
              <a:solidFill>
                <a:srgbClr val="202122"/>
              </a:solidFill>
              <a:highlight>
                <a:schemeClr val="lt1"/>
              </a:highlight>
              <a:latin typeface="Georgia"/>
              <a:ea typeface="Georgia"/>
              <a:cs typeface="Georgia"/>
              <a:sym typeface="Georgia"/>
            </a:endParaRPr>
          </a:p>
          <a:p>
            <a:pPr indent="0" lvl="0" marL="0" rtl="0" algn="l">
              <a:lnSpc>
                <a:spcPct val="90000"/>
              </a:lnSpc>
              <a:spcBef>
                <a:spcPts val="0"/>
              </a:spcBef>
              <a:spcAft>
                <a:spcPts val="0"/>
              </a:spcAft>
              <a:buNone/>
            </a:pPr>
            <a:r>
              <a:rPr lang="pl">
                <a:latin typeface="Georgia"/>
                <a:ea typeface="Georgia"/>
                <a:cs typeface="Georgia"/>
                <a:sym typeface="Georgia"/>
              </a:rPr>
              <a:t>This Basilica is Catholic-Roman</a:t>
            </a:r>
            <a:endParaRPr>
              <a:latin typeface="Georgia"/>
              <a:ea typeface="Georgia"/>
              <a:cs typeface="Georgia"/>
              <a:sym typeface="Georgia"/>
            </a:endParaRPr>
          </a:p>
          <a:p>
            <a:pPr indent="0" lvl="0" marL="0" rtl="0" algn="l">
              <a:lnSpc>
                <a:spcPct val="90000"/>
              </a:lnSpc>
              <a:spcBef>
                <a:spcPts val="0"/>
              </a:spcBef>
              <a:spcAft>
                <a:spcPts val="0"/>
              </a:spcAft>
              <a:buNone/>
            </a:pPr>
            <a:r>
              <a:t/>
            </a:r>
            <a:endParaRPr>
              <a:latin typeface="Georgia"/>
              <a:ea typeface="Georgia"/>
              <a:cs typeface="Georgia"/>
              <a:sym typeface="Georgia"/>
            </a:endParaRPr>
          </a:p>
          <a:p>
            <a:pPr indent="0" lvl="0" marL="0" rtl="0" algn="l">
              <a:lnSpc>
                <a:spcPct val="90000"/>
              </a:lnSpc>
              <a:spcBef>
                <a:spcPts val="0"/>
              </a:spcBef>
              <a:spcAft>
                <a:spcPts val="0"/>
              </a:spcAft>
              <a:buNone/>
            </a:pPr>
            <a:r>
              <a:t/>
            </a:r>
            <a:endParaRPr>
              <a:latin typeface="Georgia"/>
              <a:ea typeface="Georgia"/>
              <a:cs typeface="Georgia"/>
              <a:sym typeface="Georgia"/>
            </a:endParaRPr>
          </a:p>
          <a:p>
            <a:pPr indent="0" lvl="0" marL="0" rtl="0" algn="l">
              <a:spcBef>
                <a:spcPts val="0"/>
              </a:spcBef>
              <a:spcAft>
                <a:spcPts val="0"/>
              </a:spcAft>
              <a:buNone/>
            </a:pPr>
            <a:r>
              <a:rPr lang="pl">
                <a:latin typeface="Georgia"/>
                <a:ea typeface="Georgia"/>
                <a:cs typeface="Georgia"/>
                <a:sym typeface="Georgia"/>
              </a:rPr>
              <a:t>since 755, services are held there.</a:t>
            </a:r>
            <a:endParaRPr>
              <a:latin typeface="Georgia"/>
              <a:ea typeface="Georgia"/>
              <a:cs typeface="Georgia"/>
              <a:sym typeface="Georgia"/>
            </a:endParaRPr>
          </a:p>
          <a:p>
            <a:pPr indent="0" lvl="0" marL="0" rtl="0" algn="l">
              <a:lnSpc>
                <a:spcPct val="100000"/>
              </a:lnSpc>
              <a:spcBef>
                <a:spcPts val="0"/>
              </a:spcBef>
              <a:spcAft>
                <a:spcPts val="0"/>
              </a:spcAft>
              <a:buClr>
                <a:schemeClr val="dk1"/>
              </a:buClr>
              <a:buSzPts val="1100"/>
              <a:buFont typeface="Arial"/>
              <a:buNone/>
            </a:pPr>
            <a:r>
              <a:t/>
            </a:r>
            <a:endParaRPr>
              <a:solidFill>
                <a:srgbClr val="202122"/>
              </a:solidFill>
              <a:highlight>
                <a:schemeClr val="lt1"/>
              </a:highlight>
              <a:latin typeface="Georgia"/>
              <a:ea typeface="Georgia"/>
              <a:cs typeface="Georgia"/>
              <a:sym typeface="Georgia"/>
            </a:endParaRPr>
          </a:p>
          <a:p>
            <a:pPr indent="0" lvl="0" marL="0" rtl="0" algn="l">
              <a:spcBef>
                <a:spcPts val="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196475" y="152400"/>
            <a:ext cx="4031267"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2921250" y="594425"/>
            <a:ext cx="3301500" cy="473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Museum in Bochnia</a:t>
            </a:r>
            <a:endParaRPr/>
          </a:p>
        </p:txBody>
      </p:sp>
      <p:sp>
        <p:nvSpPr>
          <p:cNvPr id="97" name="Google Shape;97;p19"/>
          <p:cNvSpPr txBox="1"/>
          <p:nvPr>
            <p:ph idx="1" type="body"/>
          </p:nvPr>
        </p:nvSpPr>
        <p:spPr>
          <a:xfrm>
            <a:off x="5352525" y="1067525"/>
            <a:ext cx="3479700" cy="3501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The museum was established in 1959</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ts val="1100"/>
              <a:buFont typeface="Arial"/>
              <a:buNone/>
            </a:pPr>
            <a:r>
              <a:rPr lang="pl"/>
              <a:t>There are a collection of old folk sculptures and paintings, old prints and manuscripts, guild memorabilia, military and archaeological specimens.</a:t>
            </a:r>
            <a:endParaRPr/>
          </a:p>
          <a:p>
            <a:pPr indent="0" lvl="0" marL="0" rtl="0" algn="l">
              <a:spcBef>
                <a:spcPts val="0"/>
              </a:spcBef>
              <a:spcAft>
                <a:spcPts val="1200"/>
              </a:spcAft>
              <a:buNone/>
            </a:pPr>
            <a:r>
              <a:t/>
            </a:r>
            <a:endParaRPr/>
          </a:p>
        </p:txBody>
      </p:sp>
      <p:pic>
        <p:nvPicPr>
          <p:cNvPr id="98" name="Google Shape;98;p19"/>
          <p:cNvPicPr preferRelativeResize="0"/>
          <p:nvPr/>
        </p:nvPicPr>
        <p:blipFill>
          <a:blip r:embed="rId3">
            <a:alphaModFix/>
          </a:blip>
          <a:stretch>
            <a:fillRect/>
          </a:stretch>
        </p:blipFill>
        <p:spPr>
          <a:xfrm>
            <a:off x="152400" y="1170125"/>
            <a:ext cx="5047726" cy="33098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6009450" y="1468425"/>
            <a:ext cx="2837700" cy="29061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pl" sz="1800">
                <a:solidFill>
                  <a:schemeClr val="dk2"/>
                </a:solidFill>
              </a:rPr>
              <a:t>Monument to General Leopold Okulicki</a:t>
            </a:r>
            <a:endParaRPr sz="1800">
              <a:solidFill>
                <a:schemeClr val="dk2"/>
              </a:solidFill>
            </a:endParaRPr>
          </a:p>
          <a:p>
            <a:pPr indent="0" lvl="0" marL="0" rtl="0" algn="l">
              <a:lnSpc>
                <a:spcPct val="115000"/>
              </a:lnSpc>
              <a:spcBef>
                <a:spcPts val="0"/>
              </a:spcBef>
              <a:spcAft>
                <a:spcPts val="0"/>
              </a:spcAft>
              <a:buNone/>
            </a:pPr>
            <a:r>
              <a:t/>
            </a:r>
            <a:endParaRPr sz="1800">
              <a:solidFill>
                <a:schemeClr val="dk2"/>
              </a:solidFill>
            </a:endParaRPr>
          </a:p>
          <a:p>
            <a:pPr indent="0" lvl="0" marL="0" rtl="0" algn="l">
              <a:lnSpc>
                <a:spcPct val="115000"/>
              </a:lnSpc>
              <a:spcBef>
                <a:spcPts val="0"/>
              </a:spcBef>
              <a:spcAft>
                <a:spcPts val="0"/>
              </a:spcAft>
              <a:buNone/>
            </a:pPr>
            <a:r>
              <a:rPr lang="pl" sz="1800">
                <a:solidFill>
                  <a:schemeClr val="dk2"/>
                </a:solidFill>
              </a:rPr>
              <a:t>Leopold Okulicki Monument It was erected in 1996</a:t>
            </a:r>
            <a:endParaRPr sz="1800">
              <a:solidFill>
                <a:schemeClr val="dk2"/>
              </a:solidFill>
            </a:endParaRPr>
          </a:p>
          <a:p>
            <a:pPr indent="0" lvl="0" marL="0" rtl="0" algn="l">
              <a:lnSpc>
                <a:spcPct val="115000"/>
              </a:lnSpc>
              <a:spcBef>
                <a:spcPts val="0"/>
              </a:spcBef>
              <a:spcAft>
                <a:spcPts val="0"/>
              </a:spcAft>
              <a:buNone/>
            </a:pPr>
            <a:r>
              <a:rPr lang="pl" sz="1800">
                <a:solidFill>
                  <a:schemeClr val="dk2"/>
                </a:solidFill>
              </a:rPr>
              <a:t>It is to remind about General Leopold Okulicki</a:t>
            </a:r>
            <a:endParaRPr sz="1800">
              <a:solidFill>
                <a:schemeClr val="dk2"/>
              </a:solidFill>
            </a:endParaRPr>
          </a:p>
          <a:p>
            <a:pPr indent="0" lvl="0" marL="0" rtl="0" algn="l">
              <a:spcBef>
                <a:spcPts val="0"/>
              </a:spcBef>
              <a:spcAft>
                <a:spcPts val="0"/>
              </a:spcAft>
              <a:buNone/>
            </a:pPr>
            <a:r>
              <a:t/>
            </a:r>
            <a:endParaRPr sz="2100">
              <a:solidFill>
                <a:srgbClr val="E8EAED"/>
              </a:solidFill>
              <a:highlight>
                <a:srgbClr val="303134"/>
              </a:highlight>
            </a:endParaRPr>
          </a:p>
        </p:txBody>
      </p:sp>
      <p:pic>
        <p:nvPicPr>
          <p:cNvPr id="104" name="Google Shape;104;p20"/>
          <p:cNvPicPr preferRelativeResize="0"/>
          <p:nvPr/>
        </p:nvPicPr>
        <p:blipFill>
          <a:blip r:embed="rId3">
            <a:alphaModFix/>
          </a:blip>
          <a:stretch>
            <a:fillRect/>
          </a:stretch>
        </p:blipFill>
        <p:spPr>
          <a:xfrm>
            <a:off x="225700" y="351225"/>
            <a:ext cx="5525324" cy="4441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4777700" y="313525"/>
            <a:ext cx="4054500" cy="7041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39285"/>
              <a:buFont typeface="Arial"/>
              <a:buNone/>
            </a:pPr>
            <a:r>
              <a:rPr lang="pl"/>
              <a:t>Dam over the soline</a:t>
            </a:r>
            <a:endParaRPr/>
          </a:p>
          <a:p>
            <a:pPr indent="0" lvl="0" marL="0" rtl="0" algn="l">
              <a:spcBef>
                <a:spcPts val="0"/>
              </a:spcBef>
              <a:spcAft>
                <a:spcPts val="0"/>
              </a:spcAft>
              <a:buNone/>
            </a:pPr>
            <a:r>
              <a:t/>
            </a:r>
            <a:endParaRPr/>
          </a:p>
        </p:txBody>
      </p:sp>
      <p:sp>
        <p:nvSpPr>
          <p:cNvPr id="110" name="Google Shape;110;p21"/>
          <p:cNvSpPr txBox="1"/>
          <p:nvPr>
            <p:ph idx="1" type="body"/>
          </p:nvPr>
        </p:nvSpPr>
        <p:spPr>
          <a:xfrm>
            <a:off x="4777800" y="1017625"/>
            <a:ext cx="4054500" cy="355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The main earthworks and foundation works were completed in 1964</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pl"/>
              <a:t>The concrete dam in Solina is the largest pumped storage power plant in Poland. It consists of 4 hydro sets and the slope that can be used is as high as 60m.</a:t>
            </a:r>
            <a:endParaRPr/>
          </a:p>
          <a:p>
            <a:pPr indent="0" lvl="0" marL="0" rtl="0" algn="l">
              <a:spcBef>
                <a:spcPts val="0"/>
              </a:spcBef>
              <a:spcAft>
                <a:spcPts val="1200"/>
              </a:spcAft>
              <a:buNone/>
            </a:pPr>
            <a:r>
              <a:t/>
            </a:r>
            <a:endParaRPr/>
          </a:p>
        </p:txBody>
      </p:sp>
      <p:pic>
        <p:nvPicPr>
          <p:cNvPr id="111" name="Google Shape;111;p21"/>
          <p:cNvPicPr preferRelativeResize="0"/>
          <p:nvPr/>
        </p:nvPicPr>
        <p:blipFill>
          <a:blip r:embed="rId3">
            <a:alphaModFix/>
          </a:blip>
          <a:stretch>
            <a:fillRect/>
          </a:stretch>
        </p:blipFill>
        <p:spPr>
          <a:xfrm>
            <a:off x="577175" y="87100"/>
            <a:ext cx="3382675" cy="4884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