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268" r:id="rId4"/>
    <p:sldId id="269" r:id="rId5"/>
    <p:sldId id="270" r:id="rId6"/>
    <p:sldId id="271" r:id="rId7"/>
    <p:sldId id="258" r:id="rId8"/>
    <p:sldId id="272" r:id="rId9"/>
    <p:sldId id="295" r:id="rId10"/>
    <p:sldId id="273" r:id="rId11"/>
    <p:sldId id="274" r:id="rId12"/>
    <p:sldId id="278" r:id="rId13"/>
    <p:sldId id="275" r:id="rId14"/>
    <p:sldId id="276" r:id="rId15"/>
    <p:sldId id="277" r:id="rId16"/>
    <p:sldId id="279" r:id="rId17"/>
    <p:sldId id="280" r:id="rId18"/>
    <p:sldId id="281" r:id="rId19"/>
    <p:sldId id="282" r:id="rId20"/>
    <p:sldId id="283" r:id="rId21"/>
    <p:sldId id="285" r:id="rId22"/>
    <p:sldId id="294" r:id="rId23"/>
    <p:sldId id="296" r:id="rId24"/>
    <p:sldId id="260" r:id="rId25"/>
    <p:sldId id="288" r:id="rId26"/>
    <p:sldId id="289" r:id="rId27"/>
    <p:sldId id="287" r:id="rId28"/>
    <p:sldId id="261" r:id="rId29"/>
    <p:sldId id="290" r:id="rId30"/>
    <p:sldId id="262" r:id="rId31"/>
    <p:sldId id="292" r:id="rId32"/>
    <p:sldId id="293" r:id="rId33"/>
    <p:sldId id="291" r:id="rId34"/>
    <p:sldId id="297" r:id="rId35"/>
    <p:sldId id="263" r:id="rId36"/>
    <p:sldId id="264"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a:defRPr/>
              </a:pPr>
              <a:endParaRPr lang="pl-PL"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a:defRPr/>
              </a:pPr>
              <a:endParaRPr lang="pl-PL"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a:defRPr/>
              </a:pPr>
              <a:endParaRPr lang="pl-PL"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a:defRPr/>
              </a:pPr>
              <a:endParaRPr lang="pl-PL"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a:defRPr/>
              </a:pPr>
              <a:endParaRPr lang="pl-PL"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a:defRPr/>
              </a:pPr>
              <a:endParaRPr lang="pl-PL" sz="2400">
                <a:latin typeface="Times New Roman" pitchFamily="18" charset="0"/>
              </a:endParaRPr>
            </a:p>
          </p:txBody>
        </p:sp>
      </p:grpSp>
      <p:sp>
        <p:nvSpPr>
          <p:cNvPr id="7180"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Kliknij, aby edytować styl wzorca tytułu</a:t>
            </a:r>
          </a:p>
        </p:txBody>
      </p:sp>
      <p:sp>
        <p:nvSpPr>
          <p:cNvPr id="718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Kliknij, aby edytować styl wzorca podtytułu</a:t>
            </a:r>
          </a:p>
        </p:txBody>
      </p:sp>
      <p:sp>
        <p:nvSpPr>
          <p:cNvPr id="11" name="Rectangle 9"/>
          <p:cNvSpPr>
            <a:spLocks noGrp="1" noChangeArrowheads="1"/>
          </p:cNvSpPr>
          <p:nvPr>
            <p:ph type="dt" sz="half" idx="10"/>
          </p:nvPr>
        </p:nvSpPr>
        <p:spPr/>
        <p:txBody>
          <a:bodyPr/>
          <a:lstStyle>
            <a:lvl1pPr>
              <a:defRPr smtClean="0"/>
            </a:lvl1pPr>
          </a:lstStyle>
          <a:p>
            <a:pPr>
              <a:defRPr/>
            </a:pPr>
            <a:endParaRPr lang="en-US"/>
          </a:p>
        </p:txBody>
      </p:sp>
      <p:sp>
        <p:nvSpPr>
          <p:cNvPr id="12" name="Rectangle 10"/>
          <p:cNvSpPr>
            <a:spLocks noGrp="1" noChangeArrowheads="1"/>
          </p:cNvSpPr>
          <p:nvPr>
            <p:ph type="ftr" sz="quarter" idx="11"/>
          </p:nvPr>
        </p:nvSpPr>
        <p:spPr/>
        <p:txBody>
          <a:bodyPr/>
          <a:lstStyle>
            <a:lvl1pPr>
              <a:defRPr smtClean="0"/>
            </a:lvl1pPr>
          </a:lstStyle>
          <a:p>
            <a:pPr>
              <a:defRPr/>
            </a:pPr>
            <a:endParaRPr lang="en-US"/>
          </a:p>
        </p:txBody>
      </p:sp>
      <p:sp>
        <p:nvSpPr>
          <p:cNvPr id="13" name="Rectangle 11"/>
          <p:cNvSpPr>
            <a:spLocks noGrp="1" noChangeArrowheads="1"/>
          </p:cNvSpPr>
          <p:nvPr>
            <p:ph type="sldNum" sz="quarter" idx="12"/>
          </p:nvPr>
        </p:nvSpPr>
        <p:spPr/>
        <p:txBody>
          <a:bodyPr/>
          <a:lstStyle>
            <a:lvl1pPr>
              <a:defRPr smtClean="0"/>
            </a:lvl1pPr>
          </a:lstStyle>
          <a:p>
            <a:pPr>
              <a:defRPr/>
            </a:pPr>
            <a:fld id="{88DC281B-5132-4C44-80C4-246665BB17E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5178337-0391-4A46-93A5-8B72E41A972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6287"/>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628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AED5795-CC0A-4C54-8D61-4C3EA8411CF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CC4B998-C852-4D86-9F30-87344A8769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B63B0D1-1FCC-49FC-BE7A-707D2538634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E62B481-3090-4D44-878F-51067DCC92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8AB1B0D9-ACB9-430E-8C86-9AC0C3ECDB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4B0B87F3-15A8-4BD4-A940-46B8C3B161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69D03DFB-694E-44A6-A450-0612A1252A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40C1896-D119-4044-BE62-9C09EF7338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F5D525E-0D93-436B-BA5B-0A02A375E16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6147"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a:defRPr/>
              </a:pPr>
              <a:endParaRPr lang="pl-PL" sz="2400">
                <a:latin typeface="Times New Roman" pitchFamily="18" charset="0"/>
              </a:endParaRPr>
            </a:p>
          </p:txBody>
        </p:sp>
        <p:sp>
          <p:nvSpPr>
            <p:cNvPr id="6148"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a:defRPr/>
              </a:pPr>
              <a:endParaRPr lang="pl-PL" sz="2400">
                <a:latin typeface="Times New Roman" pitchFamily="18" charset="0"/>
              </a:endParaRPr>
            </a:p>
          </p:txBody>
        </p:sp>
        <p:sp>
          <p:nvSpPr>
            <p:cNvPr id="6149"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a:defRPr/>
              </a:pPr>
              <a:endParaRPr lang="pl-PL" sz="2400">
                <a:latin typeface="Times New Roman" pitchFamily="18" charset="0"/>
              </a:endParaRPr>
            </a:p>
          </p:txBody>
        </p:sp>
        <p:sp>
          <p:nvSpPr>
            <p:cNvPr id="6150"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a:defRPr/>
              </a:pPr>
              <a:endParaRPr lang="pl-PL" sz="2400">
                <a:latin typeface="Times New Roman" pitchFamily="18" charset="0"/>
              </a:endParaRPr>
            </a:p>
          </p:txBody>
        </p:sp>
        <p:sp>
          <p:nvSpPr>
            <p:cNvPr id="6151"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a:defRPr/>
              </a:pPr>
              <a:endParaRPr lang="pl-PL"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Kliknij, aby edytować style wzorca tekstu</a:t>
            </a:r>
          </a:p>
          <a:p>
            <a:pPr lvl="1"/>
            <a:r>
              <a:rPr lang="en-US" smtClean="0"/>
              <a:t>Drugi poziom</a:t>
            </a:r>
          </a:p>
          <a:p>
            <a:pPr lvl="2"/>
            <a:r>
              <a:rPr lang="en-US" smtClean="0"/>
              <a:t>Trzeci poziom</a:t>
            </a:r>
          </a:p>
          <a:p>
            <a:pPr lvl="3"/>
            <a:r>
              <a:rPr lang="en-US" smtClean="0"/>
              <a:t>Czwarty poziom</a:t>
            </a:r>
          </a:p>
          <a:p>
            <a:pPr lvl="4"/>
            <a:r>
              <a:rPr lang="en-US" smtClean="0"/>
              <a:t>Piąty poziom</a:t>
            </a:r>
          </a:p>
        </p:txBody>
      </p:sp>
      <p:sp>
        <p:nvSpPr>
          <p:cNvPr id="6153"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a:defRPr/>
            </a:pPr>
            <a:endParaRPr lang="en-US"/>
          </a:p>
        </p:txBody>
      </p:sp>
      <p:sp>
        <p:nvSpPr>
          <p:cNvPr id="6154"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endParaRPr lang="en-US"/>
          </a:p>
        </p:txBody>
      </p:sp>
      <p:sp>
        <p:nvSpPr>
          <p:cNvPr id="6155"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91B0555E-9545-4639-9A5A-98DAFD086BF5}" type="slidenum">
              <a:rPr lang="en-US"/>
              <a:pPr>
                <a:defRPr/>
              </a:pPr>
              <a:t>‹#›</a:t>
            </a:fld>
            <a:endParaRPr lang="en-US"/>
          </a:p>
        </p:txBody>
      </p:sp>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Kliknij, aby edytować styl wzorca tytułu</a:t>
            </a:r>
          </a:p>
        </p:txBody>
      </p:sp>
    </p:spTree>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7200" smtClean="0">
                <a:latin typeface="Monotype Corsiva" pitchFamily="66" charset="0"/>
              </a:rPr>
              <a:t>Polish Cuisine</a:t>
            </a:r>
          </a:p>
        </p:txBody>
      </p:sp>
      <p:pic>
        <p:nvPicPr>
          <p:cNvPr id="3075" name="Picture 4" descr="polish cuisine"/>
          <p:cNvPicPr>
            <a:picLocks noChangeAspect="1" noChangeArrowheads="1"/>
          </p:cNvPicPr>
          <p:nvPr/>
        </p:nvPicPr>
        <p:blipFill>
          <a:blip r:embed="rId2" cstate="print"/>
          <a:srcRect/>
          <a:stretch>
            <a:fillRect/>
          </a:stretch>
        </p:blipFill>
        <p:spPr bwMode="auto">
          <a:xfrm>
            <a:off x="685800" y="3429000"/>
            <a:ext cx="4572000" cy="3116263"/>
          </a:xfrm>
          <a:prstGeom prst="rect">
            <a:avLst/>
          </a:prstGeom>
          <a:noFill/>
          <a:ln w="9525">
            <a:noFill/>
            <a:miter lim="800000"/>
            <a:headEnd/>
            <a:tailEnd/>
          </a:ln>
        </p:spPr>
      </p:pic>
      <p:pic>
        <p:nvPicPr>
          <p:cNvPr id="3076" name="Obraz 5" descr="logo_etwinning.jpg"/>
          <p:cNvPicPr>
            <a:picLocks noChangeAspect="1"/>
          </p:cNvPicPr>
          <p:nvPr/>
        </p:nvPicPr>
        <p:blipFill>
          <a:blip r:embed="rId3" cstate="print"/>
          <a:srcRect/>
          <a:stretch>
            <a:fillRect/>
          </a:stretch>
        </p:blipFill>
        <p:spPr bwMode="auto">
          <a:xfrm>
            <a:off x="3505200" y="228600"/>
            <a:ext cx="2286000" cy="1560513"/>
          </a:xfrm>
          <a:prstGeom prst="rect">
            <a:avLst/>
          </a:prstGeom>
          <a:noFill/>
          <a:ln w="9525">
            <a:noFill/>
            <a:miter lim="800000"/>
            <a:headEnd/>
            <a:tailEnd/>
          </a:ln>
        </p:spPr>
      </p:pic>
      <p:pic>
        <p:nvPicPr>
          <p:cNvPr id="5" name="Obraz 4" descr="erasmus-plus-vector-logo.png"/>
          <p:cNvPicPr>
            <a:picLocks noChangeAspect="1"/>
          </p:cNvPicPr>
          <p:nvPr/>
        </p:nvPicPr>
        <p:blipFill>
          <a:blip r:embed="rId4" cstate="print"/>
          <a:stretch>
            <a:fillRect/>
          </a:stretch>
        </p:blipFill>
        <p:spPr>
          <a:xfrm>
            <a:off x="6019800" y="0"/>
            <a:ext cx="2686050" cy="1492250"/>
          </a:xfrm>
          <a:prstGeom prst="rect">
            <a:avLst/>
          </a:prstGeom>
        </p:spPr>
      </p:pic>
      <p:pic>
        <p:nvPicPr>
          <p:cNvPr id="6" name="Obraz 5" descr="logo.jpg"/>
          <p:cNvPicPr>
            <a:picLocks noChangeAspect="1"/>
          </p:cNvPicPr>
          <p:nvPr/>
        </p:nvPicPr>
        <p:blipFill>
          <a:blip r:embed="rId5" cstate="print"/>
          <a:stretch>
            <a:fillRect/>
          </a:stretch>
        </p:blipFill>
        <p:spPr>
          <a:xfrm>
            <a:off x="533400" y="228600"/>
            <a:ext cx="1593357" cy="16763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228600"/>
            <a:ext cx="8229600" cy="5902325"/>
          </a:xfrm>
        </p:spPr>
        <p:txBody>
          <a:bodyPr/>
          <a:lstStyle/>
          <a:p>
            <a:pPr eaLnBrk="1" hangingPunct="1">
              <a:buFont typeface="Wingdings" pitchFamily="2" charset="2"/>
              <a:buNone/>
            </a:pPr>
            <a:r>
              <a:rPr lang="en-US" smtClean="0"/>
              <a:t>made of a variety of meat and shredded cabbage - hunter’s stew</a:t>
            </a:r>
          </a:p>
          <a:p>
            <a:pPr eaLnBrk="1" hangingPunct="1">
              <a:buFont typeface="Wingdings" pitchFamily="2" charset="2"/>
              <a:buNone/>
            </a:pPr>
            <a:endParaRPr lang="en-US" smtClean="0"/>
          </a:p>
          <a:p>
            <a:pPr eaLnBrk="1" hangingPunct="1"/>
            <a:endParaRPr lang="en-US" smtClean="0"/>
          </a:p>
          <a:p>
            <a:pPr eaLnBrk="1" hangingPunct="1"/>
            <a:endParaRPr lang="en-US" smtClean="0"/>
          </a:p>
          <a:p>
            <a:pPr eaLnBrk="1" hangingPunct="1"/>
            <a:endParaRPr lang="en-US" smtClean="0"/>
          </a:p>
          <a:p>
            <a:pPr eaLnBrk="1" hangingPunct="1">
              <a:buFont typeface="Wingdings" pitchFamily="2" charset="2"/>
              <a:buNone/>
            </a:pPr>
            <a:endParaRPr lang="en-US" smtClean="0"/>
          </a:p>
        </p:txBody>
      </p:sp>
      <p:pic>
        <p:nvPicPr>
          <p:cNvPr id="12291" name="Picture 4" descr="bigos"/>
          <p:cNvPicPr>
            <a:picLocks noChangeAspect="1" noChangeArrowheads="1"/>
          </p:cNvPicPr>
          <p:nvPr/>
        </p:nvPicPr>
        <p:blipFill>
          <a:blip r:embed="rId2" cstate="print"/>
          <a:srcRect/>
          <a:stretch>
            <a:fillRect/>
          </a:stretch>
        </p:blipFill>
        <p:spPr bwMode="auto">
          <a:xfrm>
            <a:off x="2209800" y="1676400"/>
            <a:ext cx="4419600" cy="4419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457200" y="228600"/>
            <a:ext cx="8229600" cy="5902325"/>
          </a:xfrm>
        </p:spPr>
        <p:txBody>
          <a:bodyPr/>
          <a:lstStyle/>
          <a:p>
            <a:pPr eaLnBrk="1" hangingPunct="1"/>
            <a:r>
              <a:rPr lang="en-US" smtClean="0"/>
              <a:t>A variety of pierogies  - with saurkraut and forest mushrooms</a:t>
            </a:r>
          </a:p>
        </p:txBody>
      </p:sp>
      <p:pic>
        <p:nvPicPr>
          <p:cNvPr id="13315" name="Picture 5" descr="polish-pierogies-filled-with-cheese-and-potatoes-with-cream-and-bacon"/>
          <p:cNvPicPr>
            <a:picLocks noChangeAspect="1" noChangeArrowheads="1"/>
          </p:cNvPicPr>
          <p:nvPr/>
        </p:nvPicPr>
        <p:blipFill>
          <a:blip r:embed="rId2" cstate="print"/>
          <a:srcRect/>
          <a:stretch>
            <a:fillRect/>
          </a:stretch>
        </p:blipFill>
        <p:spPr bwMode="auto">
          <a:xfrm>
            <a:off x="1371600" y="1600200"/>
            <a:ext cx="6400800" cy="47942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ph type="body" idx="1"/>
          </p:nvPr>
        </p:nvPicPr>
        <p:blipFill>
          <a:blip r:embed="rId2" cstate="print"/>
          <a:srcRect/>
          <a:stretch>
            <a:fillRect/>
          </a:stretch>
        </p:blipFill>
        <p:spPr>
          <a:xfrm>
            <a:off x="1066800" y="1600200"/>
            <a:ext cx="6858000" cy="4648200"/>
          </a:xfrm>
        </p:spPr>
      </p:pic>
      <p:sp>
        <p:nvSpPr>
          <p:cNvPr id="14339" name="Rectangle 5"/>
          <p:cNvSpPr>
            <a:spLocks noChangeArrowheads="1"/>
          </p:cNvSpPr>
          <p:nvPr/>
        </p:nvSpPr>
        <p:spPr bwMode="auto">
          <a:xfrm>
            <a:off x="990600" y="533400"/>
            <a:ext cx="6096000" cy="1066800"/>
          </a:xfrm>
          <a:prstGeom prst="rect">
            <a:avLst/>
          </a:prstGeom>
          <a:noFill/>
          <a:ln w="9525">
            <a:noFill/>
            <a:miter lim="800000"/>
            <a:headEnd/>
            <a:tailEnd/>
          </a:ln>
        </p:spPr>
        <p:txBody>
          <a:bodyPr>
            <a:spAutoFit/>
          </a:bodyPr>
          <a:lstStyle/>
          <a:p>
            <a:r>
              <a:rPr lang="en-US" sz="3200">
                <a:solidFill>
                  <a:schemeClr val="tx2"/>
                </a:solidFill>
              </a:rPr>
              <a:t>with potatoes and cheese – called Russian pierogies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457200" y="228600"/>
            <a:ext cx="8229600" cy="5902325"/>
          </a:xfrm>
        </p:spPr>
        <p:txBody>
          <a:bodyPr/>
          <a:lstStyle/>
          <a:p>
            <a:pPr eaLnBrk="1" hangingPunct="1">
              <a:buFont typeface="Wingdings" pitchFamily="2" charset="2"/>
              <a:buNone/>
            </a:pPr>
            <a:r>
              <a:rPr lang="en-US" smtClean="0"/>
              <a:t>with blueberries and apples (or other fruits)</a:t>
            </a:r>
          </a:p>
        </p:txBody>
      </p:sp>
      <p:pic>
        <p:nvPicPr>
          <p:cNvPr id="15363" name="Picture 5" descr="jagody"/>
          <p:cNvPicPr>
            <a:picLocks noChangeAspect="1" noChangeArrowheads="1"/>
          </p:cNvPicPr>
          <p:nvPr/>
        </p:nvPicPr>
        <p:blipFill>
          <a:blip r:embed="rId2" cstate="print"/>
          <a:srcRect/>
          <a:stretch>
            <a:fillRect/>
          </a:stretch>
        </p:blipFill>
        <p:spPr bwMode="auto">
          <a:xfrm>
            <a:off x="1752600" y="1371600"/>
            <a:ext cx="5562600" cy="416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ph type="body" idx="1"/>
          </p:nvPr>
        </p:nvPicPr>
        <p:blipFill>
          <a:blip r:embed="rId2" cstate="print"/>
          <a:srcRect/>
          <a:stretch>
            <a:fillRect/>
          </a:stretch>
        </p:blipFill>
        <p:spPr/>
      </p:pic>
      <p:sp>
        <p:nvSpPr>
          <p:cNvPr id="16387" name="Rectangle 4"/>
          <p:cNvSpPr>
            <a:spLocks noChangeArrowheads="1"/>
          </p:cNvSpPr>
          <p:nvPr/>
        </p:nvSpPr>
        <p:spPr bwMode="auto">
          <a:xfrm>
            <a:off x="533400" y="284163"/>
            <a:ext cx="7199313" cy="1066800"/>
          </a:xfrm>
          <a:prstGeom prst="rect">
            <a:avLst/>
          </a:prstGeom>
          <a:noFill/>
          <a:ln w="9525">
            <a:noFill/>
            <a:miter lim="800000"/>
            <a:headEnd/>
            <a:tailEnd/>
          </a:ln>
        </p:spPr>
        <p:txBody>
          <a:bodyPr wrap="none">
            <a:spAutoFit/>
          </a:bodyPr>
          <a:lstStyle/>
          <a:p>
            <a:r>
              <a:rPr lang="en-US" sz="3200">
                <a:solidFill>
                  <a:schemeClr val="tx2"/>
                </a:solidFill>
              </a:rPr>
              <a:t>famous in the world sausages in Polish</a:t>
            </a:r>
          </a:p>
          <a:p>
            <a:r>
              <a:rPr lang="en-US" sz="3200">
                <a:solidFill>
                  <a:schemeClr val="tx2"/>
                </a:solidFill>
              </a:rPr>
              <a:t>*kielbasa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57200" y="228600"/>
            <a:ext cx="8229600" cy="5902325"/>
          </a:xfrm>
        </p:spPr>
        <p:txBody>
          <a:bodyPr/>
          <a:lstStyle/>
          <a:p>
            <a:pPr eaLnBrk="1" hangingPunct="1">
              <a:buFont typeface="Wingdings" pitchFamily="2" charset="2"/>
              <a:buNone/>
            </a:pPr>
            <a:r>
              <a:rPr lang="en-US" smtClean="0"/>
              <a:t>breaded pork cutlets</a:t>
            </a:r>
          </a:p>
        </p:txBody>
      </p:sp>
      <p:pic>
        <p:nvPicPr>
          <p:cNvPr id="17411" name="Picture 4" descr="CIMG7490"/>
          <p:cNvPicPr>
            <a:picLocks noChangeAspect="1" noChangeArrowheads="1"/>
          </p:cNvPicPr>
          <p:nvPr/>
        </p:nvPicPr>
        <p:blipFill>
          <a:blip r:embed="rId2" cstate="print"/>
          <a:srcRect/>
          <a:stretch>
            <a:fillRect/>
          </a:stretch>
        </p:blipFill>
        <p:spPr bwMode="auto">
          <a:xfrm>
            <a:off x="838200" y="1066800"/>
            <a:ext cx="7086600" cy="53149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457200" y="381000"/>
            <a:ext cx="8229600" cy="5749925"/>
          </a:xfrm>
        </p:spPr>
        <p:txBody>
          <a:bodyPr/>
          <a:lstStyle/>
          <a:p>
            <a:pPr eaLnBrk="1" hangingPunct="1">
              <a:buFont typeface="Wingdings" pitchFamily="2" charset="2"/>
              <a:buNone/>
            </a:pPr>
            <a:r>
              <a:rPr lang="en-US" smtClean="0"/>
              <a:t>cabbage rolls</a:t>
            </a:r>
          </a:p>
        </p:txBody>
      </p:sp>
      <p:pic>
        <p:nvPicPr>
          <p:cNvPr id="18435" name="Picture 4" descr="cabbage"/>
          <p:cNvPicPr>
            <a:picLocks noChangeAspect="1" noChangeArrowheads="1"/>
          </p:cNvPicPr>
          <p:nvPr/>
        </p:nvPicPr>
        <p:blipFill>
          <a:blip r:embed="rId2" cstate="print"/>
          <a:srcRect/>
          <a:stretch>
            <a:fillRect/>
          </a:stretch>
        </p:blipFill>
        <p:spPr bwMode="auto">
          <a:xfrm>
            <a:off x="1143000" y="1600200"/>
            <a:ext cx="6705600" cy="50228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ph type="body" idx="1"/>
          </p:nvPr>
        </p:nvPicPr>
        <p:blipFill>
          <a:blip r:embed="rId2" cstate="print"/>
          <a:srcRect/>
          <a:stretch>
            <a:fillRect/>
          </a:stretch>
        </p:blipFill>
        <p:spPr/>
      </p:pic>
      <p:sp>
        <p:nvSpPr>
          <p:cNvPr id="19459" name="Rectangle 4"/>
          <p:cNvSpPr>
            <a:spLocks noChangeArrowheads="1"/>
          </p:cNvSpPr>
          <p:nvPr/>
        </p:nvSpPr>
        <p:spPr bwMode="auto">
          <a:xfrm>
            <a:off x="457200" y="436563"/>
            <a:ext cx="2778125" cy="579437"/>
          </a:xfrm>
          <a:prstGeom prst="rect">
            <a:avLst/>
          </a:prstGeom>
          <a:noFill/>
          <a:ln w="9525">
            <a:noFill/>
            <a:miter lim="800000"/>
            <a:headEnd/>
            <a:tailEnd/>
          </a:ln>
        </p:spPr>
        <p:txBody>
          <a:bodyPr wrap="none">
            <a:spAutoFit/>
          </a:bodyPr>
          <a:lstStyle/>
          <a:p>
            <a:r>
              <a:rPr lang="en-US" sz="3200">
                <a:solidFill>
                  <a:schemeClr val="tx2"/>
                </a:solidFill>
              </a:rPr>
              <a:t>beef escallops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p:txBody>
          <a:bodyPr/>
          <a:lstStyle/>
          <a:p>
            <a:pPr eaLnBrk="1" hangingPunct="1">
              <a:buFont typeface="Wingdings" pitchFamily="2" charset="2"/>
              <a:buNone/>
            </a:pPr>
            <a:r>
              <a:rPr lang="en-US" smtClean="0"/>
              <a:t>tomato soup</a:t>
            </a:r>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r>
              <a:rPr lang="en-US" smtClean="0"/>
              <a:t>buckwheat soup          </a:t>
            </a:r>
          </a:p>
        </p:txBody>
      </p:sp>
      <p:pic>
        <p:nvPicPr>
          <p:cNvPr id="20483" name="Picture 4" descr="pomidorowa"/>
          <p:cNvPicPr>
            <a:picLocks noChangeAspect="1" noChangeArrowheads="1"/>
          </p:cNvPicPr>
          <p:nvPr/>
        </p:nvPicPr>
        <p:blipFill>
          <a:blip r:embed="rId2" cstate="print"/>
          <a:srcRect/>
          <a:stretch>
            <a:fillRect/>
          </a:stretch>
        </p:blipFill>
        <p:spPr bwMode="auto">
          <a:xfrm>
            <a:off x="4572000" y="457200"/>
            <a:ext cx="4152900" cy="2668588"/>
          </a:xfrm>
          <a:prstGeom prst="rect">
            <a:avLst/>
          </a:prstGeom>
          <a:noFill/>
          <a:ln w="9525">
            <a:noFill/>
            <a:miter lim="800000"/>
            <a:headEnd/>
            <a:tailEnd/>
          </a:ln>
        </p:spPr>
      </p:pic>
      <p:pic>
        <p:nvPicPr>
          <p:cNvPr id="20484" name="Picture 5" descr="krupnik"/>
          <p:cNvPicPr>
            <a:picLocks noChangeAspect="1" noChangeArrowheads="1"/>
          </p:cNvPicPr>
          <p:nvPr/>
        </p:nvPicPr>
        <p:blipFill>
          <a:blip r:embed="rId3" cstate="print"/>
          <a:srcRect/>
          <a:stretch>
            <a:fillRect/>
          </a:stretch>
        </p:blipFill>
        <p:spPr bwMode="auto">
          <a:xfrm>
            <a:off x="5410200" y="3124200"/>
            <a:ext cx="2352675" cy="3581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chicken soup</a:t>
            </a:r>
          </a:p>
        </p:txBody>
      </p:sp>
      <p:pic>
        <p:nvPicPr>
          <p:cNvPr id="21507" name="Picture 3"/>
          <p:cNvPicPr>
            <a:picLocks noChangeAspect="1" noChangeArrowheads="1"/>
          </p:cNvPicPr>
          <p:nvPr>
            <p:ph type="body" idx="1"/>
          </p:nvPr>
        </p:nvPicPr>
        <p:blipFill>
          <a:blip r:embed="rId2" cstate="print"/>
          <a:srcRect/>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457200" y="152400"/>
            <a:ext cx="8229600" cy="5978525"/>
          </a:xfrm>
        </p:spPr>
        <p:txBody>
          <a:bodyPr/>
          <a:lstStyle/>
          <a:p>
            <a:pPr eaLnBrk="1" hangingPunct="1"/>
            <a:r>
              <a:rPr lang="en-US" smtClean="0"/>
              <a:t>Polish national cuisine shares some similarities with other Central, Eastern European, French and Italian traditions. It is rich in meat, especially pork, chicken and beef (depending on the region) and winter vegetables (potatoes, cabbage, carrots, parsley roots, celeries and onions). </a:t>
            </a:r>
          </a:p>
          <a:p>
            <a:pPr eaLnBrk="1" hangingPunct="1"/>
            <a:endParaRPr lang="en-US" smtClean="0"/>
          </a:p>
        </p:txBody>
      </p:sp>
      <p:pic>
        <p:nvPicPr>
          <p:cNvPr id="4099" name="Picture 4"/>
          <p:cNvPicPr>
            <a:picLocks noChangeAspect="1" noChangeArrowheads="1"/>
          </p:cNvPicPr>
          <p:nvPr/>
        </p:nvPicPr>
        <p:blipFill>
          <a:blip r:embed="rId2" cstate="print"/>
          <a:srcRect/>
          <a:stretch>
            <a:fillRect/>
          </a:stretch>
        </p:blipFill>
        <p:spPr bwMode="auto">
          <a:xfrm>
            <a:off x="2514600" y="3657600"/>
            <a:ext cx="4086225" cy="268446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p:txBody>
          <a:bodyPr/>
          <a:lstStyle/>
          <a:p>
            <a:pPr eaLnBrk="1" hangingPunct="1">
              <a:buFont typeface="Wingdings" pitchFamily="2" charset="2"/>
              <a:buNone/>
            </a:pPr>
            <a:r>
              <a:rPr lang="en-US" smtClean="0"/>
              <a:t>sauerkraut soup</a:t>
            </a:r>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r>
              <a:rPr lang="en-US" smtClean="0"/>
              <a:t>sour rye soup		</a:t>
            </a:r>
          </a:p>
          <a:p>
            <a:pPr eaLnBrk="1" hangingPunct="1">
              <a:buFont typeface="Wingdings" pitchFamily="2" charset="2"/>
              <a:buNone/>
            </a:pPr>
            <a:endParaRPr lang="en-US" smtClean="0"/>
          </a:p>
          <a:p>
            <a:pPr eaLnBrk="1" hangingPunct="1">
              <a:buFont typeface="Wingdings" pitchFamily="2" charset="2"/>
              <a:buNone/>
            </a:pPr>
            <a:endParaRPr lang="en-US" smtClean="0"/>
          </a:p>
        </p:txBody>
      </p:sp>
      <p:pic>
        <p:nvPicPr>
          <p:cNvPr id="22531" name="Picture 4" descr="sauerkraut"/>
          <p:cNvPicPr>
            <a:picLocks noChangeAspect="1" noChangeArrowheads="1"/>
          </p:cNvPicPr>
          <p:nvPr/>
        </p:nvPicPr>
        <p:blipFill>
          <a:blip r:embed="rId2" cstate="print"/>
          <a:srcRect/>
          <a:stretch>
            <a:fillRect/>
          </a:stretch>
        </p:blipFill>
        <p:spPr bwMode="auto">
          <a:xfrm>
            <a:off x="4572000" y="533400"/>
            <a:ext cx="3762375" cy="2503488"/>
          </a:xfrm>
          <a:prstGeom prst="rect">
            <a:avLst/>
          </a:prstGeom>
          <a:noFill/>
          <a:ln w="9525">
            <a:noFill/>
            <a:miter lim="800000"/>
            <a:headEnd/>
            <a:tailEnd/>
          </a:ln>
        </p:spPr>
      </p:pic>
      <p:pic>
        <p:nvPicPr>
          <p:cNvPr id="22532" name="Picture 5" descr="white"/>
          <p:cNvPicPr>
            <a:picLocks noChangeAspect="1" noChangeArrowheads="1"/>
          </p:cNvPicPr>
          <p:nvPr/>
        </p:nvPicPr>
        <p:blipFill>
          <a:blip r:embed="rId3" cstate="print"/>
          <a:srcRect/>
          <a:stretch>
            <a:fillRect/>
          </a:stretch>
        </p:blipFill>
        <p:spPr bwMode="auto">
          <a:xfrm>
            <a:off x="6705600" y="3276600"/>
            <a:ext cx="1752600" cy="2619375"/>
          </a:xfrm>
          <a:prstGeom prst="rect">
            <a:avLst/>
          </a:prstGeom>
          <a:noFill/>
          <a:ln w="9525">
            <a:noFill/>
            <a:miter lim="800000"/>
            <a:headEnd/>
            <a:tailEnd/>
          </a:ln>
        </p:spPr>
      </p:pic>
      <p:pic>
        <p:nvPicPr>
          <p:cNvPr id="22533" name="Picture 6" descr="polish_zur_zurek_2"/>
          <p:cNvPicPr>
            <a:picLocks noChangeAspect="1" noChangeArrowheads="1"/>
          </p:cNvPicPr>
          <p:nvPr/>
        </p:nvPicPr>
        <p:blipFill>
          <a:blip r:embed="rId4" cstate="print"/>
          <a:srcRect/>
          <a:stretch>
            <a:fillRect/>
          </a:stretch>
        </p:blipFill>
        <p:spPr bwMode="auto">
          <a:xfrm>
            <a:off x="3429000" y="3505200"/>
            <a:ext cx="2819400" cy="23812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2000" smtClean="0"/>
              <a:t>herring salad	</a:t>
            </a:r>
          </a:p>
          <a:p>
            <a:pPr eaLnBrk="1" hangingPunct="1">
              <a:lnSpc>
                <a:spcPct val="80000"/>
              </a:lnSpc>
              <a:buFont typeface="Wingdings" pitchFamily="2" charset="2"/>
              <a:buNone/>
            </a:pPr>
            <a:endParaRPr lang="en-US" sz="1600" smtClean="0"/>
          </a:p>
          <a:p>
            <a:pPr eaLnBrk="1" hangingPunct="1">
              <a:lnSpc>
                <a:spcPct val="80000"/>
              </a:lnSpc>
              <a:buFont typeface="Wingdings" pitchFamily="2" charset="2"/>
              <a:buNone/>
            </a:pPr>
            <a:endParaRPr lang="en-US" sz="1600" smtClean="0"/>
          </a:p>
          <a:p>
            <a:pPr eaLnBrk="1" hangingPunct="1">
              <a:lnSpc>
                <a:spcPct val="80000"/>
              </a:lnSpc>
              <a:buFont typeface="Wingdings" pitchFamily="2" charset="2"/>
              <a:buNone/>
            </a:pPr>
            <a:endParaRPr lang="en-US" sz="1600" smtClean="0"/>
          </a:p>
          <a:p>
            <a:pPr eaLnBrk="1" hangingPunct="1">
              <a:lnSpc>
                <a:spcPct val="80000"/>
              </a:lnSpc>
              <a:buFont typeface="Wingdings" pitchFamily="2" charset="2"/>
              <a:buNone/>
            </a:pPr>
            <a:endParaRPr lang="en-US" sz="1600" smtClean="0"/>
          </a:p>
          <a:p>
            <a:pPr eaLnBrk="1" hangingPunct="1">
              <a:lnSpc>
                <a:spcPct val="80000"/>
              </a:lnSpc>
              <a:buFont typeface="Wingdings" pitchFamily="2" charset="2"/>
              <a:buNone/>
            </a:pPr>
            <a:endParaRPr lang="en-US" sz="1600" smtClean="0"/>
          </a:p>
          <a:p>
            <a:pPr eaLnBrk="1" hangingPunct="1">
              <a:lnSpc>
                <a:spcPct val="80000"/>
              </a:lnSpc>
              <a:buFont typeface="Wingdings" pitchFamily="2" charset="2"/>
              <a:buNone/>
            </a:pPr>
            <a:endParaRPr lang="en-US" sz="1600" smtClean="0"/>
          </a:p>
          <a:p>
            <a:pPr eaLnBrk="1" hangingPunct="1">
              <a:lnSpc>
                <a:spcPct val="80000"/>
              </a:lnSpc>
              <a:buFont typeface="Wingdings" pitchFamily="2" charset="2"/>
              <a:buNone/>
            </a:pPr>
            <a:endParaRPr lang="en-US" sz="1600" smtClean="0"/>
          </a:p>
          <a:p>
            <a:pPr eaLnBrk="1" hangingPunct="1">
              <a:lnSpc>
                <a:spcPct val="80000"/>
              </a:lnSpc>
              <a:buFont typeface="Wingdings" pitchFamily="2" charset="2"/>
              <a:buNone/>
            </a:pPr>
            <a:endParaRPr lang="en-US" sz="1600" smtClean="0"/>
          </a:p>
          <a:p>
            <a:pPr eaLnBrk="1" hangingPunct="1">
              <a:lnSpc>
                <a:spcPct val="80000"/>
              </a:lnSpc>
              <a:buFont typeface="Wingdings" pitchFamily="2" charset="2"/>
              <a:buNone/>
            </a:pPr>
            <a:endParaRPr lang="en-US" sz="1600" smtClean="0"/>
          </a:p>
          <a:p>
            <a:pPr eaLnBrk="1" hangingPunct="1">
              <a:lnSpc>
                <a:spcPct val="80000"/>
              </a:lnSpc>
              <a:buFont typeface="Wingdings" pitchFamily="2" charset="2"/>
              <a:buNone/>
            </a:pPr>
            <a:endParaRPr lang="en-US" sz="1600" smtClean="0"/>
          </a:p>
          <a:p>
            <a:pPr eaLnBrk="1" hangingPunct="1">
              <a:lnSpc>
                <a:spcPct val="80000"/>
              </a:lnSpc>
              <a:buFont typeface="Wingdings" pitchFamily="2" charset="2"/>
              <a:buNone/>
            </a:pPr>
            <a:endParaRPr lang="en-US" sz="1600" smtClean="0"/>
          </a:p>
          <a:p>
            <a:pPr eaLnBrk="1" hangingPunct="1">
              <a:lnSpc>
                <a:spcPct val="80000"/>
              </a:lnSpc>
              <a:buFont typeface="Wingdings" pitchFamily="2" charset="2"/>
              <a:buNone/>
            </a:pPr>
            <a:r>
              <a:rPr lang="en-US" sz="2000" smtClean="0"/>
              <a:t>vegetable salad</a:t>
            </a:r>
            <a:r>
              <a:rPr lang="en-US" sz="1600" smtClean="0"/>
              <a:t>				</a:t>
            </a:r>
          </a:p>
          <a:p>
            <a:pPr eaLnBrk="1" hangingPunct="1">
              <a:lnSpc>
                <a:spcPct val="80000"/>
              </a:lnSpc>
              <a:buFont typeface="Wingdings" pitchFamily="2" charset="2"/>
              <a:buNone/>
            </a:pPr>
            <a:endParaRPr lang="en-US" sz="1600" smtClean="0"/>
          </a:p>
          <a:p>
            <a:pPr eaLnBrk="1" hangingPunct="1">
              <a:lnSpc>
                <a:spcPct val="80000"/>
              </a:lnSpc>
              <a:buFont typeface="Wingdings" pitchFamily="2" charset="2"/>
              <a:buNone/>
            </a:pPr>
            <a:endParaRPr lang="en-US" sz="1600" smtClean="0"/>
          </a:p>
          <a:p>
            <a:pPr eaLnBrk="1" hangingPunct="1">
              <a:lnSpc>
                <a:spcPct val="80000"/>
              </a:lnSpc>
              <a:buFont typeface="Wingdings" pitchFamily="2" charset="2"/>
              <a:buNone/>
            </a:pPr>
            <a:endParaRPr lang="en-US" sz="1600" smtClean="0"/>
          </a:p>
          <a:p>
            <a:pPr eaLnBrk="1" hangingPunct="1">
              <a:lnSpc>
                <a:spcPct val="80000"/>
              </a:lnSpc>
              <a:buFont typeface="Wingdings" pitchFamily="2" charset="2"/>
              <a:buNone/>
            </a:pPr>
            <a:r>
              <a:rPr lang="en-US" sz="1600" smtClean="0"/>
              <a:t>	</a:t>
            </a:r>
          </a:p>
        </p:txBody>
      </p:sp>
      <p:pic>
        <p:nvPicPr>
          <p:cNvPr id="23555" name="Picture 4" descr="herring_tomatoes"/>
          <p:cNvPicPr>
            <a:picLocks noChangeAspect="1" noChangeArrowheads="1"/>
          </p:cNvPicPr>
          <p:nvPr/>
        </p:nvPicPr>
        <p:blipFill>
          <a:blip r:embed="rId2" cstate="print"/>
          <a:srcRect/>
          <a:stretch>
            <a:fillRect/>
          </a:stretch>
        </p:blipFill>
        <p:spPr bwMode="auto">
          <a:xfrm>
            <a:off x="2438400" y="1447800"/>
            <a:ext cx="2517775" cy="2667000"/>
          </a:xfrm>
          <a:prstGeom prst="rect">
            <a:avLst/>
          </a:prstGeom>
          <a:noFill/>
          <a:ln w="9525">
            <a:noFill/>
            <a:miter lim="800000"/>
            <a:headEnd/>
            <a:tailEnd/>
          </a:ln>
        </p:spPr>
      </p:pic>
      <p:pic>
        <p:nvPicPr>
          <p:cNvPr id="23556" name="Picture 6" descr="z3275269M"/>
          <p:cNvPicPr>
            <a:picLocks noChangeAspect="1" noChangeArrowheads="1"/>
          </p:cNvPicPr>
          <p:nvPr/>
        </p:nvPicPr>
        <p:blipFill>
          <a:blip r:embed="rId3" cstate="print"/>
          <a:srcRect/>
          <a:stretch>
            <a:fillRect/>
          </a:stretch>
        </p:blipFill>
        <p:spPr bwMode="auto">
          <a:xfrm>
            <a:off x="5638800" y="2133600"/>
            <a:ext cx="2946400" cy="44196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457200" y="381000"/>
            <a:ext cx="8229600" cy="6096000"/>
          </a:xfrm>
        </p:spPr>
        <p:txBody>
          <a:bodyPr/>
          <a:lstStyle/>
          <a:p>
            <a:pPr eaLnBrk="1" hangingPunct="1"/>
            <a:r>
              <a:rPr lang="en-US" smtClean="0"/>
              <a:t>Oscypki – smoked cheese made of salted sheep's milk exclusively in the Tatra Mountains </a:t>
            </a:r>
          </a:p>
        </p:txBody>
      </p:sp>
      <p:pic>
        <p:nvPicPr>
          <p:cNvPr id="24579" name="Picture 5"/>
          <p:cNvPicPr>
            <a:picLocks noChangeAspect="1" noChangeArrowheads="1"/>
          </p:cNvPicPr>
          <p:nvPr/>
        </p:nvPicPr>
        <p:blipFill>
          <a:blip r:embed="rId2" cstate="print"/>
          <a:srcRect/>
          <a:stretch>
            <a:fillRect/>
          </a:stretch>
        </p:blipFill>
        <p:spPr bwMode="auto">
          <a:xfrm>
            <a:off x="762000" y="2057400"/>
            <a:ext cx="7772400" cy="413861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57200" y="533400"/>
            <a:ext cx="8229600" cy="5597525"/>
          </a:xfrm>
        </p:spPr>
        <p:txBody>
          <a:bodyPr/>
          <a:lstStyle/>
          <a:p>
            <a:pPr eaLnBrk="1" hangingPunct="1"/>
            <a:r>
              <a:rPr lang="en-US" smtClean="0"/>
              <a:t>bagels from Krakow - *obwarzanki</a:t>
            </a:r>
          </a:p>
          <a:p>
            <a:pPr eaLnBrk="1" hangingPunct="1"/>
            <a:endParaRPr lang="en-US" smtClean="0"/>
          </a:p>
          <a:p>
            <a:pPr eaLnBrk="1" hangingPunct="1"/>
            <a:endParaRPr lang="en-US" smtClean="0"/>
          </a:p>
          <a:p>
            <a:pPr eaLnBrk="1" hangingPunct="1"/>
            <a:endParaRPr lang="en-US" smtClean="0"/>
          </a:p>
          <a:p>
            <a:pPr eaLnBrk="1" hangingPunct="1"/>
            <a:r>
              <a:rPr lang="en-US" smtClean="0"/>
              <a:t>pickled cucumbers </a:t>
            </a:r>
          </a:p>
          <a:p>
            <a:pPr eaLnBrk="1" hangingPunct="1">
              <a:buFont typeface="Wingdings" pitchFamily="2" charset="2"/>
              <a:buNone/>
            </a:pPr>
            <a:endParaRPr lang="en-US" smtClean="0"/>
          </a:p>
        </p:txBody>
      </p:sp>
      <p:pic>
        <p:nvPicPr>
          <p:cNvPr id="25603" name="Picture 4" descr="obwa"/>
          <p:cNvPicPr>
            <a:picLocks noChangeAspect="1" noChangeArrowheads="1"/>
          </p:cNvPicPr>
          <p:nvPr/>
        </p:nvPicPr>
        <p:blipFill>
          <a:blip r:embed="rId2" cstate="print"/>
          <a:srcRect/>
          <a:stretch>
            <a:fillRect/>
          </a:stretch>
        </p:blipFill>
        <p:spPr bwMode="auto">
          <a:xfrm>
            <a:off x="5029200" y="1219200"/>
            <a:ext cx="2466975" cy="1847850"/>
          </a:xfrm>
          <a:prstGeom prst="rect">
            <a:avLst/>
          </a:prstGeom>
          <a:noFill/>
          <a:ln w="9525">
            <a:noFill/>
            <a:miter lim="800000"/>
            <a:headEnd/>
            <a:tailEnd/>
          </a:ln>
        </p:spPr>
      </p:pic>
      <p:pic>
        <p:nvPicPr>
          <p:cNvPr id="25604" name="Picture 5" descr="ogoru"/>
          <p:cNvPicPr>
            <a:picLocks noChangeAspect="1" noChangeArrowheads="1"/>
          </p:cNvPicPr>
          <p:nvPr/>
        </p:nvPicPr>
        <p:blipFill>
          <a:blip r:embed="rId3" cstate="print"/>
          <a:srcRect/>
          <a:stretch>
            <a:fillRect/>
          </a:stretch>
        </p:blipFill>
        <p:spPr bwMode="auto">
          <a:xfrm>
            <a:off x="5029200" y="3505200"/>
            <a:ext cx="2438400" cy="19907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57200" y="381000"/>
            <a:ext cx="8229600" cy="5749925"/>
          </a:xfrm>
        </p:spPr>
        <p:txBody>
          <a:bodyPr/>
          <a:lstStyle/>
          <a:p>
            <a:pPr eaLnBrk="1" hangingPunct="1"/>
            <a:r>
              <a:rPr lang="en-US" smtClean="0"/>
              <a:t>Traditional Christmas Eve supper usually consists of  red borscht with small dumplings called uszka, which means “little ears” – a classic Polish Christmas Eve starter</a:t>
            </a:r>
          </a:p>
        </p:txBody>
      </p:sp>
      <p:pic>
        <p:nvPicPr>
          <p:cNvPr id="26627" name="Picture 5"/>
          <p:cNvPicPr>
            <a:picLocks noChangeAspect="1" noChangeArrowheads="1"/>
          </p:cNvPicPr>
          <p:nvPr/>
        </p:nvPicPr>
        <p:blipFill>
          <a:blip r:embed="rId2" cstate="print"/>
          <a:srcRect/>
          <a:stretch>
            <a:fillRect/>
          </a:stretch>
        </p:blipFill>
        <p:spPr bwMode="auto">
          <a:xfrm>
            <a:off x="2895600" y="2895600"/>
            <a:ext cx="5867400" cy="36703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457200" y="457200"/>
            <a:ext cx="8229600" cy="5673725"/>
          </a:xfrm>
        </p:spPr>
        <p:txBody>
          <a:bodyPr/>
          <a:lstStyle/>
          <a:p>
            <a:pPr eaLnBrk="1" hangingPunct="1">
              <a:buFont typeface="Wingdings" pitchFamily="2" charset="2"/>
              <a:buNone/>
            </a:pPr>
            <a:r>
              <a:rPr lang="en-US" smtClean="0"/>
              <a:t>followed by fried carp, carp fillet with potato salad, carp in aspic etc. Carp provides a main component of the Christmas Eve meal across Poland.</a:t>
            </a:r>
          </a:p>
          <a:p>
            <a:pPr eaLnBrk="1" hangingPunct="1">
              <a:buFont typeface="Wingdings" pitchFamily="2" charset="2"/>
              <a:buNone/>
            </a:pPr>
            <a:r>
              <a:rPr lang="en-US" smtClean="0"/>
              <a:t> </a:t>
            </a:r>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p:txBody>
      </p:sp>
      <p:pic>
        <p:nvPicPr>
          <p:cNvPr id="27651" name="Picture 4" descr="karp_w_galarecie"/>
          <p:cNvPicPr>
            <a:picLocks noChangeAspect="1" noChangeArrowheads="1"/>
          </p:cNvPicPr>
          <p:nvPr/>
        </p:nvPicPr>
        <p:blipFill>
          <a:blip r:embed="rId2" cstate="print"/>
          <a:srcRect/>
          <a:stretch>
            <a:fillRect/>
          </a:stretch>
        </p:blipFill>
        <p:spPr bwMode="auto">
          <a:xfrm>
            <a:off x="4648200" y="2590800"/>
            <a:ext cx="4216400" cy="3162300"/>
          </a:xfrm>
          <a:prstGeom prst="rect">
            <a:avLst/>
          </a:prstGeom>
          <a:noFill/>
          <a:ln w="9525">
            <a:noFill/>
            <a:miter lim="800000"/>
            <a:headEnd/>
            <a:tailEnd/>
          </a:ln>
        </p:spPr>
      </p:pic>
      <p:pic>
        <p:nvPicPr>
          <p:cNvPr id="27652" name="Picture 5" descr="potrawy_d"/>
          <p:cNvPicPr>
            <a:picLocks noChangeAspect="1" noChangeArrowheads="1"/>
          </p:cNvPicPr>
          <p:nvPr/>
        </p:nvPicPr>
        <p:blipFill>
          <a:blip r:embed="rId3" cstate="print"/>
          <a:srcRect/>
          <a:stretch>
            <a:fillRect/>
          </a:stretch>
        </p:blipFill>
        <p:spPr bwMode="auto">
          <a:xfrm>
            <a:off x="381000" y="2895600"/>
            <a:ext cx="4013200" cy="2540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57200" y="457200"/>
            <a:ext cx="8229600" cy="5673725"/>
          </a:xfrm>
        </p:spPr>
        <p:txBody>
          <a:bodyPr/>
          <a:lstStyle/>
          <a:p>
            <a:pPr eaLnBrk="1" hangingPunct="1">
              <a:buFont typeface="Wingdings" pitchFamily="2" charset="2"/>
              <a:buNone/>
            </a:pPr>
            <a:r>
              <a:rPr lang="en-US" smtClean="0"/>
              <a:t>Other popular dishes include pickled herring, pierogies with sauerkraut and forest mushrooms, cabbage rolls with forest mushrooms, fish soup, and vegetable salads. </a:t>
            </a:r>
          </a:p>
          <a:p>
            <a:pPr eaLnBrk="1" hangingPunct="1">
              <a:buFont typeface="Wingdings" pitchFamily="2" charset="2"/>
              <a:buNone/>
            </a:pPr>
            <a:endParaRPr lang="en-US" smtClean="0"/>
          </a:p>
        </p:txBody>
      </p:sp>
      <p:pic>
        <p:nvPicPr>
          <p:cNvPr id="28675" name="Picture 4" descr="polish-pierogies-filled-with-cheese-and-potatoes-with-cream-and-bacon"/>
          <p:cNvPicPr>
            <a:picLocks noChangeAspect="1" noChangeArrowheads="1"/>
          </p:cNvPicPr>
          <p:nvPr/>
        </p:nvPicPr>
        <p:blipFill>
          <a:blip r:embed="rId2" cstate="print"/>
          <a:srcRect/>
          <a:stretch>
            <a:fillRect/>
          </a:stretch>
        </p:blipFill>
        <p:spPr bwMode="auto">
          <a:xfrm>
            <a:off x="228600" y="2971800"/>
            <a:ext cx="3276600" cy="2454275"/>
          </a:xfrm>
          <a:prstGeom prst="rect">
            <a:avLst/>
          </a:prstGeom>
          <a:noFill/>
          <a:ln w="9525">
            <a:noFill/>
            <a:miter lim="800000"/>
            <a:headEnd/>
            <a:tailEnd/>
          </a:ln>
        </p:spPr>
      </p:pic>
      <p:pic>
        <p:nvPicPr>
          <p:cNvPr id="28676" name="Picture 5" descr="z3275269M"/>
          <p:cNvPicPr>
            <a:picLocks noChangeAspect="1" noChangeArrowheads="1"/>
          </p:cNvPicPr>
          <p:nvPr/>
        </p:nvPicPr>
        <p:blipFill>
          <a:blip r:embed="rId3" cstate="print"/>
          <a:srcRect/>
          <a:stretch>
            <a:fillRect/>
          </a:stretch>
        </p:blipFill>
        <p:spPr bwMode="auto">
          <a:xfrm>
            <a:off x="6629400" y="2514600"/>
            <a:ext cx="2133600" cy="3200400"/>
          </a:xfrm>
          <a:prstGeom prst="rect">
            <a:avLst/>
          </a:prstGeom>
          <a:noFill/>
          <a:ln w="9525">
            <a:noFill/>
            <a:miter lim="800000"/>
            <a:headEnd/>
            <a:tailEnd/>
          </a:ln>
        </p:spPr>
      </p:pic>
      <p:pic>
        <p:nvPicPr>
          <p:cNvPr id="28677" name="Picture 6" descr="cabbage rolls"/>
          <p:cNvPicPr>
            <a:picLocks noChangeAspect="1" noChangeArrowheads="1"/>
          </p:cNvPicPr>
          <p:nvPr/>
        </p:nvPicPr>
        <p:blipFill>
          <a:blip r:embed="rId4" cstate="print"/>
          <a:srcRect/>
          <a:stretch>
            <a:fillRect/>
          </a:stretch>
        </p:blipFill>
        <p:spPr bwMode="auto">
          <a:xfrm>
            <a:off x="3733800" y="3429000"/>
            <a:ext cx="2619375" cy="17430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body" idx="1"/>
          </p:nvPr>
        </p:nvSpPr>
        <p:spPr>
          <a:xfrm>
            <a:off x="457200" y="304800"/>
            <a:ext cx="8229600" cy="5826125"/>
          </a:xfrm>
        </p:spPr>
        <p:txBody>
          <a:bodyPr/>
          <a:lstStyle/>
          <a:p>
            <a:pPr eaLnBrk="1" hangingPunct="1">
              <a:buFont typeface="Wingdings" pitchFamily="2" charset="2"/>
              <a:buNone/>
            </a:pPr>
            <a:r>
              <a:rPr lang="en-US" smtClean="0"/>
              <a:t>Among popular desserts are among others: poppy seed cake, fruit compote, pasta with poppy seeds, *kutia - sweet grain pudding in the eastern regions and ginger cakes. </a:t>
            </a:r>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p:txBody>
      </p:sp>
      <p:pic>
        <p:nvPicPr>
          <p:cNvPr id="29699" name="Picture 6" descr="kompi"/>
          <p:cNvPicPr>
            <a:picLocks noChangeAspect="1" noChangeArrowheads="1"/>
          </p:cNvPicPr>
          <p:nvPr/>
        </p:nvPicPr>
        <p:blipFill>
          <a:blip r:embed="rId2" cstate="print"/>
          <a:srcRect/>
          <a:stretch>
            <a:fillRect/>
          </a:stretch>
        </p:blipFill>
        <p:spPr bwMode="auto">
          <a:xfrm>
            <a:off x="7086600" y="4343400"/>
            <a:ext cx="1847850" cy="2286000"/>
          </a:xfrm>
          <a:prstGeom prst="rect">
            <a:avLst/>
          </a:prstGeom>
          <a:noFill/>
          <a:ln w="9525">
            <a:noFill/>
            <a:miter lim="800000"/>
            <a:headEnd/>
            <a:tailEnd/>
          </a:ln>
        </p:spPr>
      </p:pic>
      <p:pic>
        <p:nvPicPr>
          <p:cNvPr id="29700" name="Picture 7" descr="makowiec_1"/>
          <p:cNvPicPr>
            <a:picLocks noChangeAspect="1" noChangeArrowheads="1"/>
          </p:cNvPicPr>
          <p:nvPr/>
        </p:nvPicPr>
        <p:blipFill>
          <a:blip r:embed="rId3" cstate="print"/>
          <a:srcRect/>
          <a:stretch>
            <a:fillRect/>
          </a:stretch>
        </p:blipFill>
        <p:spPr bwMode="auto">
          <a:xfrm>
            <a:off x="533400" y="2362200"/>
            <a:ext cx="1854200" cy="2781300"/>
          </a:xfrm>
          <a:prstGeom prst="rect">
            <a:avLst/>
          </a:prstGeom>
          <a:noFill/>
          <a:ln w="9525">
            <a:noFill/>
            <a:miter lim="800000"/>
            <a:headEnd/>
            <a:tailEnd/>
          </a:ln>
        </p:spPr>
      </p:pic>
      <p:pic>
        <p:nvPicPr>
          <p:cNvPr id="29701" name="Picture 8" descr="kutia"/>
          <p:cNvPicPr>
            <a:picLocks noChangeAspect="1" noChangeArrowheads="1"/>
          </p:cNvPicPr>
          <p:nvPr/>
        </p:nvPicPr>
        <p:blipFill>
          <a:blip r:embed="rId4" cstate="print"/>
          <a:srcRect/>
          <a:stretch>
            <a:fillRect/>
          </a:stretch>
        </p:blipFill>
        <p:spPr bwMode="auto">
          <a:xfrm>
            <a:off x="2590800" y="4419600"/>
            <a:ext cx="2209800" cy="1947863"/>
          </a:xfrm>
          <a:prstGeom prst="rect">
            <a:avLst/>
          </a:prstGeom>
          <a:noFill/>
          <a:ln w="9525">
            <a:noFill/>
            <a:miter lim="800000"/>
            <a:headEnd/>
            <a:tailEnd/>
          </a:ln>
        </p:spPr>
      </p:pic>
      <p:pic>
        <p:nvPicPr>
          <p:cNvPr id="29702" name="Picture 9" descr="pierniki"/>
          <p:cNvPicPr>
            <a:picLocks noChangeAspect="1" noChangeArrowheads="1"/>
          </p:cNvPicPr>
          <p:nvPr/>
        </p:nvPicPr>
        <p:blipFill>
          <a:blip r:embed="rId5" cstate="print"/>
          <a:srcRect/>
          <a:stretch>
            <a:fillRect/>
          </a:stretch>
        </p:blipFill>
        <p:spPr bwMode="auto">
          <a:xfrm>
            <a:off x="5181600" y="2362200"/>
            <a:ext cx="2466975" cy="18478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457200" y="457200"/>
            <a:ext cx="8229600" cy="5673725"/>
          </a:xfrm>
        </p:spPr>
        <p:txBody>
          <a:bodyPr/>
          <a:lstStyle/>
          <a:p>
            <a:pPr eaLnBrk="1" hangingPunct="1">
              <a:lnSpc>
                <a:spcPct val="80000"/>
              </a:lnSpc>
            </a:pPr>
            <a:r>
              <a:rPr lang="en-US" sz="2800" smtClean="0"/>
              <a:t>Fat Thursday is a Catholic feast celebrated on the last Thursday before the Lent. Traditionally it is a day when people eat big amounts of sweets and cakes that are afterwards forbidden until Easter. The most popular sweets during Fat Thursday are donuts or faworki called also in some regions of Poland "chrust". The donuts one can fill with marmalade and cover with powdered sugar or sugar-icing.</a:t>
            </a:r>
          </a:p>
          <a:p>
            <a:pPr eaLnBrk="1" hangingPunct="1">
              <a:lnSpc>
                <a:spcPct val="80000"/>
              </a:lnSpc>
            </a:pPr>
            <a:r>
              <a:rPr lang="en-US" sz="2800" smtClean="0"/>
              <a:t>One of the old superstitions says that the one who does not eat any donuts on Fat Thursday will not succeed afterwards. But the Poles do not feel endangered with this superstition an average Pole eats on Fat Thursday 2,5 of donuts while the whole country eats almost 100 million of them altogether.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ph type="body" idx="1"/>
          </p:nvPr>
        </p:nvPicPr>
        <p:blipFill>
          <a:blip r:embed="rId2" cstate="print"/>
          <a:srcRect/>
          <a:stretch>
            <a:fillRect/>
          </a:stretch>
        </p:blipFill>
        <p:spPr>
          <a:xfrm>
            <a:off x="304800" y="304800"/>
            <a:ext cx="6400800" cy="3524250"/>
          </a:xfrm>
        </p:spPr>
      </p:pic>
      <p:pic>
        <p:nvPicPr>
          <p:cNvPr id="31747" name="Picture 4" descr="don"/>
          <p:cNvPicPr>
            <a:picLocks noChangeAspect="1" noChangeArrowheads="1"/>
          </p:cNvPicPr>
          <p:nvPr/>
        </p:nvPicPr>
        <p:blipFill>
          <a:blip r:embed="rId3" cstate="print"/>
          <a:srcRect/>
          <a:stretch>
            <a:fillRect/>
          </a:stretch>
        </p:blipFill>
        <p:spPr bwMode="auto">
          <a:xfrm>
            <a:off x="4648200" y="3657600"/>
            <a:ext cx="4343400" cy="295433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57200" y="381000"/>
            <a:ext cx="8229600" cy="5749925"/>
          </a:xfrm>
        </p:spPr>
        <p:txBody>
          <a:bodyPr/>
          <a:lstStyle/>
          <a:p>
            <a:pPr eaLnBrk="1" hangingPunct="1"/>
            <a:r>
              <a:rPr lang="en-US" smtClean="0"/>
              <a:t>Polish cuisine is also characteristic in its use of various kinds of noodles called *pyzy, *kopytka as well as buckwheat and rice.</a:t>
            </a:r>
          </a:p>
          <a:p>
            <a:pPr eaLnBrk="1" hangingPunct="1"/>
            <a:endParaRPr lang="en-US" smtClean="0"/>
          </a:p>
          <a:p>
            <a:pPr eaLnBrk="1" hangingPunct="1"/>
            <a:endParaRPr lang="en-US" smtClean="0"/>
          </a:p>
          <a:p>
            <a:pPr eaLnBrk="1" hangingPunct="1"/>
            <a:endParaRPr lang="en-US" smtClean="0"/>
          </a:p>
        </p:txBody>
      </p:sp>
      <p:pic>
        <p:nvPicPr>
          <p:cNvPr id="5123" name="Picture 6" descr="koputa"/>
          <p:cNvPicPr>
            <a:picLocks noChangeAspect="1" noChangeArrowheads="1"/>
          </p:cNvPicPr>
          <p:nvPr/>
        </p:nvPicPr>
        <p:blipFill>
          <a:blip r:embed="rId2" cstate="print"/>
          <a:srcRect/>
          <a:stretch>
            <a:fillRect/>
          </a:stretch>
        </p:blipFill>
        <p:spPr bwMode="auto">
          <a:xfrm>
            <a:off x="6096000" y="3048000"/>
            <a:ext cx="2571750" cy="1781175"/>
          </a:xfrm>
          <a:prstGeom prst="rect">
            <a:avLst/>
          </a:prstGeom>
          <a:noFill/>
          <a:ln w="9525">
            <a:noFill/>
            <a:miter lim="800000"/>
            <a:headEnd/>
            <a:tailEnd/>
          </a:ln>
        </p:spPr>
      </p:pic>
      <p:pic>
        <p:nvPicPr>
          <p:cNvPr id="5124" name="Picture 7" descr="pyzy"/>
          <p:cNvPicPr>
            <a:picLocks noChangeAspect="1" noChangeArrowheads="1"/>
          </p:cNvPicPr>
          <p:nvPr/>
        </p:nvPicPr>
        <p:blipFill>
          <a:blip r:embed="rId3" cstate="print"/>
          <a:srcRect/>
          <a:stretch>
            <a:fillRect/>
          </a:stretch>
        </p:blipFill>
        <p:spPr bwMode="auto">
          <a:xfrm>
            <a:off x="3276600" y="4343400"/>
            <a:ext cx="2495550" cy="1828800"/>
          </a:xfrm>
          <a:prstGeom prst="rect">
            <a:avLst/>
          </a:prstGeom>
          <a:noFill/>
          <a:ln w="9525">
            <a:noFill/>
            <a:miter lim="800000"/>
            <a:headEnd/>
            <a:tailEnd/>
          </a:ln>
        </p:spPr>
      </p:pic>
      <p:pic>
        <p:nvPicPr>
          <p:cNvPr id="5125" name="Picture 8"/>
          <p:cNvPicPr>
            <a:picLocks noChangeAspect="1" noChangeArrowheads="1"/>
          </p:cNvPicPr>
          <p:nvPr/>
        </p:nvPicPr>
        <p:blipFill>
          <a:blip r:embed="rId4" cstate="print"/>
          <a:srcRect/>
          <a:stretch>
            <a:fillRect/>
          </a:stretch>
        </p:blipFill>
        <p:spPr bwMode="auto">
          <a:xfrm>
            <a:off x="3124200" y="2209800"/>
            <a:ext cx="2724150" cy="1676400"/>
          </a:xfrm>
          <a:prstGeom prst="rect">
            <a:avLst/>
          </a:prstGeom>
          <a:noFill/>
          <a:ln w="9525">
            <a:noFill/>
            <a:miter lim="800000"/>
            <a:headEnd/>
            <a:tailEnd/>
          </a:ln>
        </p:spPr>
      </p:pic>
      <p:pic>
        <p:nvPicPr>
          <p:cNvPr id="5126" name="Picture 9"/>
          <p:cNvPicPr>
            <a:picLocks noChangeAspect="1" noChangeArrowheads="1"/>
          </p:cNvPicPr>
          <p:nvPr/>
        </p:nvPicPr>
        <p:blipFill>
          <a:blip r:embed="rId5" cstate="print"/>
          <a:srcRect/>
          <a:stretch>
            <a:fillRect/>
          </a:stretch>
        </p:blipFill>
        <p:spPr bwMode="auto">
          <a:xfrm>
            <a:off x="304800" y="3124200"/>
            <a:ext cx="2619375" cy="17430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457200" y="304800"/>
            <a:ext cx="8229600" cy="5826125"/>
          </a:xfrm>
        </p:spPr>
        <p:txBody>
          <a:bodyPr/>
          <a:lstStyle/>
          <a:p>
            <a:pPr eaLnBrk="1" hangingPunct="1"/>
            <a:r>
              <a:rPr lang="en-US" smtClean="0"/>
              <a:t>A typical Easter Breakfast often consists of sour rye soup, cold-cuts served with horseradish sauce and beet salads, breads, smoked or fried salmon or herring, marinated vegetable salads</a:t>
            </a:r>
          </a:p>
          <a:p>
            <a:pPr eaLnBrk="1" hangingPunct="1">
              <a:buFont typeface="Wingdings" pitchFamily="2" charset="2"/>
              <a:buNone/>
            </a:pPr>
            <a:r>
              <a:rPr lang="en-US" smtClean="0"/>
              <a:t> </a:t>
            </a:r>
          </a:p>
        </p:txBody>
      </p:sp>
      <p:pic>
        <p:nvPicPr>
          <p:cNvPr id="32771" name="Picture 4"/>
          <p:cNvPicPr>
            <a:picLocks noChangeAspect="1" noChangeArrowheads="1"/>
          </p:cNvPicPr>
          <p:nvPr/>
        </p:nvPicPr>
        <p:blipFill>
          <a:blip r:embed="rId2" cstate="print"/>
          <a:srcRect/>
          <a:stretch>
            <a:fillRect/>
          </a:stretch>
        </p:blipFill>
        <p:spPr bwMode="auto">
          <a:xfrm>
            <a:off x="2286000" y="2895600"/>
            <a:ext cx="5029200" cy="33464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457200" y="381000"/>
            <a:ext cx="8229600" cy="5749925"/>
          </a:xfrm>
        </p:spPr>
        <p:txBody>
          <a:bodyPr/>
          <a:lstStyle/>
          <a:p>
            <a:pPr eaLnBrk="1" hangingPunct="1">
              <a:buFont typeface="Wingdings" pitchFamily="2" charset="2"/>
              <a:buNone/>
            </a:pPr>
            <a:r>
              <a:rPr lang="en-US" b="1" smtClean="0"/>
              <a:t>loooots of</a:t>
            </a:r>
            <a:r>
              <a:rPr lang="en-US" smtClean="0"/>
              <a:t> eggs (also these which were blessed in the Easter baskets)</a:t>
            </a:r>
          </a:p>
        </p:txBody>
      </p:sp>
      <p:pic>
        <p:nvPicPr>
          <p:cNvPr id="33795" name="Picture 4"/>
          <p:cNvPicPr>
            <a:picLocks noChangeAspect="1" noChangeArrowheads="1"/>
          </p:cNvPicPr>
          <p:nvPr/>
        </p:nvPicPr>
        <p:blipFill>
          <a:blip r:embed="rId2" cstate="print"/>
          <a:srcRect/>
          <a:stretch>
            <a:fillRect/>
          </a:stretch>
        </p:blipFill>
        <p:spPr bwMode="auto">
          <a:xfrm>
            <a:off x="5638800" y="1524000"/>
            <a:ext cx="3000375" cy="2247900"/>
          </a:xfrm>
          <a:prstGeom prst="rect">
            <a:avLst/>
          </a:prstGeom>
          <a:noFill/>
          <a:ln w="9525">
            <a:noFill/>
            <a:miter lim="800000"/>
            <a:headEnd/>
            <a:tailEnd/>
          </a:ln>
        </p:spPr>
      </p:pic>
      <p:pic>
        <p:nvPicPr>
          <p:cNvPr id="33796" name="Picture 5"/>
          <p:cNvPicPr>
            <a:picLocks noChangeAspect="1" noChangeArrowheads="1"/>
          </p:cNvPicPr>
          <p:nvPr/>
        </p:nvPicPr>
        <p:blipFill>
          <a:blip r:embed="rId3" cstate="print"/>
          <a:srcRect/>
          <a:stretch>
            <a:fillRect/>
          </a:stretch>
        </p:blipFill>
        <p:spPr bwMode="auto">
          <a:xfrm>
            <a:off x="381000" y="1524000"/>
            <a:ext cx="3352800" cy="2252663"/>
          </a:xfrm>
          <a:prstGeom prst="rect">
            <a:avLst/>
          </a:prstGeom>
          <a:noFill/>
          <a:ln w="9525">
            <a:noFill/>
            <a:miter lim="800000"/>
            <a:headEnd/>
            <a:tailEnd/>
          </a:ln>
        </p:spPr>
      </p:pic>
      <p:pic>
        <p:nvPicPr>
          <p:cNvPr id="33797" name="Picture 6"/>
          <p:cNvPicPr>
            <a:picLocks noChangeAspect="1" noChangeArrowheads="1"/>
          </p:cNvPicPr>
          <p:nvPr/>
        </p:nvPicPr>
        <p:blipFill>
          <a:blip r:embed="rId4" cstate="print"/>
          <a:srcRect/>
          <a:stretch>
            <a:fillRect/>
          </a:stretch>
        </p:blipFill>
        <p:spPr bwMode="auto">
          <a:xfrm>
            <a:off x="2971800" y="3886200"/>
            <a:ext cx="3305175" cy="24765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457200" y="381000"/>
            <a:ext cx="8229600" cy="5749925"/>
          </a:xfrm>
        </p:spPr>
        <p:txBody>
          <a:bodyPr/>
          <a:lstStyle/>
          <a:p>
            <a:pPr eaLnBrk="1" hangingPunct="1">
              <a:buFont typeface="Wingdings" pitchFamily="2" charset="2"/>
              <a:buNone/>
            </a:pPr>
            <a:r>
              <a:rPr lang="en-US" smtClean="0"/>
              <a:t>Baskets containing a sampling of Easter foods (eggs, bread, salt, sausage, horseradish) are brought to church to be blessed on Holy Saturday. </a:t>
            </a:r>
          </a:p>
          <a:p>
            <a:pPr eaLnBrk="1" hangingPunct="1">
              <a:buFont typeface="Wingdings" pitchFamily="2" charset="2"/>
              <a:buNone/>
            </a:pPr>
            <a:endParaRPr lang="en-US" smtClean="0"/>
          </a:p>
        </p:txBody>
      </p:sp>
      <p:pic>
        <p:nvPicPr>
          <p:cNvPr id="34819" name="Picture 4"/>
          <p:cNvPicPr>
            <a:picLocks noChangeAspect="1" noChangeArrowheads="1"/>
          </p:cNvPicPr>
          <p:nvPr/>
        </p:nvPicPr>
        <p:blipFill>
          <a:blip r:embed="rId2" cstate="print"/>
          <a:srcRect/>
          <a:stretch>
            <a:fillRect/>
          </a:stretch>
        </p:blipFill>
        <p:spPr bwMode="auto">
          <a:xfrm>
            <a:off x="609600" y="2743200"/>
            <a:ext cx="3914775" cy="2932113"/>
          </a:xfrm>
          <a:prstGeom prst="rect">
            <a:avLst/>
          </a:prstGeom>
          <a:noFill/>
          <a:ln w="9525">
            <a:noFill/>
            <a:miter lim="800000"/>
            <a:headEnd/>
            <a:tailEnd/>
          </a:ln>
        </p:spPr>
      </p:pic>
      <p:pic>
        <p:nvPicPr>
          <p:cNvPr id="34820" name="Picture 5"/>
          <p:cNvPicPr>
            <a:picLocks noChangeAspect="1" noChangeArrowheads="1"/>
          </p:cNvPicPr>
          <p:nvPr/>
        </p:nvPicPr>
        <p:blipFill>
          <a:blip r:embed="rId3" cstate="print"/>
          <a:srcRect/>
          <a:stretch>
            <a:fillRect/>
          </a:stretch>
        </p:blipFill>
        <p:spPr bwMode="auto">
          <a:xfrm>
            <a:off x="4724400" y="2743200"/>
            <a:ext cx="3886200" cy="29114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457200" y="381000"/>
            <a:ext cx="8229600" cy="5749925"/>
          </a:xfrm>
        </p:spPr>
        <p:txBody>
          <a:bodyPr/>
          <a:lstStyle/>
          <a:p>
            <a:pPr eaLnBrk="1" hangingPunct="1">
              <a:buFont typeface="Wingdings" pitchFamily="2" charset="2"/>
              <a:buNone/>
            </a:pPr>
            <a:r>
              <a:rPr lang="en-US" smtClean="0"/>
              <a:t>and cakes, i.e. chocolate cake, mazurek cake, cheese cake etc. </a:t>
            </a:r>
          </a:p>
          <a:p>
            <a:pPr eaLnBrk="1" hangingPunct="1">
              <a:buFont typeface="Wingdings" pitchFamily="2" charset="2"/>
              <a:buNone/>
            </a:pPr>
            <a:endParaRPr lang="en-US" smtClean="0"/>
          </a:p>
        </p:txBody>
      </p:sp>
      <p:pic>
        <p:nvPicPr>
          <p:cNvPr id="35843" name="Picture 4" descr="baba"/>
          <p:cNvPicPr>
            <a:picLocks noChangeAspect="1" noChangeArrowheads="1"/>
          </p:cNvPicPr>
          <p:nvPr/>
        </p:nvPicPr>
        <p:blipFill>
          <a:blip r:embed="rId2" cstate="print"/>
          <a:srcRect/>
          <a:stretch>
            <a:fillRect/>
          </a:stretch>
        </p:blipFill>
        <p:spPr bwMode="auto">
          <a:xfrm>
            <a:off x="6705600" y="1981200"/>
            <a:ext cx="1771650" cy="1323975"/>
          </a:xfrm>
          <a:prstGeom prst="rect">
            <a:avLst/>
          </a:prstGeom>
          <a:noFill/>
          <a:ln w="9525">
            <a:noFill/>
            <a:miter lim="800000"/>
            <a:headEnd/>
            <a:tailEnd/>
          </a:ln>
        </p:spPr>
      </p:pic>
      <p:pic>
        <p:nvPicPr>
          <p:cNvPr id="35844" name="Picture 5" descr="sernink"/>
          <p:cNvPicPr>
            <a:picLocks noChangeAspect="1" noChangeArrowheads="1"/>
          </p:cNvPicPr>
          <p:nvPr/>
        </p:nvPicPr>
        <p:blipFill>
          <a:blip r:embed="rId3" cstate="print"/>
          <a:srcRect/>
          <a:stretch>
            <a:fillRect/>
          </a:stretch>
        </p:blipFill>
        <p:spPr bwMode="auto">
          <a:xfrm>
            <a:off x="3505200" y="4572000"/>
            <a:ext cx="2466975" cy="1847850"/>
          </a:xfrm>
          <a:prstGeom prst="rect">
            <a:avLst/>
          </a:prstGeom>
          <a:noFill/>
          <a:ln w="9525">
            <a:noFill/>
            <a:miter lim="800000"/>
            <a:headEnd/>
            <a:tailEnd/>
          </a:ln>
        </p:spPr>
      </p:pic>
      <p:pic>
        <p:nvPicPr>
          <p:cNvPr id="35845" name="Picture 6" descr="fruit"/>
          <p:cNvPicPr>
            <a:picLocks noChangeAspect="1" noChangeArrowheads="1"/>
          </p:cNvPicPr>
          <p:nvPr/>
        </p:nvPicPr>
        <p:blipFill>
          <a:blip r:embed="rId4" cstate="print"/>
          <a:srcRect/>
          <a:stretch>
            <a:fillRect/>
          </a:stretch>
        </p:blipFill>
        <p:spPr bwMode="auto">
          <a:xfrm>
            <a:off x="3581400" y="1676400"/>
            <a:ext cx="2533650" cy="1800225"/>
          </a:xfrm>
          <a:prstGeom prst="rect">
            <a:avLst/>
          </a:prstGeom>
          <a:noFill/>
          <a:ln w="9525">
            <a:noFill/>
            <a:miter lim="800000"/>
            <a:headEnd/>
            <a:tailEnd/>
          </a:ln>
        </p:spPr>
      </p:pic>
      <p:pic>
        <p:nvPicPr>
          <p:cNvPr id="35846" name="Picture 7" descr="karpatka"/>
          <p:cNvPicPr>
            <a:picLocks noChangeAspect="1" noChangeArrowheads="1"/>
          </p:cNvPicPr>
          <p:nvPr/>
        </p:nvPicPr>
        <p:blipFill>
          <a:blip r:embed="rId5" cstate="print"/>
          <a:srcRect/>
          <a:stretch>
            <a:fillRect/>
          </a:stretch>
        </p:blipFill>
        <p:spPr bwMode="auto">
          <a:xfrm>
            <a:off x="6781800" y="4495800"/>
            <a:ext cx="1905000" cy="1905000"/>
          </a:xfrm>
          <a:prstGeom prst="rect">
            <a:avLst/>
          </a:prstGeom>
          <a:noFill/>
          <a:ln w="9525">
            <a:noFill/>
            <a:miter lim="800000"/>
            <a:headEnd/>
            <a:tailEnd/>
          </a:ln>
        </p:spPr>
      </p:pic>
      <p:pic>
        <p:nvPicPr>
          <p:cNvPr id="35847" name="Picture 8" descr="sre"/>
          <p:cNvPicPr>
            <a:picLocks noChangeAspect="1" noChangeArrowheads="1"/>
          </p:cNvPicPr>
          <p:nvPr/>
        </p:nvPicPr>
        <p:blipFill>
          <a:blip r:embed="rId6" cstate="print"/>
          <a:srcRect/>
          <a:stretch>
            <a:fillRect/>
          </a:stretch>
        </p:blipFill>
        <p:spPr bwMode="auto">
          <a:xfrm>
            <a:off x="609600" y="3048000"/>
            <a:ext cx="2466975" cy="18478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457200" y="685800"/>
            <a:ext cx="8229600" cy="5445125"/>
          </a:xfrm>
        </p:spPr>
        <p:txBody>
          <a:bodyPr/>
          <a:lstStyle/>
          <a:p>
            <a:pPr eaLnBrk="1" hangingPunct="1"/>
            <a:r>
              <a:rPr lang="en-US" smtClean="0"/>
              <a:t>Everyday breakfasts, lunches and suppers are more modest, they usually consist of sandwiches </a:t>
            </a:r>
            <a:r>
              <a:rPr lang="en-US" smtClean="0">
                <a:sym typeface="Wingdings" pitchFamily="2" charset="2"/>
              </a:rPr>
              <a:t></a:t>
            </a:r>
            <a:r>
              <a:rPr lang="en-US" smtClean="0"/>
              <a:t> </a:t>
            </a:r>
          </a:p>
          <a:p>
            <a:pPr eaLnBrk="1" hangingPunct="1"/>
            <a:endParaRPr lang="en-US" smtClean="0"/>
          </a:p>
          <a:p>
            <a:pPr eaLnBrk="1" hangingPunct="1"/>
            <a:endParaRPr lang="en-US" smtClean="0"/>
          </a:p>
        </p:txBody>
      </p:sp>
      <p:pic>
        <p:nvPicPr>
          <p:cNvPr id="36867" name="Picture 4" descr="breakfast in Poland"/>
          <p:cNvPicPr>
            <a:picLocks noChangeAspect="1" noChangeArrowheads="1"/>
          </p:cNvPicPr>
          <p:nvPr/>
        </p:nvPicPr>
        <p:blipFill>
          <a:blip r:embed="rId2" cstate="print"/>
          <a:srcRect/>
          <a:stretch>
            <a:fillRect/>
          </a:stretch>
        </p:blipFill>
        <p:spPr bwMode="auto">
          <a:xfrm>
            <a:off x="2209800" y="2362200"/>
            <a:ext cx="4648200" cy="34861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457200" y="304800"/>
            <a:ext cx="8229600" cy="5826125"/>
          </a:xfrm>
        </p:spPr>
        <p:txBody>
          <a:bodyPr/>
          <a:lstStyle/>
          <a:p>
            <a:pPr eaLnBrk="1" hangingPunct="1">
              <a:buFont typeface="Wingdings" pitchFamily="2" charset="2"/>
              <a:buNone/>
            </a:pPr>
            <a:r>
              <a:rPr lang="en-US" i="1" smtClean="0"/>
              <a:t>Syrop z Cebuli</a:t>
            </a:r>
            <a:r>
              <a:rPr lang="en-US" smtClean="0"/>
              <a:t> - A cough remedy made of chopped onion and sugar; although it is very tasty, it is still considered a medicine</a:t>
            </a:r>
          </a:p>
          <a:p>
            <a:pPr eaLnBrk="1" hangingPunct="1">
              <a:buFont typeface="Wingdings" pitchFamily="2" charset="2"/>
              <a:buNone/>
            </a:pPr>
            <a:endParaRPr lang="en-US" smtClean="0"/>
          </a:p>
          <a:p>
            <a:pPr eaLnBrk="1" hangingPunct="1">
              <a:buFont typeface="Wingdings" pitchFamily="2" charset="2"/>
              <a:buNone/>
            </a:pPr>
            <a:r>
              <a:rPr lang="en-US" smtClean="0"/>
              <a:t> </a:t>
            </a:r>
          </a:p>
        </p:txBody>
      </p:sp>
      <p:pic>
        <p:nvPicPr>
          <p:cNvPr id="37891" name="Picture 4"/>
          <p:cNvPicPr>
            <a:picLocks noChangeAspect="1" noChangeArrowheads="1"/>
          </p:cNvPicPr>
          <p:nvPr/>
        </p:nvPicPr>
        <p:blipFill>
          <a:blip r:embed="rId2" cstate="print"/>
          <a:srcRect/>
          <a:stretch>
            <a:fillRect/>
          </a:stretch>
        </p:blipFill>
        <p:spPr bwMode="auto">
          <a:xfrm>
            <a:off x="1905000" y="1981200"/>
            <a:ext cx="5391150" cy="427831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p:txBody>
          <a:bodyPr/>
          <a:lstStyle/>
          <a:p>
            <a:pPr eaLnBrk="1" hangingPunct="1">
              <a:lnSpc>
                <a:spcPct val="80000"/>
              </a:lnSpc>
            </a:pPr>
            <a:endParaRPr lang="en-US" sz="4400" smtClean="0"/>
          </a:p>
          <a:p>
            <a:pPr eaLnBrk="1" hangingPunct="1">
              <a:lnSpc>
                <a:spcPct val="80000"/>
              </a:lnSpc>
              <a:buFont typeface="Wingdings" pitchFamily="2" charset="2"/>
              <a:buNone/>
            </a:pPr>
            <a:endParaRPr lang="en-US" sz="4400" smtClean="0"/>
          </a:p>
          <a:p>
            <a:pPr algn="ctr" eaLnBrk="1" hangingPunct="1">
              <a:lnSpc>
                <a:spcPct val="80000"/>
              </a:lnSpc>
              <a:buFont typeface="Wingdings" pitchFamily="2" charset="2"/>
              <a:buNone/>
            </a:pPr>
            <a:r>
              <a:rPr lang="en-US" sz="8000" smtClean="0">
                <a:latin typeface="Monotype Corsiva" pitchFamily="66" charset="0"/>
              </a:rPr>
              <a:t>The end</a:t>
            </a:r>
          </a:p>
          <a:p>
            <a:pPr eaLnBrk="1" hangingPunct="1">
              <a:lnSpc>
                <a:spcPct val="80000"/>
              </a:lnSpc>
            </a:pPr>
            <a:endParaRPr lang="en-US" sz="2000" smtClean="0"/>
          </a:p>
          <a:p>
            <a:pPr eaLnBrk="1" hangingPunct="1">
              <a:lnSpc>
                <a:spcPct val="80000"/>
              </a:lnSpc>
              <a:buFont typeface="Wingdings" pitchFamily="2" charset="2"/>
              <a:buNone/>
            </a:pPr>
            <a:endParaRPr lang="en-US" sz="2000" smtClean="0"/>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buFont typeface="Wingdings" pitchFamily="2" charset="2"/>
              <a:buNone/>
            </a:pPr>
            <a:r>
              <a:rPr lang="en-US" sz="2000" smtClean="0"/>
              <a:t>source: wikipedia.com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457200" y="762000"/>
            <a:ext cx="8229600" cy="5368925"/>
          </a:xfrm>
        </p:spPr>
        <p:txBody>
          <a:bodyPr/>
          <a:lstStyle/>
          <a:p>
            <a:pPr eaLnBrk="1" hangingPunct="1"/>
            <a:r>
              <a:rPr lang="en-US" smtClean="0"/>
              <a:t>Generally speaking, Polish cuisine is hearty and uses a lot of cream and eggs. The traditional dishes are often demanding in preparation. Many Poles allow themselves a generous amount of time to serve and enjoy their festive meals, especially Christmas Eve dinner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pl-PL" smtClean="0"/>
          </a:p>
        </p:txBody>
      </p:sp>
      <p:sp>
        <p:nvSpPr>
          <p:cNvPr id="7171" name="Rectangle 3"/>
          <p:cNvSpPr>
            <a:spLocks noGrp="1" noChangeArrowheads="1"/>
          </p:cNvSpPr>
          <p:nvPr>
            <p:ph type="body" idx="1"/>
          </p:nvPr>
        </p:nvSpPr>
        <p:spPr/>
        <p:txBody>
          <a:bodyPr/>
          <a:lstStyle/>
          <a:p>
            <a:pPr eaLnBrk="1" hangingPunct="1"/>
            <a:endParaRPr lang="pl-PL" smtClean="0"/>
          </a:p>
        </p:txBody>
      </p:sp>
      <p:pic>
        <p:nvPicPr>
          <p:cNvPr id="7172" name="Picture 4" descr="fot"/>
          <p:cNvPicPr>
            <a:picLocks noChangeAspect="1" noChangeArrowheads="1"/>
          </p:cNvPicPr>
          <p:nvPr/>
        </p:nvPicPr>
        <p:blipFill>
          <a:blip r:embed="rId2" cstate="print"/>
          <a:srcRect/>
          <a:stretch>
            <a:fillRect/>
          </a:stretch>
        </p:blipFill>
        <p:spPr bwMode="auto">
          <a:xfrm>
            <a:off x="508000" y="381000"/>
            <a:ext cx="8128000" cy="6096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57200" y="381000"/>
            <a:ext cx="8229600" cy="5749925"/>
          </a:xfrm>
        </p:spPr>
        <p:txBody>
          <a:bodyPr/>
          <a:lstStyle/>
          <a:p>
            <a:pPr eaLnBrk="1" hangingPunct="1">
              <a:buFont typeface="Wingdings" pitchFamily="2" charset="2"/>
              <a:buNone/>
            </a:pPr>
            <a:r>
              <a:rPr lang="en-US" smtClean="0"/>
              <a:t>or Easter breakfast which could take a number of days to prepare in their entirety. </a:t>
            </a:r>
          </a:p>
          <a:p>
            <a:pPr eaLnBrk="1" hangingPunct="1"/>
            <a:endParaRPr lang="en-US" smtClean="0"/>
          </a:p>
        </p:txBody>
      </p:sp>
      <p:pic>
        <p:nvPicPr>
          <p:cNvPr id="8195" name="Picture 4"/>
          <p:cNvPicPr>
            <a:picLocks noChangeAspect="1" noChangeArrowheads="1"/>
          </p:cNvPicPr>
          <p:nvPr/>
        </p:nvPicPr>
        <p:blipFill>
          <a:blip r:embed="rId2" cstate="print"/>
          <a:srcRect/>
          <a:stretch>
            <a:fillRect/>
          </a:stretch>
        </p:blipFill>
        <p:spPr bwMode="auto">
          <a:xfrm>
            <a:off x="228600" y="1752600"/>
            <a:ext cx="4191000" cy="3340100"/>
          </a:xfrm>
          <a:prstGeom prst="rect">
            <a:avLst/>
          </a:prstGeom>
          <a:noFill/>
          <a:ln w="9525">
            <a:noFill/>
            <a:miter lim="800000"/>
            <a:headEnd/>
            <a:tailEnd/>
          </a:ln>
        </p:spPr>
      </p:pic>
      <p:pic>
        <p:nvPicPr>
          <p:cNvPr id="8196" name="Picture 5"/>
          <p:cNvPicPr>
            <a:picLocks noChangeAspect="1" noChangeArrowheads="1"/>
          </p:cNvPicPr>
          <p:nvPr/>
        </p:nvPicPr>
        <p:blipFill>
          <a:blip r:embed="rId3" cstate="print"/>
          <a:srcRect/>
          <a:stretch>
            <a:fillRect/>
          </a:stretch>
        </p:blipFill>
        <p:spPr bwMode="auto">
          <a:xfrm>
            <a:off x="4724400" y="2971800"/>
            <a:ext cx="4114800" cy="33686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57200" y="457200"/>
            <a:ext cx="8229600" cy="5673725"/>
          </a:xfrm>
        </p:spPr>
        <p:txBody>
          <a:bodyPr/>
          <a:lstStyle/>
          <a:p>
            <a:pPr eaLnBrk="1" hangingPunct="1">
              <a:lnSpc>
                <a:spcPct val="80000"/>
              </a:lnSpc>
            </a:pPr>
            <a:r>
              <a:rPr lang="en-US" sz="2800" smtClean="0"/>
              <a:t>Traditionally, the main meal is eaten about 2 p.m. or later, and is usually composed of two courses, starting with a soup, such as popular chicken noodles and tomato soup or more festive beet borscht or sour rye soup. The main course is usually meaty including a roast beef or breaded pork cutlet. Vegetables, currently replaced by lettuce, are most commonly served as shredded root vegetables with lemon and sugar or sour cream (carrot, celery, beetroot) or sauerkraut.</a:t>
            </a:r>
          </a:p>
          <a:p>
            <a:pPr eaLnBrk="1" hangingPunct="1">
              <a:lnSpc>
                <a:spcPct val="80000"/>
              </a:lnSpc>
            </a:pPr>
            <a:r>
              <a:rPr lang="en-US" sz="2800" smtClean="0"/>
              <a:t>The side dishes are usually boiled potatoes or more traditionally buckwheat or rice. </a:t>
            </a:r>
          </a:p>
          <a:p>
            <a:pPr eaLnBrk="1" hangingPunct="1">
              <a:lnSpc>
                <a:spcPct val="80000"/>
              </a:lnSpc>
            </a:pPr>
            <a:r>
              <a:rPr lang="en-US" sz="2800" smtClean="0"/>
              <a:t>Meals often conclude a dessert such as a poppy seed pastry, or a type of yeast cake.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381000"/>
            <a:ext cx="8229600" cy="5749925"/>
          </a:xfrm>
        </p:spPr>
        <p:txBody>
          <a:bodyPr/>
          <a:lstStyle/>
          <a:p>
            <a:pPr eaLnBrk="1" hangingPunct="1"/>
            <a:r>
              <a:rPr lang="en-US" smtClean="0"/>
              <a:t>In a restaurant firstly you would be served an appetizer of herring (prepared in either cream, oil, or vinegar) or other popular appetizers such as a variety of cold meat, vegetables or fish in aspic. </a:t>
            </a:r>
          </a:p>
          <a:p>
            <a:pPr eaLnBrk="1" hangingPunct="1"/>
            <a:endParaRPr lang="en-US" smtClean="0"/>
          </a:p>
        </p:txBody>
      </p:sp>
      <p:pic>
        <p:nvPicPr>
          <p:cNvPr id="10243" name="Picture 4"/>
          <p:cNvPicPr>
            <a:picLocks noChangeAspect="1" noChangeArrowheads="1"/>
          </p:cNvPicPr>
          <p:nvPr/>
        </p:nvPicPr>
        <p:blipFill>
          <a:blip r:embed="rId2" cstate="print"/>
          <a:srcRect/>
          <a:stretch>
            <a:fillRect/>
          </a:stretch>
        </p:blipFill>
        <p:spPr bwMode="auto">
          <a:xfrm>
            <a:off x="6172200" y="3581400"/>
            <a:ext cx="2466975" cy="1847850"/>
          </a:xfrm>
          <a:prstGeom prst="rect">
            <a:avLst/>
          </a:prstGeom>
          <a:noFill/>
          <a:ln w="9525">
            <a:noFill/>
            <a:miter lim="800000"/>
            <a:headEnd/>
            <a:tailEnd/>
          </a:ln>
        </p:spPr>
      </p:pic>
      <p:pic>
        <p:nvPicPr>
          <p:cNvPr id="10244" name="Picture 5"/>
          <p:cNvPicPr>
            <a:picLocks noChangeAspect="1" noChangeArrowheads="1"/>
          </p:cNvPicPr>
          <p:nvPr/>
        </p:nvPicPr>
        <p:blipFill>
          <a:blip r:embed="rId3" cstate="print"/>
          <a:srcRect/>
          <a:stretch>
            <a:fillRect/>
          </a:stretch>
        </p:blipFill>
        <p:spPr bwMode="auto">
          <a:xfrm>
            <a:off x="533400" y="3733800"/>
            <a:ext cx="2476500" cy="1847850"/>
          </a:xfrm>
          <a:prstGeom prst="rect">
            <a:avLst/>
          </a:prstGeom>
          <a:noFill/>
          <a:ln w="9525">
            <a:noFill/>
            <a:miter lim="800000"/>
            <a:headEnd/>
            <a:tailEnd/>
          </a:ln>
        </p:spPr>
      </p:pic>
      <p:pic>
        <p:nvPicPr>
          <p:cNvPr id="10245" name="Picture 6"/>
          <p:cNvPicPr>
            <a:picLocks noChangeAspect="1" noChangeArrowheads="1"/>
          </p:cNvPicPr>
          <p:nvPr/>
        </p:nvPicPr>
        <p:blipFill>
          <a:blip r:embed="rId4" cstate="print"/>
          <a:srcRect/>
          <a:stretch>
            <a:fillRect/>
          </a:stretch>
        </p:blipFill>
        <p:spPr bwMode="auto">
          <a:xfrm>
            <a:off x="3352800" y="3048000"/>
            <a:ext cx="2447925" cy="18669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p:txBody>
          <a:bodyPr/>
          <a:lstStyle/>
          <a:p>
            <a:pPr algn="ctr" eaLnBrk="1" hangingPunct="1"/>
            <a:r>
              <a:rPr lang="en-US" sz="7200" smtClean="0">
                <a:latin typeface="Monotype Corsiva" pitchFamily="66" charset="0"/>
              </a:rPr>
              <a:t>The Polish national dishes could be considered to be</a:t>
            </a:r>
          </a:p>
        </p:txBody>
      </p:sp>
    </p:spTree>
  </p:cSld>
  <p:clrMapOvr>
    <a:masterClrMapping/>
  </p:clrMapOvr>
</p:sld>
</file>

<file path=ppt/theme/theme1.xml><?xml version="1.0" encoding="utf-8"?>
<a:theme xmlns:a="http://schemas.openxmlformats.org/drawingml/2006/main" name="Znak wodny">
  <a:themeElements>
    <a:clrScheme name="Znak wodny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Znak wod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Znak wodny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Znak wodny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Znak wodny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Znak wodny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Znak wodny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Znak wodny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Znak wodny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Znak wodny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Znak wodny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Watermark</Template>
  <TotalTime>178</TotalTime>
  <Words>676</Words>
  <Application>Microsoft Office PowerPoint</Application>
  <PresentationFormat>Pokaz na ekranie (4:3)</PresentationFormat>
  <Paragraphs>84</Paragraphs>
  <Slides>36</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36</vt:i4>
      </vt:variant>
    </vt:vector>
  </HeadingPairs>
  <TitlesOfParts>
    <vt:vector size="42" baseType="lpstr">
      <vt:lpstr>Arial</vt:lpstr>
      <vt:lpstr>Wingdings</vt:lpstr>
      <vt:lpstr>Calibri</vt:lpstr>
      <vt:lpstr>Times New Roman</vt:lpstr>
      <vt:lpstr>Monotype Corsiva</vt:lpstr>
      <vt:lpstr>Znak wodny</vt:lpstr>
      <vt:lpstr>Polish Cuisine</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chicken soup</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vector>
  </TitlesOfParts>
  <Company>KASIA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Polish Cuisine</dc:title>
  <dc:creator>KASIA</dc:creator>
  <cp:lastModifiedBy>hp</cp:lastModifiedBy>
  <cp:revision>14</cp:revision>
  <dcterms:created xsi:type="dcterms:W3CDTF">2012-03-03T17:35:11Z</dcterms:created>
  <dcterms:modified xsi:type="dcterms:W3CDTF">2021-02-11T19:15:01Z</dcterms:modified>
</cp:coreProperties>
</file>