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Lobster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obst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ebd51c0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ebd51c0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ebd51c0b3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ebd51c0b3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eeba0d2e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eeba0d2e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ea8b943d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ea8b943d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ea8b943d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ea8b943d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ea8b943d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ea8b943d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ea8b943d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ea8b943d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ea8b943d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ea8b943d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ea8b943d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ea8b943d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ea8b943db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ea8b943db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ea8b943d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ea8b943d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12276" y="827150"/>
            <a:ext cx="30981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Buildings in Poland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62275" y="2879750"/>
            <a:ext cx="3398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by Zofia Wełna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5125" y="0"/>
            <a:ext cx="4958874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3"/>
          <p:cNvCxnSpPr/>
          <p:nvPr/>
        </p:nvCxnSpPr>
        <p:spPr>
          <a:xfrm flipH="1" rot="10800000">
            <a:off x="512276" y="1014700"/>
            <a:ext cx="6900" cy="1051200"/>
          </a:xfrm>
          <a:prstGeom prst="straightConnector1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Google Shape;58;p13"/>
          <p:cNvCxnSpPr/>
          <p:nvPr/>
        </p:nvCxnSpPr>
        <p:spPr>
          <a:xfrm>
            <a:off x="519175" y="1014700"/>
            <a:ext cx="1097400" cy="0"/>
          </a:xfrm>
          <a:prstGeom prst="straightConnector1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" name="Google Shape;59;p13"/>
          <p:cNvCxnSpPr/>
          <p:nvPr/>
        </p:nvCxnSpPr>
        <p:spPr>
          <a:xfrm>
            <a:off x="2519875" y="3574025"/>
            <a:ext cx="1097400" cy="0"/>
          </a:xfrm>
          <a:prstGeom prst="straightConnector1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" name="Google Shape;60;p13"/>
          <p:cNvCxnSpPr/>
          <p:nvPr/>
        </p:nvCxnSpPr>
        <p:spPr>
          <a:xfrm flipH="1" rot="10800000">
            <a:off x="3610376" y="2522825"/>
            <a:ext cx="6900" cy="1051200"/>
          </a:xfrm>
          <a:prstGeom prst="straightConnector1">
            <a:avLst/>
          </a:prstGeom>
          <a:noFill/>
          <a:ln cap="flat" cmpd="sng" w="3810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357700"/>
            <a:ext cx="439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l" sz="3090">
                <a:highlight>
                  <a:schemeClr val="lt1"/>
                </a:highlight>
              </a:rPr>
              <a:t>Open-air museum in Sanok</a:t>
            </a:r>
            <a:endParaRPr sz="309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720">
              <a:highlight>
                <a:schemeClr val="lt1"/>
              </a:highlight>
            </a:endParaRPr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268000" y="1650250"/>
            <a:ext cx="4260300" cy="30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highlight>
                  <a:schemeClr val="lt1"/>
                </a:highlight>
              </a:rPr>
              <a:t>Open-air museum in Sanok was built in 1958. </a:t>
            </a:r>
            <a:r>
              <a:rPr lang="pl" sz="2000">
                <a:highlight>
                  <a:schemeClr val="lt1"/>
                </a:highlight>
              </a:rPr>
              <a:t>The first sightseeing objects were opened in 1966. </a:t>
            </a:r>
            <a:r>
              <a:rPr lang="pl" sz="2100">
                <a:highlight>
                  <a:schemeClr val="lt1"/>
                </a:highlight>
              </a:rPr>
              <a:t>The open-air museum in Sanok is full of tourists to this day. </a:t>
            </a:r>
            <a:endParaRPr sz="21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2100">
                <a:highlight>
                  <a:schemeClr val="lt1"/>
                </a:highlight>
              </a:rPr>
              <a:t>You can see how the peasants used to live in Poland about 1600.</a:t>
            </a:r>
            <a:endParaRPr sz="2100">
              <a:highlight>
                <a:schemeClr val="lt1"/>
              </a:highlight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0527" y="0"/>
            <a:ext cx="4393475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22"/>
          <p:cNvCxnSpPr/>
          <p:nvPr/>
        </p:nvCxnSpPr>
        <p:spPr>
          <a:xfrm>
            <a:off x="2986550" y="4532225"/>
            <a:ext cx="1718700" cy="419100"/>
          </a:xfrm>
          <a:prstGeom prst="curvedConnector3">
            <a:avLst>
              <a:gd fmla="val 36583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22"/>
          <p:cNvSpPr/>
          <p:nvPr/>
        </p:nvSpPr>
        <p:spPr>
          <a:xfrm rot="5400000">
            <a:off x="4589550" y="4890250"/>
            <a:ext cx="96000" cy="1311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226700"/>
            <a:ext cx="400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Town Hall Tower in Kraków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152475"/>
            <a:ext cx="4002300" cy="3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550">
                <a:highlight>
                  <a:schemeClr val="lt1"/>
                </a:highlight>
              </a:rPr>
              <a:t>Town Hall Tower in Kraków was built in 1300. In front of the tower there was the town hall where the mayor used to work, there was a juror's court, a chancellery and an archive. There were dungeons and a torture chamber in the basement of the tower and the town hall. Unfortunately, in 1820 the town hall was destroyed and only the tower with the treasury remained. T</a:t>
            </a:r>
            <a:r>
              <a:rPr lang="pl" sz="2550">
                <a:highlight>
                  <a:schemeClr val="lt1"/>
                </a:highlight>
              </a:rPr>
              <a:t>he Maszkaron theater was opened in the basement, providing a stage here. Currently, performances of the Folk Theater are on show.</a:t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3">
            <a:alphaModFix/>
          </a:blip>
          <a:srcRect b="0" l="0" r="0" t="8650"/>
          <a:stretch/>
        </p:blipFill>
        <p:spPr>
          <a:xfrm>
            <a:off x="4444900" y="0"/>
            <a:ext cx="46991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1370100" y="567325"/>
            <a:ext cx="640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5766">
                <a:solidFill>
                  <a:schemeClr val="dk2"/>
                </a:solidFill>
                <a:highlight>
                  <a:schemeClr val="lt1"/>
                </a:highlight>
                <a:latin typeface="Lobster"/>
                <a:ea typeface="Lobster"/>
                <a:cs typeface="Lobster"/>
                <a:sym typeface="Lobster"/>
              </a:rPr>
              <a:t>Thank you for your attention</a:t>
            </a:r>
            <a:endParaRPr sz="5766">
              <a:solidFill>
                <a:schemeClr val="dk2"/>
              </a:solidFill>
              <a:highlight>
                <a:schemeClr val="lt1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l" sz="7655">
                <a:solidFill>
                  <a:schemeClr val="dk2"/>
                </a:solidFill>
                <a:highlight>
                  <a:schemeClr val="lt1"/>
                </a:highlight>
                <a:latin typeface="Lobster"/>
                <a:ea typeface="Lobster"/>
                <a:cs typeface="Lobster"/>
                <a:sym typeface="Lobster"/>
              </a:rPr>
              <a:t>:)</a:t>
            </a:r>
            <a:r>
              <a:rPr lang="pl" sz="5766">
                <a:solidFill>
                  <a:schemeClr val="dk2"/>
                </a:solidFill>
                <a:highlight>
                  <a:schemeClr val="lt1"/>
                </a:highlight>
                <a:latin typeface="Lobster"/>
                <a:ea typeface="Lobster"/>
                <a:cs typeface="Lobster"/>
                <a:sym typeface="Lobster"/>
              </a:rPr>
              <a:t> </a:t>
            </a:r>
            <a:endParaRPr sz="5766">
              <a:solidFill>
                <a:schemeClr val="dk2"/>
              </a:solidFill>
              <a:highlight>
                <a:schemeClr val="lt1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70700" y="433225"/>
            <a:ext cx="4974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l" sz="3190">
                <a:highlight>
                  <a:schemeClr val="lt1"/>
                </a:highlight>
              </a:rPr>
              <a:t>St. Mary's Church in Kraków</a:t>
            </a:r>
            <a:endParaRPr sz="319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820"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937225"/>
            <a:ext cx="441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/>
              <a:t>St. Mary’s Church in Kraków was built in 1222.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300"/>
              <a:t>This church was renovated many times for </a:t>
            </a:r>
            <a:r>
              <a:rPr lang="pl" sz="2300"/>
              <a:t>various</a:t>
            </a:r>
            <a:r>
              <a:rPr lang="pl" sz="2300"/>
              <a:t> reasons. 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300"/>
              <a:t>I</a:t>
            </a:r>
            <a:r>
              <a:rPr lang="pl" sz="2300"/>
              <a:t>t is commonly used as a monument where important church events are held.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9300" y="0"/>
            <a:ext cx="41247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35250" y="350600"/>
            <a:ext cx="375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205"/>
              <a:buFont typeface="Arial"/>
              <a:buNone/>
            </a:pPr>
            <a:r>
              <a:rPr lang="pl" sz="2433">
                <a:highlight>
                  <a:schemeClr val="lt1"/>
                </a:highlight>
              </a:rPr>
              <a:t>Cloth hall in Kraków </a:t>
            </a:r>
            <a:endParaRPr sz="2433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240900" y="923300"/>
            <a:ext cx="3759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highlight>
                  <a:schemeClr val="lt1"/>
                </a:highlight>
              </a:rPr>
              <a:t>Cloth hall was built in 1358.</a:t>
            </a:r>
            <a:endParaRPr>
              <a:highlight>
                <a:schemeClr val="lt1"/>
              </a:highlight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>
                <a:highlight>
                  <a:schemeClr val="lt1"/>
                </a:highlight>
              </a:rPr>
              <a:t>In the past, there were about 18 stalls in the cloth hall, where people traded goods.</a:t>
            </a:r>
            <a:endParaRPr>
              <a:highlight>
                <a:schemeClr val="lt1"/>
              </a:highlight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highlight>
                  <a:schemeClr val="lt1"/>
                </a:highlight>
              </a:rPr>
              <a:t>Today, in the Cloth Hall, there are two rows of stalls, the main ones with jewelry, souvenirs and handicrafts.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3150" y="0"/>
            <a:ext cx="499084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465100" y="315225"/>
            <a:ext cx="315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l" sz="2490">
                <a:highlight>
                  <a:schemeClr val="lt1"/>
                </a:highlight>
              </a:rPr>
              <a:t>Uzbornia Family Park</a:t>
            </a:r>
            <a:endParaRPr sz="249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20"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264500" y="1400375"/>
            <a:ext cx="34404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381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pl" sz="2124">
                <a:highlight>
                  <a:schemeClr val="lt1"/>
                </a:highlight>
              </a:rPr>
              <a:t>Formerly, gypsum was mined on the Uzbornia. After almost a hundred years, gypsum mining was completed. Since then, there is a gypsum street at Uzbornia. </a:t>
            </a:r>
            <a:endParaRPr sz="2124">
              <a:highlight>
                <a:schemeClr val="lt1"/>
              </a:highlight>
            </a:endParaRPr>
          </a:p>
          <a:p>
            <a:pPr indent="0" lvl="0" marL="0" marR="381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pl" sz="2279">
                <a:highlight>
                  <a:schemeClr val="lt1"/>
                </a:highlight>
              </a:rPr>
              <a:t>Now Uzbornia has become a family park.</a:t>
            </a:r>
            <a:endParaRPr sz="2179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1775" y="0"/>
            <a:ext cx="55689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288150" y="327050"/>
            <a:ext cx="331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4120"/>
              <a:t>Bartek Oak</a:t>
            </a:r>
            <a:endParaRPr sz="4120"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32634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>
                <a:highlight>
                  <a:schemeClr val="lt1"/>
                </a:highlight>
              </a:rPr>
              <a:t>Bartek Oak is the oldest tree in Poland. Its</a:t>
            </a:r>
            <a:r>
              <a:rPr lang="pl" sz="2700">
                <a:highlight>
                  <a:schemeClr val="lt1"/>
                </a:highlight>
              </a:rPr>
              <a:t> age is estimated at 645-685 years. This tree is about 30 meters high. Lots of people want to see tree like this. Everyday school trips come to admire this tree.</a:t>
            </a:r>
            <a:endParaRPr sz="27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9400" y="0"/>
            <a:ext cx="54746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258600" y="220850"/>
            <a:ext cx="326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420"/>
              <a:t>Castle in Moszna</a:t>
            </a:r>
            <a:endParaRPr sz="3420"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423825"/>
            <a:ext cx="3157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>
                <a:highlight>
                  <a:schemeClr val="lt1"/>
                </a:highlight>
              </a:rPr>
              <a:t>Castle in Moszna was built in 1896. F</a:t>
            </a:r>
            <a:r>
              <a:rPr lang="pl" sz="2800">
                <a:highlight>
                  <a:schemeClr val="lt1"/>
                </a:highlight>
              </a:rPr>
              <a:t>ormerly this building was a castle, but now it has become a 4-star hotel. </a:t>
            </a:r>
            <a:endParaRPr sz="28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5000" y="0"/>
            <a:ext cx="55689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181900" y="279850"/>
            <a:ext cx="318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920">
                <a:highlight>
                  <a:schemeClr val="lt1"/>
                </a:highlight>
              </a:rPr>
              <a:t>N</a:t>
            </a:r>
            <a:r>
              <a:rPr lang="pl" sz="2690">
                <a:highlight>
                  <a:schemeClr val="lt1"/>
                </a:highlight>
              </a:rPr>
              <a:t>ational stadium in Warsaw</a:t>
            </a:r>
            <a:endParaRPr sz="2920">
              <a:highlight>
                <a:schemeClr val="lt1"/>
              </a:highlight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181900" y="1364850"/>
            <a:ext cx="318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/>
              <a:t>National stadium in Warsaw was built in 2012.</a:t>
            </a:r>
            <a:endParaRPr sz="2100"/>
          </a:p>
          <a:p>
            <a:pPr indent="0" lvl="0" marL="0" marR="38100" rtl="0" algn="l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100">
                <a:highlight>
                  <a:schemeClr val="lt1"/>
                </a:highlight>
              </a:rPr>
              <a:t>It is a place where sports events are organized (for example - football matches).</a:t>
            </a:r>
            <a:endParaRPr sz="21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8600" y="0"/>
            <a:ext cx="55454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303450"/>
            <a:ext cx="321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Castle on Pieskowa Rock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52475"/>
            <a:ext cx="328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150"/>
              <a:t>Castle on Pieskowa Rock was built in 1315. </a:t>
            </a:r>
            <a:endParaRPr sz="21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150"/>
              <a:t>After some years, this castle was expanded and became a magnate residence. </a:t>
            </a:r>
            <a:endParaRPr sz="2150"/>
          </a:p>
          <a:p>
            <a:pPr indent="0" lvl="0" marL="0" marR="38100" rtl="0" algn="l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150">
                <a:highlight>
                  <a:schemeClr val="lt1"/>
                </a:highlight>
              </a:rPr>
              <a:t>It has recently become a museum that is visited by a large number of tourists.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600" y="0"/>
            <a:ext cx="548639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209050"/>
            <a:ext cx="3204300" cy="12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1422"/>
              <a:buFont typeface="Arial"/>
              <a:buNone/>
            </a:pPr>
            <a:r>
              <a:rPr lang="pl" sz="2655">
                <a:highlight>
                  <a:schemeClr val="lt1"/>
                </a:highlight>
              </a:rPr>
              <a:t>Frederic Chopin Monument in Warsaw</a:t>
            </a:r>
            <a:endParaRPr sz="3211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58950" y="1294025"/>
            <a:ext cx="310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>
                <a:highlight>
                  <a:schemeClr val="lt1"/>
                </a:highlight>
              </a:rPr>
              <a:t>The Frederic Chopin Monument in Warsaw was established in 1926. </a:t>
            </a:r>
            <a:r>
              <a:rPr lang="pl" sz="2300">
                <a:highlight>
                  <a:schemeClr val="lt1"/>
                </a:highlight>
              </a:rPr>
              <a:t>A musical instrument competition is organized next to this monument.</a:t>
            </a:r>
            <a:endParaRPr sz="2000">
              <a:highlight>
                <a:schemeClr val="lt1"/>
              </a:highlight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800" y="0"/>
            <a:ext cx="5557202" cy="41679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/>
        </p:nvSpPr>
        <p:spPr>
          <a:xfrm>
            <a:off x="3632775" y="4250700"/>
            <a:ext cx="4226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dk2"/>
                </a:solidFill>
                <a:highlight>
                  <a:schemeClr val="lt1"/>
                </a:highlight>
              </a:rPr>
              <a:t>While taking a picture, I came across a few shows playing the piano.</a:t>
            </a:r>
            <a:endParaRPr sz="16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8" name="Google Shape;118;p21"/>
          <p:cNvCxnSpPr/>
          <p:nvPr/>
        </p:nvCxnSpPr>
        <p:spPr>
          <a:xfrm flipH="1" rot="10800000">
            <a:off x="7649750" y="2777225"/>
            <a:ext cx="17400" cy="2078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