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66" r:id="rId3"/>
    <p:sldId id="257" r:id="rId4"/>
    <p:sldId id="267" r:id="rId5"/>
    <p:sldId id="268" r:id="rId6"/>
    <p:sldId id="269" r:id="rId7"/>
    <p:sldId id="263" r:id="rId8"/>
    <p:sldId id="260" r:id="rId9"/>
    <p:sldId id="261" r:id="rId10"/>
    <p:sldId id="262" r:id="rId11"/>
    <p:sldId id="281" r:id="rId12"/>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8" autoAdjust="0"/>
    <p:restoredTop sz="94599" autoAdjust="0"/>
  </p:normalViewPr>
  <p:slideViewPr>
    <p:cSldViewPr>
      <p:cViewPr>
        <p:scale>
          <a:sx n="63" d="100"/>
          <a:sy n="63" d="100"/>
        </p:scale>
        <p:origin x="-798" y="-432"/>
      </p:cViewPr>
      <p:guideLst>
        <p:guide orient="horz" pos="2160"/>
        <p:guide pos="3839"/>
      </p:guideLst>
    </p:cSldViewPr>
  </p:slideViewPr>
  <p:notesTextViewPr>
    <p:cViewPr>
      <p:scale>
        <a:sx n="1" d="1"/>
        <a:sy n="1" d="1"/>
      </p:scale>
      <p:origin x="0" y="0"/>
    </p:cViewPr>
  </p:notesTextViewPr>
  <p:notesViewPr>
    <p:cSldViewPr showGuides="1">
      <p:cViewPr varScale="1">
        <p:scale>
          <a:sx n="76" d="100"/>
          <a:sy n="76" d="100"/>
        </p:scale>
        <p:origin x="31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2446EEE-9F74-414C-8CF3-76F72C6C9CBB}" type="datetime1">
              <a:rPr lang="es-ES" smtClean="0"/>
              <a:t>05/07/2018</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es-ES"/>
              <a:t>‹Nº›</a:t>
            </a:fld>
            <a:endParaRPr lang="es-ES"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848FC2AD-8B93-45A4-8827-85E82B2F4F55}" type="datetime1">
              <a:rPr lang="es-ES" noProof="0" smtClean="0"/>
              <a:t>05/07/2018</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es-ES" noProof="0"/>
              <a:t>‹Nº›</a:t>
            </a:fld>
            <a:endParaRPr lang="es-ES" noProof="0"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a:t>
            </a:fld>
            <a:endParaRPr lang="es-ES" dirty="0"/>
          </a:p>
        </p:txBody>
      </p:sp>
    </p:spTree>
    <p:extLst>
      <p:ext uri="{BB962C8B-B14F-4D97-AF65-F5344CB8AC3E}">
        <p14:creationId xmlns:p14="http://schemas.microsoft.com/office/powerpoint/2010/main" val="341958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10</a:t>
            </a:fld>
            <a:endParaRPr lang="es-ES" dirty="0"/>
          </a:p>
        </p:txBody>
      </p:sp>
    </p:spTree>
    <p:extLst>
      <p:ext uri="{BB962C8B-B14F-4D97-AF65-F5344CB8AC3E}">
        <p14:creationId xmlns:p14="http://schemas.microsoft.com/office/powerpoint/2010/main" val="236567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a:t>
            </a:fld>
            <a:endParaRPr lang="es-ES" dirty="0"/>
          </a:p>
        </p:txBody>
      </p:sp>
    </p:spTree>
    <p:extLst>
      <p:ext uri="{BB962C8B-B14F-4D97-AF65-F5344CB8AC3E}">
        <p14:creationId xmlns:p14="http://schemas.microsoft.com/office/powerpoint/2010/main" val="249081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a:t>
            </a:fld>
            <a:endParaRPr lang="es-ES" dirty="0"/>
          </a:p>
        </p:txBody>
      </p:sp>
    </p:spTree>
    <p:extLst>
      <p:ext uri="{BB962C8B-B14F-4D97-AF65-F5344CB8AC3E}">
        <p14:creationId xmlns:p14="http://schemas.microsoft.com/office/powerpoint/2010/main" val="428567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4</a:t>
            </a:fld>
            <a:endParaRPr lang="es-ES" dirty="0"/>
          </a:p>
        </p:txBody>
      </p:sp>
    </p:spTree>
    <p:extLst>
      <p:ext uri="{BB962C8B-B14F-4D97-AF65-F5344CB8AC3E}">
        <p14:creationId xmlns:p14="http://schemas.microsoft.com/office/powerpoint/2010/main" val="49244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5</a:t>
            </a:fld>
            <a:endParaRPr lang="es-ES" dirty="0"/>
          </a:p>
        </p:txBody>
      </p:sp>
    </p:spTree>
    <p:extLst>
      <p:ext uri="{BB962C8B-B14F-4D97-AF65-F5344CB8AC3E}">
        <p14:creationId xmlns:p14="http://schemas.microsoft.com/office/powerpoint/2010/main" val="278956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6</a:t>
            </a:fld>
            <a:endParaRPr lang="es-ES" dirty="0"/>
          </a:p>
        </p:txBody>
      </p:sp>
    </p:spTree>
    <p:extLst>
      <p:ext uri="{BB962C8B-B14F-4D97-AF65-F5344CB8AC3E}">
        <p14:creationId xmlns:p14="http://schemas.microsoft.com/office/powerpoint/2010/main" val="129666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7</a:t>
            </a:fld>
            <a:endParaRPr lang="es-ES" dirty="0"/>
          </a:p>
        </p:txBody>
      </p:sp>
    </p:spTree>
    <p:extLst>
      <p:ext uri="{BB962C8B-B14F-4D97-AF65-F5344CB8AC3E}">
        <p14:creationId xmlns:p14="http://schemas.microsoft.com/office/powerpoint/2010/main" val="408323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8</a:t>
            </a:fld>
            <a:endParaRPr lang="es-ES" dirty="0"/>
          </a:p>
        </p:txBody>
      </p:sp>
    </p:spTree>
    <p:extLst>
      <p:ext uri="{BB962C8B-B14F-4D97-AF65-F5344CB8AC3E}">
        <p14:creationId xmlns:p14="http://schemas.microsoft.com/office/powerpoint/2010/main" val="328445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9</a:t>
            </a:fld>
            <a:endParaRPr lang="es-ES" dirty="0"/>
          </a:p>
        </p:txBody>
      </p:sp>
    </p:spTree>
    <p:extLst>
      <p:ext uri="{BB962C8B-B14F-4D97-AF65-F5344CB8AC3E}">
        <p14:creationId xmlns:p14="http://schemas.microsoft.com/office/powerpoint/2010/main" val="2587366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413" y="1905000"/>
            <a:ext cx="9144000" cy="2667000"/>
          </a:xfrm>
        </p:spPr>
        <p:txBody>
          <a:bodyPr rtlCol="0">
            <a:noAutofit/>
          </a:bodyPr>
          <a:lstStyle>
            <a:lvl1pPr rtl="0">
              <a:defRPr sz="5400"/>
            </a:lvl1pPr>
          </a:lstStyle>
          <a:p>
            <a:pPr rtl="0"/>
            <a:r>
              <a:rPr lang="es-ES" noProof="0"/>
              <a:t>Haga clic para modificar el estilo de título del patrón</a:t>
            </a:r>
            <a:endParaRPr lang="es-ES" noProof="0" dirty="0"/>
          </a:p>
        </p:txBody>
      </p:sp>
      <p:grpSp>
        <p:nvGrpSpPr>
          <p:cNvPr id="256" name="línea" descr="Gráfico de líneas"/>
          <p:cNvGrpSpPr/>
          <p:nvPr/>
        </p:nvGrpSpPr>
        <p:grpSpPr bwMode="invGray">
          <a:xfrm>
            <a:off x="1584896" y="4724400"/>
            <a:ext cx="8631936" cy="64008"/>
            <a:chOff x="-4110038" y="2703513"/>
            <a:chExt cx="17394239" cy="160336"/>
          </a:xfrm>
          <a:solidFill>
            <a:schemeClr val="accent1"/>
          </a:solidFill>
        </p:grpSpPr>
        <p:sp>
          <p:nvSpPr>
            <p:cNvPr id="257"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9"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Subtítulo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a:t>Haga clic para modificar el estilo de subtítulo del patrón</a:t>
            </a:r>
            <a:endParaRPr lang="es-ES" noProof="0"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grpSp>
        <p:nvGrpSpPr>
          <p:cNvPr id="7" name="línea" descr="Gráfico de líneas"/>
          <p:cNvGrpSpPr/>
          <p:nvPr/>
        </p:nvGrpSpPr>
        <p:grpSpPr bwMode="invGray">
          <a:xfrm>
            <a:off x="1522413" y="1514475"/>
            <a:ext cx="10569575" cy="64008"/>
            <a:chOff x="1522413" y="1514475"/>
            <a:chExt cx="10569575" cy="64008"/>
          </a:xfrm>
        </p:grpSpPr>
        <p:sp>
          <p:nvSpPr>
            <p:cNvPr id="8" name="Forma libre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422E2A2-B648-4842-9ED5-8E4D1828D625}" type="datetime1">
              <a:rPr lang="es-ES" noProof="0" smtClean="0"/>
              <a:t>05/07/2018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361612" y="274639"/>
            <a:ext cx="1371600" cy="5901747"/>
          </a:xfrm>
        </p:spPr>
        <p:txBody>
          <a:bodyPr vert="eaVert" rtlCol="0"/>
          <a:lstStyle>
            <a:lvl1pPr rtl="0">
              <a:defRPr/>
            </a:lvl1pPr>
          </a:lstStyle>
          <a:p>
            <a:pPr rtl="0"/>
            <a:r>
              <a:rPr lang="es-ES" noProof="0"/>
              <a:t>Haga clic para modificar el estilo de título del patrón</a:t>
            </a:r>
            <a:endParaRPr lang="es-ES" noProof="0" dirty="0"/>
          </a:p>
        </p:txBody>
      </p:sp>
      <p:grpSp>
        <p:nvGrpSpPr>
          <p:cNvPr id="7" name="línea" descr="Gráfico de líneas"/>
          <p:cNvGrpSpPr/>
          <p:nvPr/>
        </p:nvGrpSpPr>
        <p:grpSpPr bwMode="invGray">
          <a:xfrm rot="5400000">
            <a:off x="6864412" y="3472598"/>
            <a:ext cx="6492240" cy="64008"/>
            <a:chOff x="1522413" y="1514475"/>
            <a:chExt cx="10569575" cy="64008"/>
          </a:xfrm>
        </p:grpSpPr>
        <p:sp>
          <p:nvSpPr>
            <p:cNvPr id="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186AB9F2-CD8F-42EB-A63E-2B03D1B74C56}" type="datetime1">
              <a:rPr lang="es-ES" noProof="0" smtClean="0"/>
              <a:t>05/07/2018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a:t>Haga clic para modificar el estilo de título del patrón</a:t>
            </a:r>
            <a:endParaRPr lang="es-ES" noProof="0" dirty="0"/>
          </a:p>
        </p:txBody>
      </p:sp>
      <p:grpSp>
        <p:nvGrpSpPr>
          <p:cNvPr id="167" name="línea" descr="Gráfico de líneas"/>
          <p:cNvGrpSpPr/>
          <p:nvPr/>
        </p:nvGrpSpPr>
        <p:grpSpPr bwMode="invGray">
          <a:xfrm>
            <a:off x="1522413" y="1514475"/>
            <a:ext cx="10569575" cy="64008"/>
            <a:chOff x="1522413" y="1514475"/>
            <a:chExt cx="10569575" cy="64008"/>
          </a:xfrm>
        </p:grpSpPr>
        <p:sp>
          <p:nvSpPr>
            <p:cNvPr id="16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C8ACC39B-F8AD-4C56-AD8F-A56798AE1A49}" type="datetime1">
              <a:rPr lang="es-ES" noProof="0" smtClean="0"/>
              <a:t>05/07/2018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3" y="1905000"/>
            <a:ext cx="9144000" cy="2667000"/>
          </a:xfrm>
        </p:spPr>
        <p:txBody>
          <a:bodyPr rtlCol="0" anchor="b">
            <a:noAutofit/>
          </a:bodyPr>
          <a:lstStyle>
            <a:lvl1pPr algn="l" rtl="0">
              <a:defRPr sz="4400" b="0" cap="none" baseline="0"/>
            </a:lvl1pPr>
          </a:lstStyle>
          <a:p>
            <a:pPr rtl="0"/>
            <a:r>
              <a:rPr lang="es-ES" noProof="0"/>
              <a:t>Haga clic para modificar el estilo de título del patrón</a:t>
            </a:r>
            <a:endParaRPr lang="es-ES" noProof="0" dirty="0"/>
          </a:p>
        </p:txBody>
      </p:sp>
      <p:grpSp>
        <p:nvGrpSpPr>
          <p:cNvPr id="255" name="línea" descr="Gráfico de líneas"/>
          <p:cNvGrpSpPr/>
          <p:nvPr/>
        </p:nvGrpSpPr>
        <p:grpSpPr bwMode="invGray">
          <a:xfrm>
            <a:off x="1584896" y="4724400"/>
            <a:ext cx="8631936" cy="64008"/>
            <a:chOff x="-4110038" y="2703513"/>
            <a:chExt cx="17394239" cy="160336"/>
          </a:xfrm>
          <a:solidFill>
            <a:schemeClr val="accent1"/>
          </a:solidFill>
        </p:grpSpPr>
        <p:sp>
          <p:nvSpPr>
            <p:cNvPr id="256"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7"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Marcador de posición de texto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noProof="0"/>
              <a:t>Editar los estilos de texto del patrón</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9A5F5A5-C1AF-4E1F-BBE9-77A0324E6A16}" type="datetime1">
              <a:rPr lang="es-ES" noProof="0" smtClean="0"/>
              <a:t>05/07/2018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a:t>Haga clic para modificar el estilo de título del patrón</a:t>
            </a:r>
            <a:endParaRPr lang="es-ES" noProof="0" dirty="0"/>
          </a:p>
        </p:txBody>
      </p:sp>
      <p:grpSp>
        <p:nvGrpSpPr>
          <p:cNvPr id="158" name="línea" descr="Gráfico de líneas"/>
          <p:cNvGrpSpPr/>
          <p:nvPr/>
        </p:nvGrpSpPr>
        <p:grpSpPr bwMode="invGray">
          <a:xfrm>
            <a:off x="1522413" y="1514475"/>
            <a:ext cx="10569575" cy="64008"/>
            <a:chOff x="1522413" y="1514475"/>
            <a:chExt cx="10569575" cy="64008"/>
          </a:xfrm>
        </p:grpSpPr>
        <p:sp>
          <p:nvSpPr>
            <p:cNvPr id="159"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4" name="Marcador de posición de contenido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FEBAF46A-8BB1-4F24-A11E-0306615E93F5}" type="datetime1">
              <a:rPr lang="es-ES" noProof="0" smtClean="0"/>
              <a:t>05/07/2018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a:t>Haga clic para modificar el estilo de título del patrón</a:t>
            </a:r>
            <a:endParaRPr lang="es-ES" noProof="0" dirty="0"/>
          </a:p>
        </p:txBody>
      </p:sp>
      <p:grpSp>
        <p:nvGrpSpPr>
          <p:cNvPr id="160" name="línea" descr="Gráfico de líneas"/>
          <p:cNvGrpSpPr/>
          <p:nvPr/>
        </p:nvGrpSpPr>
        <p:grpSpPr bwMode="invGray">
          <a:xfrm>
            <a:off x="1522413" y="1514475"/>
            <a:ext cx="10569575" cy="64008"/>
            <a:chOff x="1522413" y="1514475"/>
            <a:chExt cx="10569575" cy="64008"/>
          </a:xfrm>
        </p:grpSpPr>
        <p:sp>
          <p:nvSpPr>
            <p:cNvPr id="161" name="Forma libre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Editar los estilos de texto del patrón</a:t>
            </a:r>
          </a:p>
        </p:txBody>
      </p:sp>
      <p:sp>
        <p:nvSpPr>
          <p:cNvPr id="4" name="Marcador de posición de contenido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texto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Editar los estilos de texto del patrón</a:t>
            </a:r>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p>
            <a:pPr rtl="0"/>
            <a:fld id="{D4829AD9-EA14-4AE8-BB2F-1A8BF56A3E5B}" type="datetime1">
              <a:rPr lang="es-ES" noProof="0" smtClean="0"/>
              <a:t>05/07/2018</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
        <p:nvSpPr>
          <p:cNvPr id="85" name="Marcador de posición de contenido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grpSp>
        <p:nvGrpSpPr>
          <p:cNvPr id="156" name="línea" descr="Gráfico de líneas"/>
          <p:cNvGrpSpPr/>
          <p:nvPr/>
        </p:nvGrpSpPr>
        <p:grpSpPr bwMode="invGray">
          <a:xfrm>
            <a:off x="1522413" y="1514475"/>
            <a:ext cx="10569575" cy="64008"/>
            <a:chOff x="1522413" y="1514475"/>
            <a:chExt cx="10569575" cy="64008"/>
          </a:xfrm>
        </p:grpSpPr>
        <p:sp>
          <p:nvSpPr>
            <p:cNvPr id="157"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8"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9"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p>
            <a:pPr rtl="0"/>
            <a:fld id="{D996EFD6-A265-4329-83FB-237234CCC851}" type="datetime1">
              <a:rPr lang="es-ES" noProof="0" smtClean="0"/>
              <a:t>05/07/2018</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p>
            <a:pPr rtl="0"/>
            <a:fld id="{51EEC8E5-6135-4EEA-A5FA-4E382F0E51FD}" type="datetime1">
              <a:rPr lang="es-ES" noProof="0" smtClean="0"/>
              <a:t>05/07/2018</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a:t>Editar los estilos de texto del patrón</a:t>
            </a:r>
          </a:p>
        </p:txBody>
      </p:sp>
      <p:sp>
        <p:nvSpPr>
          <p:cNvPr id="3" name="Marcador de posición de contenido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grpSp>
        <p:nvGrpSpPr>
          <p:cNvPr id="615" name="marco" descr="Gráfico de cuadro"/>
          <p:cNvGrpSpPr/>
          <p:nvPr/>
        </p:nvGrpSpPr>
        <p:grpSpPr bwMode="invGray">
          <a:xfrm>
            <a:off x="4417839" y="1630821"/>
            <a:ext cx="6291028" cy="4575885"/>
            <a:chOff x="4417839" y="1630821"/>
            <a:chExt cx="6291028" cy="4575885"/>
          </a:xfrm>
        </p:grpSpPr>
        <p:grpSp>
          <p:nvGrpSpPr>
            <p:cNvPr id="616" name="Grupo 615"/>
            <p:cNvGrpSpPr/>
            <p:nvPr/>
          </p:nvGrpSpPr>
          <p:grpSpPr bwMode="invGray">
            <a:xfrm>
              <a:off x="5414491" y="1630821"/>
              <a:ext cx="5294376" cy="4114800"/>
              <a:chOff x="3310555" y="716546"/>
              <a:chExt cx="5294376" cy="4114800"/>
            </a:xfrm>
          </p:grpSpPr>
          <p:grpSp>
            <p:nvGrpSpPr>
              <p:cNvPr id="768" name="Grupo 767"/>
              <p:cNvGrpSpPr/>
              <p:nvPr/>
            </p:nvGrpSpPr>
            <p:grpSpPr bwMode="invGray">
              <a:xfrm flipH="1">
                <a:off x="3310555" y="737968"/>
                <a:ext cx="5294376" cy="54864"/>
                <a:chOff x="1522413" y="1514475"/>
                <a:chExt cx="10569575" cy="64008"/>
              </a:xfrm>
              <a:solidFill>
                <a:schemeClr val="accent1"/>
              </a:solidFill>
            </p:grpSpPr>
            <p:sp>
              <p:nvSpPr>
                <p:cNvPr id="844" name="Forma libre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9" name="Grupo 768"/>
              <p:cNvGrpSpPr/>
              <p:nvPr/>
            </p:nvGrpSpPr>
            <p:grpSpPr bwMode="invGray">
              <a:xfrm rot="16200000" flipH="1">
                <a:off x="6492229" y="2755658"/>
                <a:ext cx="4114800" cy="36576"/>
                <a:chOff x="1522413" y="1514475"/>
                <a:chExt cx="10569575" cy="64008"/>
              </a:xfrm>
              <a:solidFill>
                <a:schemeClr val="accent1"/>
              </a:solidFill>
            </p:grpSpPr>
            <p:sp>
              <p:nvSpPr>
                <p:cNvPr id="770" name="Forma libre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7" name="Grupo 616"/>
            <p:cNvGrpSpPr/>
            <p:nvPr/>
          </p:nvGrpSpPr>
          <p:grpSpPr bwMode="invGray">
            <a:xfrm rot="10800000">
              <a:off x="4417839" y="2091906"/>
              <a:ext cx="5294376" cy="4114800"/>
              <a:chOff x="3310555" y="716546"/>
              <a:chExt cx="5294376" cy="4114800"/>
            </a:xfrm>
          </p:grpSpPr>
          <p:grpSp>
            <p:nvGrpSpPr>
              <p:cNvPr id="618" name="Grupo 617"/>
              <p:cNvGrpSpPr/>
              <p:nvPr/>
            </p:nvGrpSpPr>
            <p:grpSpPr bwMode="invGray">
              <a:xfrm flipH="1">
                <a:off x="3310555" y="737968"/>
                <a:ext cx="5294376" cy="54864"/>
                <a:chOff x="1522413" y="1514475"/>
                <a:chExt cx="10569575" cy="64008"/>
              </a:xfrm>
              <a:solidFill>
                <a:schemeClr val="accent1"/>
              </a:solidFill>
            </p:grpSpPr>
            <p:sp>
              <p:nvSpPr>
                <p:cNvPr id="694" name="Forma libre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9" name="Grupo 618"/>
              <p:cNvGrpSpPr/>
              <p:nvPr/>
            </p:nvGrpSpPr>
            <p:grpSpPr bwMode="invGray">
              <a:xfrm rot="16200000" flipH="1">
                <a:off x="6492229" y="2755658"/>
                <a:ext cx="4114800" cy="36576"/>
                <a:chOff x="1522413" y="1514475"/>
                <a:chExt cx="10569575" cy="64008"/>
              </a:xfrm>
              <a:solidFill>
                <a:schemeClr val="accent1"/>
              </a:solidFill>
            </p:grpSpPr>
            <p:sp>
              <p:nvSpPr>
                <p:cNvPr id="620" name="Forma libre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2EAA01AB-145F-4AE5-A1D5-362BC05CA7CC}" type="datetime1">
              <a:rPr lang="es-ES" noProof="0" smtClean="0"/>
              <a:t>05/07/2018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quiera agregar."/>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grpSp>
        <p:nvGrpSpPr>
          <p:cNvPr id="614" name="marco" descr="Gráfico de cuadro"/>
          <p:cNvGrpSpPr/>
          <p:nvPr/>
        </p:nvGrpSpPr>
        <p:grpSpPr bwMode="invGray">
          <a:xfrm flipH="1">
            <a:off x="1447500" y="1630821"/>
            <a:ext cx="6291028" cy="4575885"/>
            <a:chOff x="4417839" y="1630821"/>
            <a:chExt cx="6291028" cy="4575885"/>
          </a:xfrm>
        </p:grpSpPr>
        <p:grpSp>
          <p:nvGrpSpPr>
            <p:cNvPr id="615" name="Grupo 614"/>
            <p:cNvGrpSpPr/>
            <p:nvPr/>
          </p:nvGrpSpPr>
          <p:grpSpPr bwMode="invGray">
            <a:xfrm>
              <a:off x="5414491" y="1630821"/>
              <a:ext cx="5294376" cy="4114800"/>
              <a:chOff x="3310555" y="716546"/>
              <a:chExt cx="5294376" cy="4114800"/>
            </a:xfrm>
          </p:grpSpPr>
          <p:grpSp>
            <p:nvGrpSpPr>
              <p:cNvPr id="767" name="Grupo 766"/>
              <p:cNvGrpSpPr/>
              <p:nvPr/>
            </p:nvGrpSpPr>
            <p:grpSpPr bwMode="invGray">
              <a:xfrm flipH="1">
                <a:off x="3310555" y="737968"/>
                <a:ext cx="5294376" cy="54864"/>
                <a:chOff x="1522413" y="1514475"/>
                <a:chExt cx="10569575" cy="64008"/>
              </a:xfrm>
              <a:solidFill>
                <a:schemeClr val="accent1"/>
              </a:solidFill>
            </p:grpSpPr>
            <p:sp>
              <p:nvSpPr>
                <p:cNvPr id="843" name="Forma libre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4" name="Forma libre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8" name="Grupo 767"/>
              <p:cNvGrpSpPr/>
              <p:nvPr/>
            </p:nvGrpSpPr>
            <p:grpSpPr bwMode="invGray">
              <a:xfrm rot="16200000" flipH="1">
                <a:off x="6492229" y="2755658"/>
                <a:ext cx="4114800" cy="36576"/>
                <a:chOff x="1522413" y="1514475"/>
                <a:chExt cx="10569575" cy="64008"/>
              </a:xfrm>
              <a:solidFill>
                <a:schemeClr val="accent1"/>
              </a:solidFill>
            </p:grpSpPr>
            <p:sp>
              <p:nvSpPr>
                <p:cNvPr id="769" name="Forma libre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0" name="Forma libre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6" name="Grupo 615"/>
            <p:cNvGrpSpPr/>
            <p:nvPr/>
          </p:nvGrpSpPr>
          <p:grpSpPr bwMode="invGray">
            <a:xfrm rot="10800000">
              <a:off x="4417839" y="2091906"/>
              <a:ext cx="5294376" cy="4114800"/>
              <a:chOff x="3310555" y="716546"/>
              <a:chExt cx="5294376" cy="4114800"/>
            </a:xfrm>
          </p:grpSpPr>
          <p:grpSp>
            <p:nvGrpSpPr>
              <p:cNvPr id="617" name="Grupo 616"/>
              <p:cNvGrpSpPr/>
              <p:nvPr/>
            </p:nvGrpSpPr>
            <p:grpSpPr bwMode="invGray">
              <a:xfrm flipH="1">
                <a:off x="3310555" y="737968"/>
                <a:ext cx="5294376" cy="54864"/>
                <a:chOff x="1522413" y="1514475"/>
                <a:chExt cx="10569575" cy="64008"/>
              </a:xfrm>
              <a:solidFill>
                <a:schemeClr val="accent1"/>
              </a:solidFill>
            </p:grpSpPr>
            <p:sp>
              <p:nvSpPr>
                <p:cNvPr id="693" name="Forma libre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4" name="Forma libre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8" name="Grupo 617"/>
              <p:cNvGrpSpPr/>
              <p:nvPr/>
            </p:nvGrpSpPr>
            <p:grpSpPr bwMode="invGray">
              <a:xfrm rot="16200000" flipH="1">
                <a:off x="6492229" y="2755658"/>
                <a:ext cx="4114800" cy="36576"/>
                <a:chOff x="1522413" y="1514475"/>
                <a:chExt cx="10569575" cy="64008"/>
              </a:xfrm>
              <a:solidFill>
                <a:schemeClr val="accent1"/>
              </a:solidFill>
            </p:grpSpPr>
            <p:sp>
              <p:nvSpPr>
                <p:cNvPr id="619" name="Forma libre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0" name="Forma libre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4" name="Marcador de posición de texto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a:t>Editar los estilos de texto del patrón</a:t>
            </a:r>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AFD16348-E405-42B1-89B5-964AA77FE073}" type="datetime1">
              <a:rPr lang="es-ES" noProof="0" smtClean="0"/>
              <a:t>05/07/2018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es-ES" dirty="0"/>
              <a:t>Haga clic para modificar el estilo de título del patrón</a:t>
            </a:r>
            <a:endParaRPr lang="es-ES" noProof="0" dirty="0"/>
          </a:p>
        </p:txBody>
      </p:sp>
      <p:sp>
        <p:nvSpPr>
          <p:cNvPr id="3" name="Marcador de posición de tex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s-ES"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s-ES" noProof="0" dirty="0"/>
          </a:p>
        </p:txBody>
      </p:sp>
      <p:sp>
        <p:nvSpPr>
          <p:cNvPr id="4" name="Marcador de posición de fecha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EA5BF5C-F4C1-4C94-BD5F-F847F8EB8117}" type="datetime1">
              <a:rPr lang="es-ES" noProof="0" smtClean="0"/>
              <a:t>05/07/2018</a:t>
            </a:fld>
            <a:endParaRPr lang="es-ES" noProof="0" dirty="0"/>
          </a:p>
        </p:txBody>
      </p:sp>
      <p:sp>
        <p:nvSpPr>
          <p:cNvPr id="6" name="Marcador de posición de número de diapositiva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es-ES" noProof="0" smtClean="0"/>
              <a:pPr rtl="0"/>
              <a:t>‹Nº›</a:t>
            </a:fld>
            <a:endParaRPr lang="es-ES"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Diario de un refugiado</a:t>
            </a:r>
            <a:endParaRPr lang="es-ES" dirty="0"/>
          </a:p>
        </p:txBody>
      </p:sp>
      <p:sp>
        <p:nvSpPr>
          <p:cNvPr id="3" name="Subtítulo 2"/>
          <p:cNvSpPr>
            <a:spLocks noGrp="1"/>
          </p:cNvSpPr>
          <p:nvPr>
            <p:ph type="subTitle" idx="1"/>
          </p:nvPr>
        </p:nvSpPr>
        <p:spPr/>
        <p:txBody>
          <a:bodyPr rtlCol="0"/>
          <a:lstStyle/>
          <a:p>
            <a:pPr rtl="0"/>
            <a:r>
              <a:rPr lang="es-ES" dirty="0"/>
              <a:t>María Isabel Gil García </a:t>
            </a:r>
          </a:p>
        </p:txBody>
      </p:sp>
    </p:spTree>
    <p:extLst>
      <p:ext uri="{BB962C8B-B14F-4D97-AF65-F5344CB8AC3E}">
        <p14:creationId xmlns:p14="http://schemas.microsoft.com/office/powerpoint/2010/main" val="192011101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1EDEFA3-C21F-45D8-A134-EF76A01C5D46}"/>
              </a:ext>
            </a:extLst>
          </p:cNvPr>
          <p:cNvSpPr/>
          <p:nvPr/>
        </p:nvSpPr>
        <p:spPr>
          <a:xfrm>
            <a:off x="1402854" y="1186898"/>
            <a:ext cx="9383116" cy="1938992"/>
          </a:xfrm>
          <a:prstGeom prst="rect">
            <a:avLst/>
          </a:prstGeom>
        </p:spPr>
        <p:txBody>
          <a:bodyPr wrap="square">
            <a:spAutoFit/>
          </a:bodyPr>
          <a:lstStyle/>
          <a:p>
            <a:r>
              <a:rPr lang="es-ES" sz="2400" dirty="0"/>
              <a:t>A pesar de ello, en el centro hay una habitación con numerosas actividades para los niños y los chicos de su edad. Allí su hermano pequeño, puede jugar y olvidarse un poco de la situación que está viviendo. Ella también disfruta, le dejan libros de aventuras para leer, cosa que no hacía desde hace mucho tiempo. </a:t>
            </a:r>
          </a:p>
        </p:txBody>
      </p:sp>
      <p:pic>
        <p:nvPicPr>
          <p:cNvPr id="3" name="Imagen 2">
            <a:extLst>
              <a:ext uri="{FF2B5EF4-FFF2-40B4-BE49-F238E27FC236}">
                <a16:creationId xmlns:a16="http://schemas.microsoft.com/office/drawing/2014/main" xmlns="" id="{B2AB5005-FA96-4A81-BDB0-12C5A73FA16E}"/>
              </a:ext>
            </a:extLst>
          </p:cNvPr>
          <p:cNvPicPr>
            <a:picLocks noChangeAspect="1"/>
          </p:cNvPicPr>
          <p:nvPr/>
        </p:nvPicPr>
        <p:blipFill rotWithShape="1">
          <a:blip r:embed="rId3"/>
          <a:srcRect l="23400" t="59373" r="6386" b="1"/>
          <a:stretch/>
        </p:blipFill>
        <p:spPr>
          <a:xfrm>
            <a:off x="1197868" y="3573016"/>
            <a:ext cx="5112568" cy="27861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xmlns="" id="{6F9F1E77-606C-4D32-92A5-89CC63F07B5D}"/>
              </a:ext>
            </a:extLst>
          </p:cNvPr>
          <p:cNvPicPr>
            <a:picLocks noChangeAspect="1"/>
          </p:cNvPicPr>
          <p:nvPr/>
        </p:nvPicPr>
        <p:blipFill>
          <a:blip r:embed="rId4"/>
          <a:stretch>
            <a:fillRect/>
          </a:stretch>
        </p:blipFill>
        <p:spPr>
          <a:xfrm>
            <a:off x="6854789" y="3573016"/>
            <a:ext cx="4179238" cy="27861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65021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D3BF22-682F-4894-A6F6-BDEDA9CECF8E}"/>
              </a:ext>
            </a:extLst>
          </p:cNvPr>
          <p:cNvSpPr>
            <a:spLocks noGrp="1"/>
          </p:cNvSpPr>
          <p:nvPr>
            <p:ph type="title"/>
          </p:nvPr>
        </p:nvSpPr>
        <p:spPr/>
        <p:txBody>
          <a:bodyPr/>
          <a:lstStyle/>
          <a:p>
            <a:r>
              <a:rPr lang="es-ES" sz="7200" dirty="0"/>
              <a:t>FIN</a:t>
            </a:r>
          </a:p>
        </p:txBody>
      </p:sp>
    </p:spTree>
    <p:extLst>
      <p:ext uri="{BB962C8B-B14F-4D97-AF65-F5344CB8AC3E}">
        <p14:creationId xmlns:p14="http://schemas.microsoft.com/office/powerpoint/2010/main" val="2140065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9876" y="352011"/>
            <a:ext cx="10260630" cy="1020762"/>
          </a:xfrm>
        </p:spPr>
        <p:txBody>
          <a:bodyPr rtlCol="0"/>
          <a:lstStyle/>
          <a:p>
            <a:r>
              <a:rPr lang="es-ES" dirty="0" err="1"/>
              <a:t>Jihan</a:t>
            </a:r>
            <a:r>
              <a:rPr lang="es-ES" dirty="0"/>
              <a:t>, chica </a:t>
            </a:r>
            <a:r>
              <a:rPr lang="es-ES" dirty="0" err="1"/>
              <a:t>regugiada</a:t>
            </a:r>
            <a:r>
              <a:rPr lang="es-ES" dirty="0"/>
              <a:t>, procedente de Alepo</a:t>
            </a:r>
          </a:p>
        </p:txBody>
      </p:sp>
      <p:pic>
        <p:nvPicPr>
          <p:cNvPr id="3" name="Imagen 2">
            <a:extLst>
              <a:ext uri="{FF2B5EF4-FFF2-40B4-BE49-F238E27FC236}">
                <a16:creationId xmlns:a16="http://schemas.microsoft.com/office/drawing/2014/main" xmlns="" id="{864CB3FE-556C-4FC3-84CC-689FE0AA3580}"/>
              </a:ext>
            </a:extLst>
          </p:cNvPr>
          <p:cNvPicPr>
            <a:picLocks noChangeAspect="1"/>
          </p:cNvPicPr>
          <p:nvPr/>
        </p:nvPicPr>
        <p:blipFill>
          <a:blip r:embed="rId3"/>
          <a:stretch>
            <a:fillRect/>
          </a:stretch>
        </p:blipFill>
        <p:spPr>
          <a:xfrm>
            <a:off x="1640772" y="1916832"/>
            <a:ext cx="5893799" cy="4078776"/>
          </a:xfrm>
          <a:prstGeom prst="rect">
            <a:avLst/>
          </a:prstGeom>
        </p:spPr>
      </p:pic>
    </p:spTree>
    <p:extLst>
      <p:ext uri="{BB962C8B-B14F-4D97-AF65-F5344CB8AC3E}">
        <p14:creationId xmlns:p14="http://schemas.microsoft.com/office/powerpoint/2010/main" val="1160959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413892" y="332656"/>
            <a:ext cx="10666411" cy="1020762"/>
          </a:xfrm>
        </p:spPr>
        <p:txBody>
          <a:bodyPr rtlCol="0"/>
          <a:lstStyle/>
          <a:p>
            <a:r>
              <a:rPr lang="es-ES" dirty="0"/>
              <a:t>Alepo en 2002; sus padres</a:t>
            </a:r>
          </a:p>
        </p:txBody>
      </p:sp>
      <p:sp>
        <p:nvSpPr>
          <p:cNvPr id="6" name="Rectángulo 5">
            <a:extLst>
              <a:ext uri="{FF2B5EF4-FFF2-40B4-BE49-F238E27FC236}">
                <a16:creationId xmlns:a16="http://schemas.microsoft.com/office/drawing/2014/main" xmlns="" id="{AD8E952E-B5DD-404C-B760-417125F1AF51}"/>
              </a:ext>
            </a:extLst>
          </p:cNvPr>
          <p:cNvSpPr/>
          <p:nvPr/>
        </p:nvSpPr>
        <p:spPr>
          <a:xfrm>
            <a:off x="1233872" y="2482919"/>
            <a:ext cx="9721080" cy="3416320"/>
          </a:xfrm>
          <a:prstGeom prst="rect">
            <a:avLst/>
          </a:prstGeom>
        </p:spPr>
        <p:txBody>
          <a:bodyPr wrap="square">
            <a:spAutoFit/>
          </a:bodyPr>
          <a:lstStyle/>
          <a:p>
            <a:r>
              <a:rPr lang="es-ES" sz="2400" dirty="0"/>
              <a:t>En 2002, nació </a:t>
            </a:r>
            <a:r>
              <a:rPr lang="es-ES" sz="2400" dirty="0" err="1"/>
              <a:t>Jihan</a:t>
            </a:r>
            <a:r>
              <a:rPr lang="es-ES" sz="2400" dirty="0"/>
              <a:t>.</a:t>
            </a:r>
          </a:p>
          <a:p>
            <a:r>
              <a:rPr lang="es-ES" sz="2400" dirty="0"/>
              <a:t> Su familia era una corriente; su madre trabajaba como profesora de primaria en un colegio de Alepo y su padre era dueño de un taller de coches. Tenía un hermano, con el que se llevaba cuatro años de diferencia.</a:t>
            </a:r>
          </a:p>
          <a:p>
            <a:r>
              <a:rPr lang="es-ES" sz="2400" dirty="0"/>
              <a:t> A </a:t>
            </a:r>
            <a:r>
              <a:rPr lang="es-ES" sz="2400" dirty="0" err="1"/>
              <a:t>Jihan</a:t>
            </a:r>
            <a:r>
              <a:rPr lang="es-ES" sz="2400" dirty="0"/>
              <a:t> le gustaba jugar en el parque con los niños y niñas de su escuela. Además, le encantaba leer libros e historias de aventuras que le traía su madre del colegio. Era muy feliz. </a:t>
            </a:r>
          </a:p>
          <a:p>
            <a:r>
              <a:rPr lang="es-ES" sz="2400" dirty="0"/>
              <a:t>Cuando tenía 8 años nació su hermano pequeño, jugaba con él todos los días. </a:t>
            </a:r>
          </a:p>
        </p:txBody>
      </p:sp>
      <p:pic>
        <p:nvPicPr>
          <p:cNvPr id="7" name="Imagen 6">
            <a:extLst>
              <a:ext uri="{FF2B5EF4-FFF2-40B4-BE49-F238E27FC236}">
                <a16:creationId xmlns:a16="http://schemas.microsoft.com/office/drawing/2014/main" xmlns="" id="{59F6401C-A4BF-4A9B-8DC7-E95234E84EFD}"/>
              </a:ext>
            </a:extLst>
          </p:cNvPr>
          <p:cNvPicPr>
            <a:picLocks noChangeAspect="1"/>
          </p:cNvPicPr>
          <p:nvPr/>
        </p:nvPicPr>
        <p:blipFill>
          <a:blip r:embed="rId3"/>
          <a:stretch>
            <a:fillRect/>
          </a:stretch>
        </p:blipFill>
        <p:spPr>
          <a:xfrm>
            <a:off x="1747581" y="1916832"/>
            <a:ext cx="8693662" cy="3858423"/>
          </a:xfrm>
          <a:prstGeom prst="rect">
            <a:avLst/>
          </a:prstGeom>
          <a:ln>
            <a:noFill/>
          </a:ln>
          <a:effectLst>
            <a:softEdge rad="112500"/>
          </a:effectLst>
        </p:spPr>
      </p:pic>
    </p:spTree>
    <p:extLst>
      <p:ext uri="{BB962C8B-B14F-4D97-AF65-F5344CB8AC3E}">
        <p14:creationId xmlns:p14="http://schemas.microsoft.com/office/powerpoint/2010/main" val="2128536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a:t>Alepo en 2014</a:t>
            </a:r>
          </a:p>
        </p:txBody>
      </p:sp>
      <p:sp>
        <p:nvSpPr>
          <p:cNvPr id="3" name="Marcador de contenido 2">
            <a:extLst>
              <a:ext uri="{FF2B5EF4-FFF2-40B4-BE49-F238E27FC236}">
                <a16:creationId xmlns:a16="http://schemas.microsoft.com/office/drawing/2014/main" xmlns="" id="{AB3638E7-B14C-40B4-9CA8-620AC60D1F85}"/>
              </a:ext>
            </a:extLst>
          </p:cNvPr>
          <p:cNvSpPr>
            <a:spLocks noGrp="1"/>
          </p:cNvSpPr>
          <p:nvPr>
            <p:ph idx="1"/>
          </p:nvPr>
        </p:nvSpPr>
        <p:spPr>
          <a:xfrm>
            <a:off x="333772" y="1969081"/>
            <a:ext cx="4752528" cy="4267200"/>
          </a:xfrm>
        </p:spPr>
        <p:txBody>
          <a:bodyPr/>
          <a:lstStyle/>
          <a:p>
            <a:r>
              <a:rPr lang="es-ES" dirty="0"/>
              <a:t>En 2014 debería haber empezado la educación secundaria en un colegio distinto al que lo hacía en primaria, pero ya que la guerra de Siria comenzó en 2012, no iba todos los días a clase. Cuando había riesgos de accidentes y bombardeos, sus padres no les permitían a ella y a su hermano ir al colegio. Cuando sí asistía, lo hacía por las mañanas, cerca de su casa. </a:t>
            </a:r>
          </a:p>
        </p:txBody>
      </p:sp>
      <p:pic>
        <p:nvPicPr>
          <p:cNvPr id="4" name="Imagen 3">
            <a:extLst>
              <a:ext uri="{FF2B5EF4-FFF2-40B4-BE49-F238E27FC236}">
                <a16:creationId xmlns:a16="http://schemas.microsoft.com/office/drawing/2014/main" xmlns="" id="{558918AB-1577-4C36-8A16-8E2E604BCCB6}"/>
              </a:ext>
            </a:extLst>
          </p:cNvPr>
          <p:cNvPicPr>
            <a:picLocks noChangeAspect="1"/>
          </p:cNvPicPr>
          <p:nvPr/>
        </p:nvPicPr>
        <p:blipFill>
          <a:blip r:embed="rId3"/>
          <a:stretch>
            <a:fillRect/>
          </a:stretch>
        </p:blipFill>
        <p:spPr>
          <a:xfrm>
            <a:off x="5590357" y="1969081"/>
            <a:ext cx="6264696"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5807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xmlns="" id="{BF772300-C30B-47CE-9F19-E4DE32056706}"/>
              </a:ext>
            </a:extLst>
          </p:cNvPr>
          <p:cNvPicPr>
            <a:picLocks noGrp="1" noChangeAspect="1"/>
          </p:cNvPicPr>
          <p:nvPr>
            <p:ph sz="half" idx="2"/>
          </p:nvPr>
        </p:nvPicPr>
        <p:blipFill>
          <a:blip r:embed="rId3">
            <a:duotone>
              <a:prstClr val="black"/>
              <a:srgbClr val="D9C3A5">
                <a:tint val="50000"/>
                <a:satMod val="180000"/>
              </a:srgbClr>
            </a:duotone>
          </a:blip>
          <a:stretch>
            <a:fillRect/>
          </a:stretch>
        </p:blipFill>
        <p:spPr>
          <a:xfrm>
            <a:off x="6958508" y="4244181"/>
            <a:ext cx="4320480" cy="2428593"/>
          </a:xfrm>
          <a:prstGeom prst="rect">
            <a:avLst/>
          </a:prstGeom>
          <a:ln>
            <a:noFill/>
          </a:ln>
          <a:effectLst>
            <a:outerShdw blurRad="292100" dist="139700" dir="2700000" algn="tl" rotWithShape="0">
              <a:srgbClr val="333333">
                <a:alpha val="65000"/>
              </a:srgbClr>
            </a:outerShdw>
          </a:effectLst>
        </p:spPr>
      </p:pic>
      <p:sp>
        <p:nvSpPr>
          <p:cNvPr id="2" name="Título 1"/>
          <p:cNvSpPr>
            <a:spLocks noGrp="1"/>
          </p:cNvSpPr>
          <p:nvPr>
            <p:ph type="title"/>
          </p:nvPr>
        </p:nvSpPr>
        <p:spPr/>
        <p:txBody>
          <a:bodyPr rtlCol="0"/>
          <a:lstStyle/>
          <a:p>
            <a:pPr rtl="0"/>
            <a:r>
              <a:rPr lang="es-ES" dirty="0"/>
              <a:t>Su colegio; hobbies</a:t>
            </a:r>
          </a:p>
        </p:txBody>
      </p:sp>
      <p:sp>
        <p:nvSpPr>
          <p:cNvPr id="5" name="Marcador de posición de contenido 4"/>
          <p:cNvSpPr>
            <a:spLocks noGrp="1"/>
          </p:cNvSpPr>
          <p:nvPr>
            <p:ph sz="half" idx="1"/>
          </p:nvPr>
        </p:nvSpPr>
        <p:spPr>
          <a:xfrm>
            <a:off x="621804" y="1905000"/>
            <a:ext cx="10513168" cy="4678362"/>
          </a:xfrm>
        </p:spPr>
        <p:txBody>
          <a:bodyPr rtlCol="0">
            <a:normAutofit/>
          </a:bodyPr>
          <a:lstStyle/>
          <a:p>
            <a:r>
              <a:rPr lang="es-ES" dirty="0"/>
              <a:t>Su colegio era grande, asistían muchos chicos y chicas desde su edad hasta la de su hermano. Aunque conforme la guerra en Siria iba empeorando, menos niños asistían a clase, ya que no era seguro. A pesar de ello, </a:t>
            </a:r>
            <a:r>
              <a:rPr lang="es-ES" dirty="0" err="1"/>
              <a:t>Jihan</a:t>
            </a:r>
            <a:r>
              <a:rPr lang="es-ES" dirty="0"/>
              <a:t> siempre tenía ganas de ir a al colegio, porque además de leer, le encantaba aprender cosas nuevas, sobre todo de literatura y geografía, sus asignaturas favoritas. </a:t>
            </a:r>
          </a:p>
          <a:p>
            <a:r>
              <a:rPr lang="es-ES" dirty="0"/>
              <a:t>Después del colegio iba a casa de alguna de sus amigas vecinas o se quedaba en casa jugando con sus hermanos y leyendo. </a:t>
            </a:r>
          </a:p>
          <a:p>
            <a:pPr rtl="0"/>
            <a:endParaRPr lang="es-ES" sz="700" dirty="0"/>
          </a:p>
        </p:txBody>
      </p:sp>
    </p:spTree>
    <p:extLst>
      <p:ext uri="{BB962C8B-B14F-4D97-AF65-F5344CB8AC3E}">
        <p14:creationId xmlns:p14="http://schemas.microsoft.com/office/powerpoint/2010/main" val="223730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La situación empeora</a:t>
            </a:r>
          </a:p>
        </p:txBody>
      </p:sp>
      <p:sp>
        <p:nvSpPr>
          <p:cNvPr id="3" name="Marcador de contenido 2">
            <a:extLst>
              <a:ext uri="{FF2B5EF4-FFF2-40B4-BE49-F238E27FC236}">
                <a16:creationId xmlns:a16="http://schemas.microsoft.com/office/drawing/2014/main" xmlns="" id="{5BED5BE2-08B9-43F2-961E-EC58510BD14C}"/>
              </a:ext>
            </a:extLst>
          </p:cNvPr>
          <p:cNvSpPr>
            <a:spLocks noGrp="1"/>
          </p:cNvSpPr>
          <p:nvPr>
            <p:ph sz="half" idx="1"/>
          </p:nvPr>
        </p:nvSpPr>
        <p:spPr>
          <a:xfrm>
            <a:off x="1684176" y="2590800"/>
            <a:ext cx="8820471" cy="4267200"/>
          </a:xfrm>
        </p:spPr>
        <p:txBody>
          <a:bodyPr>
            <a:normAutofit/>
          </a:bodyPr>
          <a:lstStyle/>
          <a:p>
            <a:r>
              <a:rPr lang="es-ES" dirty="0"/>
              <a:t>La situación empeoró cada vez más con el tiempo, hasta que llegó el punto en que no iba ningún día al colegio, ni le permitían salir a jugar a la calle como solía hacer. Un día, su padre llegó a casa muy agobiado, había habido un bombardeo en una calle cercana a su taller y conocidos suyos habían resultado heridos. Dijo que llevaba tiempo hablando con amigos sobre irse del país y buscar refugio en Europa, que parecía ser un sitio seguro y con la posibilidad de tener una vida normal. </a:t>
            </a:r>
          </a:p>
        </p:txBody>
      </p:sp>
      <p:pic>
        <p:nvPicPr>
          <p:cNvPr id="8" name="Imagen 7">
            <a:extLst>
              <a:ext uri="{FF2B5EF4-FFF2-40B4-BE49-F238E27FC236}">
                <a16:creationId xmlns:a16="http://schemas.microsoft.com/office/drawing/2014/main" xmlns="" id="{E8B127D9-248E-4575-9BF4-E0F30D04BEC7}"/>
              </a:ext>
            </a:extLst>
          </p:cNvPr>
          <p:cNvPicPr>
            <a:picLocks noChangeAspect="1"/>
          </p:cNvPicPr>
          <p:nvPr/>
        </p:nvPicPr>
        <p:blipFill>
          <a:blip r:embed="rId3"/>
          <a:stretch>
            <a:fillRect/>
          </a:stretch>
        </p:blipFill>
        <p:spPr>
          <a:xfrm>
            <a:off x="1303497" y="2590800"/>
            <a:ext cx="4790914" cy="3070448"/>
          </a:xfrm>
          <a:prstGeom prst="rect">
            <a:avLst/>
          </a:prstGeom>
          <a:ln>
            <a:noFill/>
          </a:ln>
          <a:effectLst>
            <a:softEdge rad="112500"/>
          </a:effectLst>
        </p:spPr>
      </p:pic>
      <p:pic>
        <p:nvPicPr>
          <p:cNvPr id="9" name="Imagen 8">
            <a:extLst>
              <a:ext uri="{FF2B5EF4-FFF2-40B4-BE49-F238E27FC236}">
                <a16:creationId xmlns:a16="http://schemas.microsoft.com/office/drawing/2014/main" xmlns="" id="{1D35B855-4B96-4809-81F3-99218BD54F06}"/>
              </a:ext>
            </a:extLst>
          </p:cNvPr>
          <p:cNvPicPr>
            <a:picLocks noChangeAspect="1"/>
          </p:cNvPicPr>
          <p:nvPr/>
        </p:nvPicPr>
        <p:blipFill rotWithShape="1">
          <a:blip r:embed="rId4"/>
          <a:srcRect l="30959"/>
          <a:stretch/>
        </p:blipFill>
        <p:spPr>
          <a:xfrm>
            <a:off x="7196978" y="2590800"/>
            <a:ext cx="3307669" cy="3070448"/>
          </a:xfrm>
          <a:prstGeom prst="rect">
            <a:avLst/>
          </a:prstGeom>
          <a:ln>
            <a:noFill/>
          </a:ln>
          <a:effectLst>
            <a:softEdge rad="112500"/>
          </a:effectLst>
        </p:spPr>
      </p:pic>
    </p:spTree>
    <p:extLst>
      <p:ext uri="{BB962C8B-B14F-4D97-AF65-F5344CB8AC3E}">
        <p14:creationId xmlns:p14="http://schemas.microsoft.com/office/powerpoint/2010/main" val="1989555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3">
                                            <p:txEl>
                                              <p:pRg st="0" end="0"/>
                                            </p:txEl>
                                          </p:spTgt>
                                        </p:tgtEl>
                                      </p:cBhvr>
                                    </p:animEffect>
                                    <p:anim calcmode="lin" valueType="num">
                                      <p:cBhvr>
                                        <p:cTn id="1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3">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3">
                                            <p:txEl>
                                              <p:pRg st="0" end="0"/>
                                            </p:txEl>
                                          </p:spTgt>
                                        </p:tgtEl>
                                        <p:attrNameLst>
                                          <p:attrName>style.visibility</p:attrName>
                                        </p:attrNameLst>
                                      </p:cBhvr>
                                      <p:to>
                                        <p:strVal val="hidden"/>
                                      </p:to>
                                    </p:se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La </a:t>
            </a:r>
            <a:r>
              <a:rPr lang="es-ES" dirty="0" err="1"/>
              <a:t>huída</a:t>
            </a:r>
            <a:r>
              <a:rPr lang="es-ES" dirty="0"/>
              <a:t> a Europa</a:t>
            </a:r>
          </a:p>
        </p:txBody>
      </p:sp>
      <p:sp>
        <p:nvSpPr>
          <p:cNvPr id="4" name="Marcador de posición de texto 3"/>
          <p:cNvSpPr>
            <a:spLocks noGrp="1"/>
          </p:cNvSpPr>
          <p:nvPr>
            <p:ph type="body" sz="half" idx="2"/>
          </p:nvPr>
        </p:nvSpPr>
        <p:spPr>
          <a:xfrm>
            <a:off x="871172" y="2057400"/>
            <a:ext cx="3067745" cy="4111352"/>
          </a:xfrm>
        </p:spPr>
        <p:txBody>
          <a:bodyPr rtlCol="0">
            <a:normAutofit lnSpcReduction="10000"/>
          </a:bodyPr>
          <a:lstStyle/>
          <a:p>
            <a:r>
              <a:rPr lang="es-ES" sz="2400" dirty="0"/>
              <a:t>Así que poco tiempo después, con el propósito de protegerlos, su padre se llevó a </a:t>
            </a:r>
            <a:r>
              <a:rPr lang="es-ES" sz="2400" dirty="0" err="1"/>
              <a:t>Jihan</a:t>
            </a:r>
            <a:r>
              <a:rPr lang="es-ES" sz="2400" dirty="0"/>
              <a:t> y a su hermano pequeño al largo viaje hacia Europa, ya que no podían viajar todos, con la esperanza de poder volver pronto a recoger a su madre y su hermano mayor. </a:t>
            </a:r>
          </a:p>
        </p:txBody>
      </p:sp>
      <p:pic>
        <p:nvPicPr>
          <p:cNvPr id="3" name="Imagen 2">
            <a:extLst>
              <a:ext uri="{FF2B5EF4-FFF2-40B4-BE49-F238E27FC236}">
                <a16:creationId xmlns:a16="http://schemas.microsoft.com/office/drawing/2014/main" xmlns="" id="{70F8961D-9651-4606-A334-DFF3ADA09075}"/>
              </a:ext>
            </a:extLst>
          </p:cNvPr>
          <p:cNvPicPr>
            <a:picLocks noChangeAspect="1"/>
          </p:cNvPicPr>
          <p:nvPr/>
        </p:nvPicPr>
        <p:blipFill rotWithShape="1">
          <a:blip r:embed="rId3"/>
          <a:srcRect l="-1" t="6164" r="101" b="5502"/>
          <a:stretch/>
        </p:blipFill>
        <p:spPr>
          <a:xfrm>
            <a:off x="5086300" y="2057400"/>
            <a:ext cx="5191472" cy="3672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Elipse 4">
            <a:extLst>
              <a:ext uri="{FF2B5EF4-FFF2-40B4-BE49-F238E27FC236}">
                <a16:creationId xmlns:a16="http://schemas.microsoft.com/office/drawing/2014/main" xmlns="" id="{333D3A8B-5600-403E-ACA7-80BD20D66034}"/>
              </a:ext>
            </a:extLst>
          </p:cNvPr>
          <p:cNvSpPr/>
          <p:nvPr/>
        </p:nvSpPr>
        <p:spPr>
          <a:xfrm>
            <a:off x="6886500" y="3677580"/>
            <a:ext cx="504056" cy="432048"/>
          </a:xfrm>
          <a:prstGeom prst="ellipse">
            <a:avLst/>
          </a:prstGeom>
          <a:noFill/>
          <a:ln w="381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973041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out)">
                                      <p:cBhvr>
                                        <p:cTn id="7" dur="750"/>
                                        <p:tgtEl>
                                          <p:spTgt spid="4">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out)">
                                      <p:cBhvr>
                                        <p:cTn id="1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2413" y="670677"/>
            <a:ext cx="9143998" cy="1020762"/>
          </a:xfrm>
        </p:spPr>
        <p:txBody>
          <a:bodyPr rtlCol="0"/>
          <a:lstStyle/>
          <a:p>
            <a:pPr rtl="0"/>
            <a:r>
              <a:rPr lang="es-ES" dirty="0"/>
              <a:t>El viaje</a:t>
            </a:r>
            <a:br>
              <a:rPr lang="es-ES" dirty="0"/>
            </a:br>
            <a:endParaRPr lang="es-ES" dirty="0"/>
          </a:p>
        </p:txBody>
      </p:sp>
      <p:sp>
        <p:nvSpPr>
          <p:cNvPr id="4" name="Marcador de posición de contenido 3"/>
          <p:cNvSpPr>
            <a:spLocks noGrp="1"/>
          </p:cNvSpPr>
          <p:nvPr>
            <p:ph sz="half" idx="2"/>
          </p:nvPr>
        </p:nvSpPr>
        <p:spPr>
          <a:xfrm>
            <a:off x="1522412" y="2060847"/>
            <a:ext cx="9396536" cy="4111353"/>
          </a:xfrm>
        </p:spPr>
        <p:txBody>
          <a:bodyPr rtlCol="0">
            <a:normAutofit lnSpcReduction="10000"/>
          </a:bodyPr>
          <a:lstStyle/>
          <a:p>
            <a:r>
              <a:rPr lang="es-ES" dirty="0"/>
              <a:t>En mayo de 2015, la familia llegó a la costa turca del frío y tormentoso mar Mediterráneo. Se metieron en una balsa de goma con otras personas. Empezaron a moverse y el motor se detuvo.</a:t>
            </a:r>
          </a:p>
          <a:p>
            <a:r>
              <a:rPr lang="es-ES" dirty="0"/>
              <a:t>La familia permaneció en el bote a la deriva durante varias horas. Mucha gente lloraba. Pero </a:t>
            </a:r>
            <a:r>
              <a:rPr lang="es-ES" dirty="0" err="1"/>
              <a:t>Jihan</a:t>
            </a:r>
            <a:r>
              <a:rPr lang="es-ES" dirty="0"/>
              <a:t> no tenía miedo. Vio un helicóptero volar por encima de ellos, llegaban a salvarlos. </a:t>
            </a:r>
          </a:p>
          <a:p>
            <a:r>
              <a:rPr lang="es-ES" dirty="0"/>
              <a:t>En octubre de 2015, después de varios intentos de cruzar la frontera, </a:t>
            </a:r>
            <a:r>
              <a:rPr lang="es-ES" dirty="0" err="1"/>
              <a:t>Jihan</a:t>
            </a:r>
            <a:r>
              <a:rPr lang="es-ES" dirty="0"/>
              <a:t> y su familia consiguieron entrar en la ex República Yugoslava de Macedonia. Tuvieron que cruzar un río y su hermano pequeño se hirió una pierna. Sus ropas estaban mojadas y temblaban de frío. Aún así, allí estaban mucho mejor. </a:t>
            </a:r>
          </a:p>
          <a:p>
            <a:pPr rtl="0"/>
            <a:endParaRPr lang="es-ES" dirty="0"/>
          </a:p>
        </p:txBody>
      </p:sp>
    </p:spTree>
    <p:extLst>
      <p:ext uri="{BB962C8B-B14F-4D97-AF65-F5344CB8AC3E}">
        <p14:creationId xmlns:p14="http://schemas.microsoft.com/office/powerpoint/2010/main" val="4135151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1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2413" y="260648"/>
            <a:ext cx="9143998" cy="1020762"/>
          </a:xfrm>
        </p:spPr>
        <p:txBody>
          <a:bodyPr rtlCol="0"/>
          <a:lstStyle/>
          <a:p>
            <a:pPr rtl="0"/>
            <a:r>
              <a:rPr lang="es-ES" dirty="0"/>
              <a:t>Las cosas mejoran para </a:t>
            </a:r>
            <a:r>
              <a:rPr lang="es-ES" dirty="0" err="1"/>
              <a:t>Jihan</a:t>
            </a:r>
            <a:endParaRPr lang="es-ES" dirty="0"/>
          </a:p>
        </p:txBody>
      </p:sp>
      <p:sp>
        <p:nvSpPr>
          <p:cNvPr id="3" name="Rectángulo 2">
            <a:extLst>
              <a:ext uri="{FF2B5EF4-FFF2-40B4-BE49-F238E27FC236}">
                <a16:creationId xmlns:a16="http://schemas.microsoft.com/office/drawing/2014/main" xmlns="" id="{E0B28568-A582-4DF0-BD6D-9D25C68648FA}"/>
              </a:ext>
            </a:extLst>
          </p:cNvPr>
          <p:cNvSpPr/>
          <p:nvPr/>
        </p:nvSpPr>
        <p:spPr>
          <a:xfrm>
            <a:off x="909836" y="2348880"/>
            <a:ext cx="10729191" cy="3416320"/>
          </a:xfrm>
          <a:prstGeom prst="rect">
            <a:avLst/>
          </a:prstGeom>
        </p:spPr>
        <p:txBody>
          <a:bodyPr wrap="square">
            <a:spAutoFit/>
          </a:bodyPr>
          <a:lstStyle/>
          <a:p>
            <a:r>
              <a:rPr lang="es-ES" sz="2400" dirty="0"/>
              <a:t>Poco a poco, la familia se ha ido ajustando a la rutina del centro de tránsito para personas migrantes y refugiados en </a:t>
            </a:r>
            <a:r>
              <a:rPr lang="es-ES" sz="2400" dirty="0" err="1"/>
              <a:t>Gevgelija</a:t>
            </a:r>
            <a:r>
              <a:rPr lang="es-ES" sz="2400" dirty="0"/>
              <a:t>. Tras mucho esfuerzo y papeleo, el padre de </a:t>
            </a:r>
            <a:r>
              <a:rPr lang="es-ES" sz="2400" dirty="0" err="1"/>
              <a:t>Jihan</a:t>
            </a:r>
            <a:r>
              <a:rPr lang="es-ES" sz="2400" dirty="0"/>
              <a:t> con su ayuda, consigue traerse a su madre y a su hermano con ellos, eso hace que se sientan mejor y con más fuerza. Como otras 200 familias, viven en un refugio prefabricado. Resulta complicado respirar en su pequeña casa de metal ya que la ventilación es muy pobre. Además, en el refugio hace mucho calor en verano y mucho frío en invierno. Aunque tienen sus necesidades básicas cubiertas, no pueden moverse más allá de las puertas del centro. No saben cuánto tiempo más tendrán que esperar para que les den una alternativa de asentamiento. </a:t>
            </a:r>
          </a:p>
        </p:txBody>
      </p:sp>
    </p:spTree>
    <p:extLst>
      <p:ext uri="{BB962C8B-B14F-4D97-AF65-F5344CB8AC3E}">
        <p14:creationId xmlns:p14="http://schemas.microsoft.com/office/powerpoint/2010/main" val="2215894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16 x 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Office_9529500_TF02804846_TF02804846" id="{65FD6923-A55A-4D8A-AB6E-792F5126A260}" vid="{862C69AA-365A-4DD1-97BC-168A1699736E}"/>
    </a:ext>
  </a:extLst>
</a:theme>
</file>

<file path=ppt/theme/theme2.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de pizarra para el ámbito educativo (panorámica)</Template>
  <TotalTime>474</TotalTime>
  <Words>827</Words>
  <Application>Microsoft Office PowerPoint</Application>
  <PresentationFormat>Personalizado</PresentationFormat>
  <Paragraphs>35</Paragraphs>
  <Slides>11</Slides>
  <Notes>10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Pizarra 16 x 9</vt:lpstr>
      <vt:lpstr>Diario de un refugiado</vt:lpstr>
      <vt:lpstr>Jihan, chica regugiada, procedente de Alepo</vt:lpstr>
      <vt:lpstr>Alepo en 2002; sus padres</vt:lpstr>
      <vt:lpstr>Alepo en 2014</vt:lpstr>
      <vt:lpstr>Su colegio; hobbies</vt:lpstr>
      <vt:lpstr>La situación empeora</vt:lpstr>
      <vt:lpstr>La huída a Europa</vt:lpstr>
      <vt:lpstr>El viaje </vt:lpstr>
      <vt:lpstr>Las cosas mejoran para Jihan</vt:lpstr>
      <vt:lpstr>Presentación de PowerPoint</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¿Quién soy?</dc:title>
  <dc:creator>María</dc:creator>
  <cp:lastModifiedBy>Usuario</cp:lastModifiedBy>
  <cp:revision>30</cp:revision>
  <dcterms:created xsi:type="dcterms:W3CDTF">2018-01-28T11:23:10Z</dcterms:created>
  <dcterms:modified xsi:type="dcterms:W3CDTF">2018-07-05T10:22:27Z</dcterms:modified>
</cp:coreProperties>
</file>