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5" r:id="rId2"/>
    <p:sldId id="278" r:id="rId3"/>
    <p:sldId id="281" r:id="rId4"/>
    <p:sldId id="277" r:id="rId5"/>
    <p:sldId id="276" r:id="rId6"/>
    <p:sldId id="258" r:id="rId7"/>
    <p:sldId id="279" r:id="rId8"/>
    <p:sldId id="269" r:id="rId9"/>
    <p:sldId id="282" r:id="rId10"/>
    <p:sldId id="259" r:id="rId11"/>
    <p:sldId id="283" r:id="rId12"/>
    <p:sldId id="264" r:id="rId13"/>
    <p:sldId id="274" r:id="rId14"/>
    <p:sldId id="280" r:id="rId15"/>
    <p:sldId id="273" r:id="rId16"/>
    <p:sldId id="260" r:id="rId17"/>
    <p:sldId id="265" r:id="rId18"/>
    <p:sldId id="271" r:id="rId19"/>
    <p:sldId id="284" r:id="rId20"/>
    <p:sldId id="261" r:id="rId21"/>
    <p:sldId id="262" r:id="rId22"/>
    <p:sldId id="266" r:id="rId23"/>
    <p:sldId id="263" r:id="rId2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78" autoAdjust="0"/>
    <p:restoredTop sz="94660"/>
  </p:normalViewPr>
  <p:slideViewPr>
    <p:cSldViewPr>
      <p:cViewPr>
        <p:scale>
          <a:sx n="66" d="100"/>
          <a:sy n="66" d="100"/>
        </p:scale>
        <p:origin x="-773" y="-5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80299A-F97E-4324-ACB8-1C7F284559FA}" type="datetimeFigureOut">
              <a:rPr lang="it-IT" smtClean="0"/>
              <a:pPr/>
              <a:t>15/02/2018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B8325A-886B-4409-BBF8-22F613552C81}"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2BE95B1-B859-40ED-AEA7-5D166E41409F}" type="datetimeFigureOut">
              <a:rPr lang="it-IT" smtClean="0"/>
              <a:pPr/>
              <a:t>15/02/2018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4E34EC-1C17-42F4-A0C3-B36E57743341}" type="slidenum">
              <a:rPr lang="it-IT" smtClean="0"/>
              <a:pPr/>
              <a:t>‹N›</a:t>
            </a:fld>
            <a:endParaRPr lang="it-IT"/>
          </a:p>
        </p:txBody>
      </p:sp>
    </p:spTree>
  </p:cSld>
  <p:clrMapOvr>
    <a:masterClrMapping/>
  </p:clrMapOvr>
  <p:transition spd="med" advClick="0" advTm="2000">
    <p:wipe dir="d"/>
    <p:sndAc>
      <p:stSnd>
        <p:snd r:embed="rId1" name="click.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2BE95B1-B859-40ED-AEA7-5D166E41409F}" type="datetimeFigureOut">
              <a:rPr lang="it-IT" smtClean="0"/>
              <a:pPr/>
              <a:t>15/02/2018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4E34EC-1C17-42F4-A0C3-B36E57743341}" type="slidenum">
              <a:rPr lang="it-IT" smtClean="0"/>
              <a:pPr/>
              <a:t>‹N›</a:t>
            </a:fld>
            <a:endParaRPr lang="it-IT"/>
          </a:p>
        </p:txBody>
      </p:sp>
    </p:spTree>
  </p:cSld>
  <p:clrMapOvr>
    <a:masterClrMapping/>
  </p:clrMapOvr>
  <p:transition spd="med" advClick="0" advTm="2000">
    <p:wipe dir="d"/>
    <p:sndAc>
      <p:stSnd>
        <p:snd r:embed="rId1" name="click.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2BE95B1-B859-40ED-AEA7-5D166E41409F}" type="datetimeFigureOut">
              <a:rPr lang="it-IT" smtClean="0"/>
              <a:pPr/>
              <a:t>15/02/2018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4E34EC-1C17-42F4-A0C3-B36E57743341}" type="slidenum">
              <a:rPr lang="it-IT" smtClean="0"/>
              <a:pPr/>
              <a:t>‹N›</a:t>
            </a:fld>
            <a:endParaRPr lang="it-IT"/>
          </a:p>
        </p:txBody>
      </p:sp>
    </p:spTree>
  </p:cSld>
  <p:clrMapOvr>
    <a:masterClrMapping/>
  </p:clrMapOvr>
  <p:transition spd="med" advClick="0" advTm="2000">
    <p:wipe dir="d"/>
    <p:sndAc>
      <p:stSnd>
        <p:snd r:embed="rId1" name="click.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2BE95B1-B859-40ED-AEA7-5D166E41409F}" type="datetimeFigureOut">
              <a:rPr lang="it-IT" smtClean="0"/>
              <a:pPr/>
              <a:t>15/02/2018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4E34EC-1C17-42F4-A0C3-B36E57743341}" type="slidenum">
              <a:rPr lang="it-IT" smtClean="0"/>
              <a:pPr/>
              <a:t>‹N›</a:t>
            </a:fld>
            <a:endParaRPr lang="it-IT"/>
          </a:p>
        </p:txBody>
      </p:sp>
    </p:spTree>
  </p:cSld>
  <p:clrMapOvr>
    <a:masterClrMapping/>
  </p:clrMapOvr>
  <p:transition spd="med" advClick="0" advTm="2000">
    <p:wipe dir="d"/>
    <p:sndAc>
      <p:stSnd>
        <p:snd r:embed="rId1" name="click.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2BE95B1-B859-40ED-AEA7-5D166E41409F}" type="datetimeFigureOut">
              <a:rPr lang="it-IT" smtClean="0"/>
              <a:pPr/>
              <a:t>15/02/2018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4E34EC-1C17-42F4-A0C3-B36E57743341}" type="slidenum">
              <a:rPr lang="it-IT" smtClean="0"/>
              <a:pPr/>
              <a:t>‹N›</a:t>
            </a:fld>
            <a:endParaRPr lang="it-IT"/>
          </a:p>
        </p:txBody>
      </p:sp>
    </p:spTree>
  </p:cSld>
  <p:clrMapOvr>
    <a:masterClrMapping/>
  </p:clrMapOvr>
  <p:transition spd="med" advClick="0" advTm="2000">
    <p:wipe dir="d"/>
    <p:sndAc>
      <p:stSnd>
        <p:snd r:embed="rId1" name="click.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2BE95B1-B859-40ED-AEA7-5D166E41409F}" type="datetimeFigureOut">
              <a:rPr lang="it-IT" smtClean="0"/>
              <a:pPr/>
              <a:t>15/02/2018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04E34EC-1C17-42F4-A0C3-B36E57743341}" type="slidenum">
              <a:rPr lang="it-IT" smtClean="0"/>
              <a:pPr/>
              <a:t>‹N›</a:t>
            </a:fld>
            <a:endParaRPr lang="it-IT"/>
          </a:p>
        </p:txBody>
      </p:sp>
    </p:spTree>
  </p:cSld>
  <p:clrMapOvr>
    <a:masterClrMapping/>
  </p:clrMapOvr>
  <p:transition spd="med" advClick="0" advTm="2000">
    <p:wipe dir="d"/>
    <p:sndAc>
      <p:stSnd>
        <p:snd r:embed="rId1" name="click.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2BE95B1-B859-40ED-AEA7-5D166E41409F}" type="datetimeFigureOut">
              <a:rPr lang="it-IT" smtClean="0"/>
              <a:pPr/>
              <a:t>15/02/2018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04E34EC-1C17-42F4-A0C3-B36E57743341}" type="slidenum">
              <a:rPr lang="it-IT" smtClean="0"/>
              <a:pPr/>
              <a:t>‹N›</a:t>
            </a:fld>
            <a:endParaRPr lang="it-IT"/>
          </a:p>
        </p:txBody>
      </p:sp>
    </p:spTree>
  </p:cSld>
  <p:clrMapOvr>
    <a:masterClrMapping/>
  </p:clrMapOvr>
  <p:transition spd="med" advClick="0" advTm="2000">
    <p:wipe dir="d"/>
    <p:sndAc>
      <p:stSnd>
        <p:snd r:embed="rId1" name="click.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2BE95B1-B859-40ED-AEA7-5D166E41409F}" type="datetimeFigureOut">
              <a:rPr lang="it-IT" smtClean="0"/>
              <a:pPr/>
              <a:t>15/02/2018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04E34EC-1C17-42F4-A0C3-B36E57743341}" type="slidenum">
              <a:rPr lang="it-IT" smtClean="0"/>
              <a:pPr/>
              <a:t>‹N›</a:t>
            </a:fld>
            <a:endParaRPr lang="it-IT"/>
          </a:p>
        </p:txBody>
      </p:sp>
    </p:spTree>
  </p:cSld>
  <p:clrMapOvr>
    <a:masterClrMapping/>
  </p:clrMapOvr>
  <p:transition spd="med" advClick="0" advTm="2000">
    <p:wipe dir="d"/>
    <p:sndAc>
      <p:stSnd>
        <p:snd r:embed="rId1" name="click.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2BE95B1-B859-40ED-AEA7-5D166E41409F}" type="datetimeFigureOut">
              <a:rPr lang="it-IT" smtClean="0"/>
              <a:pPr/>
              <a:t>15/02/2018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04E34EC-1C17-42F4-A0C3-B36E57743341}" type="slidenum">
              <a:rPr lang="it-IT" smtClean="0"/>
              <a:pPr/>
              <a:t>‹N›</a:t>
            </a:fld>
            <a:endParaRPr lang="it-IT"/>
          </a:p>
        </p:txBody>
      </p:sp>
    </p:spTree>
  </p:cSld>
  <p:clrMapOvr>
    <a:masterClrMapping/>
  </p:clrMapOvr>
  <p:transition spd="med" advClick="0" advTm="2000">
    <p:wipe dir="d"/>
    <p:sndAc>
      <p:stSnd>
        <p:snd r:embed="rId1" name="click.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2BE95B1-B859-40ED-AEA7-5D166E41409F}" type="datetimeFigureOut">
              <a:rPr lang="it-IT" smtClean="0"/>
              <a:pPr/>
              <a:t>15/02/2018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04E34EC-1C17-42F4-A0C3-B36E57743341}" type="slidenum">
              <a:rPr lang="it-IT" smtClean="0"/>
              <a:pPr/>
              <a:t>‹N›</a:t>
            </a:fld>
            <a:endParaRPr lang="it-IT"/>
          </a:p>
        </p:txBody>
      </p:sp>
    </p:spTree>
  </p:cSld>
  <p:clrMapOvr>
    <a:masterClrMapping/>
  </p:clrMapOvr>
  <p:transition spd="med" advClick="0" advTm="2000">
    <p:wipe dir="d"/>
    <p:sndAc>
      <p:stSnd>
        <p:snd r:embed="rId1" name="click.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2BE95B1-B859-40ED-AEA7-5D166E41409F}" type="datetimeFigureOut">
              <a:rPr lang="it-IT" smtClean="0"/>
              <a:pPr/>
              <a:t>15/02/2018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04E34EC-1C17-42F4-A0C3-B36E57743341}" type="slidenum">
              <a:rPr lang="it-IT" smtClean="0"/>
              <a:pPr/>
              <a:t>‹N›</a:t>
            </a:fld>
            <a:endParaRPr lang="it-IT"/>
          </a:p>
        </p:txBody>
      </p:sp>
    </p:spTree>
  </p:cSld>
  <p:clrMapOvr>
    <a:masterClrMapping/>
  </p:clrMapOvr>
  <p:transition spd="med" advClick="0" advTm="2000">
    <p:wipe dir="d"/>
    <p:sndAc>
      <p:stSnd>
        <p:snd r:embed="rId1" name="click.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BE95B1-B859-40ED-AEA7-5D166E41409F}" type="datetimeFigureOut">
              <a:rPr lang="it-IT" smtClean="0"/>
              <a:pPr/>
              <a:t>15/02/2018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4E34EC-1C17-42F4-A0C3-B36E57743341}"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2000">
    <p:wipe dir="d"/>
    <p:sndAc>
      <p:stSnd>
        <p:snd r:embed="rId13" name="click.wav" builtIn="1"/>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2.xml"/><Relationship Id="rId7" Type="http://schemas.openxmlformats.org/officeDocument/2006/relationships/image" Target="../media/image30.jpeg"/><Relationship Id="rId2" Type="http://schemas.openxmlformats.org/officeDocument/2006/relationships/audio" Target="file:///C:\Users\Classe%20%20Lingue\Downloads\Lindsey%20Stirling%20-%20Crystallize%20HD.mp3" TargetMode="External"/><Relationship Id="rId1" Type="http://schemas.openxmlformats.org/officeDocument/2006/relationships/tags" Target="../tags/tag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nascita della scrittura</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t>Come si è giunti alla scrittura? </a:t>
            </a:r>
          </a:p>
          <a:p>
            <a:r>
              <a:rPr lang="it-IT" dirty="0" smtClean="0"/>
              <a:t>E’ uno strumento di comunicazione di massa in tutte le lingue indoeuropee e semitiche “scrivere” è legata all’idea d’incidere.</a:t>
            </a:r>
          </a:p>
          <a:p>
            <a:r>
              <a:rPr lang="it-IT" dirty="0" smtClean="0"/>
              <a:t>Non sappiamo chi fu il primo ad inventare la scrittura e quando fu inventata, gli studiosi pongono questo inizio al 6.000 </a:t>
            </a:r>
            <a:r>
              <a:rPr lang="it-IT" dirty="0" err="1" smtClean="0"/>
              <a:t>a.C</a:t>
            </a:r>
            <a:r>
              <a:rPr lang="it-IT" dirty="0" smtClean="0"/>
              <a:t>. </a:t>
            </a:r>
          </a:p>
          <a:p>
            <a:r>
              <a:rPr lang="it-IT" dirty="0" smtClean="0"/>
              <a:t>La nascita e l’invenzione dei grandi sistemi di scrittura dell’antichità sono ancora parzialmente conosciute e poca è la conoscenza del fondamento di tutto il sapere, l’alfabeto scritto, così come si configurò agli albori dell’umanità. </a:t>
            </a:r>
          </a:p>
          <a:p>
            <a:endParaRPr lang="it-IT" dirty="0"/>
          </a:p>
        </p:txBody>
      </p:sp>
    </p:spTree>
  </p:cSld>
  <p:clrMapOvr>
    <a:masterClrMapping/>
  </p:clrMapOvr>
  <p:transition spd="med" advClick="0" advTm="2000">
    <p:wipe dir="d"/>
    <p:sndAc>
      <p:stSnd>
        <p:snd r:embed="rId2" name="click.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1142984"/>
          </a:xfrm>
        </p:spPr>
        <p:txBody>
          <a:bodyPr>
            <a:normAutofit/>
          </a:bodyPr>
          <a:lstStyle/>
          <a:p>
            <a:r>
              <a:rPr lang="it-IT" dirty="0" smtClean="0"/>
              <a:t>La scrittura dell’antichità greca </a:t>
            </a:r>
            <a:endParaRPr lang="it-IT" dirty="0"/>
          </a:p>
        </p:txBody>
      </p:sp>
      <p:sp>
        <p:nvSpPr>
          <p:cNvPr id="3" name="Segnaposto contenuto 2"/>
          <p:cNvSpPr>
            <a:spLocks noGrp="1"/>
          </p:cNvSpPr>
          <p:nvPr>
            <p:ph idx="1"/>
          </p:nvPr>
        </p:nvSpPr>
        <p:spPr>
          <a:xfrm>
            <a:off x="428596" y="1000108"/>
            <a:ext cx="8229600" cy="3408986"/>
          </a:xfrm>
        </p:spPr>
        <p:txBody>
          <a:bodyPr>
            <a:noAutofit/>
          </a:bodyPr>
          <a:lstStyle/>
          <a:p>
            <a:pPr>
              <a:buNone/>
            </a:pPr>
            <a:r>
              <a:rPr lang="it-IT" sz="2000" dirty="0" smtClean="0"/>
              <a:t>I Greci furono i primi ad adottare i 22 segni fenici le più antiche testimonianze sono iscrizioni su ceramica. La loro innovazione fu l’aggiunta delle vocali.</a:t>
            </a:r>
          </a:p>
          <a:p>
            <a:pPr>
              <a:buNone/>
            </a:pPr>
            <a:r>
              <a:rPr lang="it-IT" sz="2000" dirty="0" smtClean="0"/>
              <a:t>La materia scrittoria del mondo greco, a parte gli </a:t>
            </a:r>
            <a:r>
              <a:rPr lang="it-IT" sz="2000" dirty="0" err="1" smtClean="0"/>
              <a:t>ostrac</a:t>
            </a:r>
            <a:r>
              <a:rPr lang="it-IT" sz="2000" dirty="0" smtClean="0"/>
              <a:t>, sono: il marmo, la pietra e il bronzo, che venivano incisi con martello e scalpello.</a:t>
            </a:r>
          </a:p>
          <a:p>
            <a:pPr>
              <a:buNone/>
            </a:pPr>
            <a:r>
              <a:rPr lang="it-IT" sz="2000" dirty="0" smtClean="0"/>
              <a:t>Il papiro risale ai tempi di Omero, coltivato in Egitto e venne usato fino alla nascita della pergamena (membrana),fatta con la pelle di un animale conciata e lavorata.</a:t>
            </a:r>
          </a:p>
          <a:p>
            <a:pPr>
              <a:buNone/>
            </a:pPr>
            <a:r>
              <a:rPr lang="it-IT" sz="2000" dirty="0" smtClean="0"/>
              <a:t>Su di esse si scriveva con il calamo, cannuccia appuntita. </a:t>
            </a:r>
          </a:p>
          <a:p>
            <a:pPr>
              <a:buNone/>
            </a:pPr>
            <a:r>
              <a:rPr lang="it-IT" sz="2000" dirty="0" smtClean="0"/>
              <a:t>Nel quarto secolo a.C. si utilizzarono le penne di volatile. Invece la carta risale al secondo secolo </a:t>
            </a:r>
            <a:r>
              <a:rPr lang="it-IT" sz="2400" dirty="0" err="1" smtClean="0"/>
              <a:t>d.C</a:t>
            </a:r>
            <a:r>
              <a:rPr lang="it-IT" sz="2400" dirty="0" smtClean="0"/>
              <a:t>..</a:t>
            </a:r>
            <a:endParaRPr lang="it-IT" sz="2400" dirty="0"/>
          </a:p>
        </p:txBody>
      </p:sp>
      <p:pic>
        <p:nvPicPr>
          <p:cNvPr id="4" name="Immagine 3" descr="page70-1004-full.jpg"/>
          <p:cNvPicPr>
            <a:picLocks noChangeAspect="1"/>
          </p:cNvPicPr>
          <p:nvPr/>
        </p:nvPicPr>
        <p:blipFill>
          <a:blip r:embed="rId3" cstate="print"/>
          <a:stretch>
            <a:fillRect/>
          </a:stretch>
        </p:blipFill>
        <p:spPr>
          <a:xfrm>
            <a:off x="1043608" y="4581128"/>
            <a:ext cx="2729880" cy="2047410"/>
          </a:xfrm>
          <a:prstGeom prst="rect">
            <a:avLst/>
          </a:prstGeom>
        </p:spPr>
      </p:pic>
      <p:pic>
        <p:nvPicPr>
          <p:cNvPr id="5" name="Immagine 4" descr="AGMA_Ostrakon_Cimon.jpg"/>
          <p:cNvPicPr>
            <a:picLocks noChangeAspect="1"/>
          </p:cNvPicPr>
          <p:nvPr/>
        </p:nvPicPr>
        <p:blipFill>
          <a:blip r:embed="rId4" cstate="print"/>
          <a:stretch>
            <a:fillRect/>
          </a:stretch>
        </p:blipFill>
        <p:spPr>
          <a:xfrm>
            <a:off x="4932040" y="4581128"/>
            <a:ext cx="3131840" cy="1980889"/>
          </a:xfrm>
          <a:prstGeom prst="rect">
            <a:avLst/>
          </a:prstGeom>
        </p:spPr>
      </p:pic>
      <p:pic>
        <p:nvPicPr>
          <p:cNvPr id="6" name="Immagine 5" descr="page70-1004-full.jpg"/>
          <p:cNvPicPr>
            <a:picLocks noChangeAspect="1"/>
          </p:cNvPicPr>
          <p:nvPr/>
        </p:nvPicPr>
        <p:blipFill>
          <a:blip r:embed="rId3" cstate="print"/>
          <a:stretch>
            <a:fillRect/>
          </a:stretch>
        </p:blipFill>
        <p:spPr>
          <a:xfrm>
            <a:off x="1000100" y="4572008"/>
            <a:ext cx="2729880" cy="2047410"/>
          </a:xfrm>
          <a:prstGeom prst="rect">
            <a:avLst/>
          </a:prstGeom>
        </p:spPr>
      </p:pic>
    </p:spTree>
  </p:cSld>
  <p:clrMapOvr>
    <a:masterClrMapping/>
  </p:clrMapOvr>
  <p:transition spd="med" advClick="0" advTm="2000">
    <p:wipe dir="d"/>
    <p:sndAc>
      <p:stSnd>
        <p:snd r:embed="rId2" name="click.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prima scrittura italica: l’Etrusco</a:t>
            </a:r>
            <a:endParaRPr lang="it-IT" dirty="0"/>
          </a:p>
        </p:txBody>
      </p:sp>
      <p:sp>
        <p:nvSpPr>
          <p:cNvPr id="3" name="Segnaposto contenuto 2"/>
          <p:cNvSpPr>
            <a:spLocks noGrp="1"/>
          </p:cNvSpPr>
          <p:nvPr>
            <p:ph idx="1"/>
          </p:nvPr>
        </p:nvSpPr>
        <p:spPr>
          <a:xfrm>
            <a:off x="457200" y="1600200"/>
            <a:ext cx="4829180" cy="4525963"/>
          </a:xfrm>
        </p:spPr>
        <p:txBody>
          <a:bodyPr>
            <a:normAutofit fontScale="85000" lnSpcReduction="20000"/>
          </a:bodyPr>
          <a:lstStyle/>
          <a:p>
            <a:pPr algn="just"/>
            <a:r>
              <a:rPr lang="it-IT" dirty="0" smtClean="0"/>
              <a:t>Il primo popolo italico ad adottare l’alfabeto greco furono gli Etruschi, per alcuni provenienti dalla Lidia, per altri autoctono.</a:t>
            </a:r>
          </a:p>
          <a:p>
            <a:pPr algn="just"/>
            <a:r>
              <a:rPr lang="it-IT" dirty="0" smtClean="0"/>
              <a:t>Il carattere bustrofedico e senza separazione tra le parole lo accomunano alle prime iscrizioni latine.</a:t>
            </a:r>
          </a:p>
          <a:p>
            <a:pPr algn="just"/>
            <a:r>
              <a:rPr lang="it-IT" dirty="0" smtClean="0"/>
              <a:t>Le iscrizione più antiche sono di carattere funerario e giuridico.</a:t>
            </a:r>
            <a:endParaRPr lang="it-IT" dirty="0"/>
          </a:p>
        </p:txBody>
      </p:sp>
      <p:pic>
        <p:nvPicPr>
          <p:cNvPr id="4" name="Immagine 3" descr="download (3).jpg"/>
          <p:cNvPicPr>
            <a:picLocks noChangeAspect="1"/>
          </p:cNvPicPr>
          <p:nvPr/>
        </p:nvPicPr>
        <p:blipFill>
          <a:blip r:embed="rId3"/>
          <a:stretch>
            <a:fillRect/>
          </a:stretch>
        </p:blipFill>
        <p:spPr>
          <a:xfrm>
            <a:off x="5786446" y="1643050"/>
            <a:ext cx="2714644" cy="4214842"/>
          </a:xfrm>
          <a:prstGeom prst="rect">
            <a:avLst/>
          </a:prstGeom>
        </p:spPr>
      </p:pic>
    </p:spTree>
  </p:cSld>
  <p:clrMapOvr>
    <a:masterClrMapping/>
  </p:clrMapOvr>
  <p:transition spd="med" advClick="0" advTm="2000">
    <p:wipe dir="d"/>
    <p:sndAc>
      <p:stSnd>
        <p:snd r:embed="rId2" name="click.wav" builtIn="1"/>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68346"/>
          </a:xfrm>
        </p:spPr>
        <p:txBody>
          <a:bodyPr>
            <a:normAutofit/>
          </a:bodyPr>
          <a:lstStyle/>
          <a:p>
            <a:r>
              <a:rPr lang="it-IT" dirty="0" smtClean="0"/>
              <a:t>LA SCRITTURA LATINA </a:t>
            </a:r>
            <a:endParaRPr lang="it-IT" dirty="0"/>
          </a:p>
        </p:txBody>
      </p:sp>
      <p:sp>
        <p:nvSpPr>
          <p:cNvPr id="3" name="Segnaposto contenuto 2"/>
          <p:cNvSpPr>
            <a:spLocks noGrp="1"/>
          </p:cNvSpPr>
          <p:nvPr>
            <p:ph idx="1"/>
          </p:nvPr>
        </p:nvSpPr>
        <p:spPr>
          <a:xfrm>
            <a:off x="285720" y="1071546"/>
            <a:ext cx="4643470" cy="5222385"/>
          </a:xfrm>
        </p:spPr>
        <p:txBody>
          <a:bodyPr>
            <a:normAutofit fontScale="62500" lnSpcReduction="20000"/>
          </a:bodyPr>
          <a:lstStyle/>
          <a:p>
            <a:pPr algn="just"/>
            <a:r>
              <a:rPr lang="it-IT" dirty="0" smtClean="0"/>
              <a:t>I romani utilizzavano lo stilo su tavolette cerate. Su pareti e su tavole di legno si scriveva con la vernice (graffiti di Pompei).</a:t>
            </a:r>
          </a:p>
          <a:p>
            <a:pPr algn="just"/>
            <a:r>
              <a:rPr lang="it-IT" dirty="0" smtClean="0"/>
              <a:t>L’alfabeto latino deriva dall’etrusco più antico e si compone di 21 segni + 3 usati come numeri. Tra il </a:t>
            </a:r>
            <a:r>
              <a:rPr lang="it-IT" dirty="0" err="1" smtClean="0"/>
              <a:t>VII</a:t>
            </a:r>
            <a:r>
              <a:rPr lang="it-IT" dirty="0" smtClean="0"/>
              <a:t> e il IV secolo a.C. subisce modifiche fino a raggiungere una forma standard geometrica nell’età </a:t>
            </a:r>
            <a:r>
              <a:rPr lang="it-IT" dirty="0" err="1" smtClean="0"/>
              <a:t>cesariana-augustea</a:t>
            </a:r>
            <a:r>
              <a:rPr lang="it-IT" dirty="0" smtClean="0"/>
              <a:t>.</a:t>
            </a:r>
          </a:p>
          <a:p>
            <a:pPr algn="just"/>
            <a:r>
              <a:rPr lang="it-IT" dirty="0" smtClean="0"/>
              <a:t>Tra il </a:t>
            </a:r>
            <a:r>
              <a:rPr lang="it-IT" dirty="0" err="1" smtClean="0"/>
              <a:t>II</a:t>
            </a:r>
            <a:r>
              <a:rPr lang="it-IT" dirty="0" smtClean="0"/>
              <a:t> e il I secolo a.C. e il III d.C. si ha la scrittura definita </a:t>
            </a:r>
            <a:r>
              <a:rPr lang="it-IT" i="1" dirty="0" smtClean="0"/>
              <a:t>capitale rustica di cui si ha testimonianza nelle</a:t>
            </a:r>
            <a:r>
              <a:rPr lang="it-IT" dirty="0" smtClean="0"/>
              <a:t> iscrizioni contenute nel C.I.L. ( Corpus </a:t>
            </a:r>
            <a:r>
              <a:rPr lang="it-IT" dirty="0" err="1" smtClean="0"/>
              <a:t>Iscriptiones</a:t>
            </a:r>
            <a:r>
              <a:rPr lang="it-IT" dirty="0" smtClean="0"/>
              <a:t> </a:t>
            </a:r>
            <a:r>
              <a:rPr lang="it-IT" dirty="0" err="1" smtClean="0"/>
              <a:t>Latinarum</a:t>
            </a:r>
            <a:r>
              <a:rPr lang="it-IT" dirty="0" smtClean="0"/>
              <a:t>).</a:t>
            </a:r>
          </a:p>
          <a:p>
            <a:pPr algn="just"/>
            <a:r>
              <a:rPr lang="it-IT" dirty="0" smtClean="0"/>
              <a:t>L’evoluzione della scrittura latina si distingue in tre momenti:-da capitale a corsiva; da maiuscola a minuscola bilineare; da questo processo nasce l’onciale, diffusa a partire dal IV secolo</a:t>
            </a:r>
            <a:endParaRPr lang="it-IT" dirty="0"/>
          </a:p>
        </p:txBody>
      </p:sp>
      <p:pic>
        <p:nvPicPr>
          <p:cNvPr id="4" name="Immagine 3" descr="3896444_800.gif"/>
          <p:cNvPicPr>
            <a:picLocks noChangeAspect="1"/>
          </p:cNvPicPr>
          <p:nvPr/>
        </p:nvPicPr>
        <p:blipFill>
          <a:blip r:embed="rId3" cstate="print"/>
          <a:stretch>
            <a:fillRect/>
          </a:stretch>
        </p:blipFill>
        <p:spPr>
          <a:xfrm>
            <a:off x="5000628" y="1214422"/>
            <a:ext cx="4143372" cy="2857520"/>
          </a:xfrm>
          <a:prstGeom prst="rect">
            <a:avLst/>
          </a:prstGeom>
        </p:spPr>
      </p:pic>
    </p:spTree>
  </p:cSld>
  <p:clrMapOvr>
    <a:masterClrMapping/>
  </p:clrMapOvr>
  <p:transition spd="med" advClick="0" advTm="2000">
    <p:wipe dir="d"/>
    <p:sndAc>
      <p:stSnd>
        <p:snd r:embed="rId2" name="click.wav" builtIn="1"/>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Documenti in onciale e semionciale</a:t>
            </a:r>
            <a:endParaRPr lang="it-IT" dirty="0"/>
          </a:p>
        </p:txBody>
      </p:sp>
      <p:sp>
        <p:nvSpPr>
          <p:cNvPr id="3" name="Segnaposto contenuto 2"/>
          <p:cNvSpPr>
            <a:spLocks noGrp="1"/>
          </p:cNvSpPr>
          <p:nvPr>
            <p:ph idx="1"/>
          </p:nvPr>
        </p:nvSpPr>
        <p:spPr>
          <a:xfrm>
            <a:off x="457200" y="1340769"/>
            <a:ext cx="3257544" cy="5040560"/>
          </a:xfrm>
        </p:spPr>
        <p:txBody>
          <a:bodyPr>
            <a:noAutofit/>
          </a:bodyPr>
          <a:lstStyle/>
          <a:p>
            <a:pPr algn="just"/>
            <a:r>
              <a:rPr lang="it-IT" sz="1600" dirty="0" smtClean="0"/>
              <a:t>Fra i più significativi testi in onciale vi sono i frammenti di S. Cipriano e il palinsesto del De </a:t>
            </a:r>
            <a:r>
              <a:rPr lang="it-IT" sz="1600" dirty="0" err="1" smtClean="0"/>
              <a:t>Republica</a:t>
            </a:r>
            <a:r>
              <a:rPr lang="it-IT" sz="1600" dirty="0" smtClean="0"/>
              <a:t> del IV- V sec. a. C.</a:t>
            </a:r>
          </a:p>
          <a:p>
            <a:pPr algn="just"/>
            <a:r>
              <a:rPr lang="it-IT" sz="1600" dirty="0" smtClean="0"/>
              <a:t>La scrittura onciale perdurò per cinque secoli dal </a:t>
            </a:r>
            <a:r>
              <a:rPr lang="it-IT" sz="1600" dirty="0" err="1" smtClean="0"/>
              <a:t>IV</a:t>
            </a:r>
            <a:r>
              <a:rPr lang="it-IT" sz="1600" dirty="0" smtClean="0"/>
              <a:t> all’</a:t>
            </a:r>
            <a:r>
              <a:rPr lang="it-IT" sz="1600" dirty="0" err="1" smtClean="0"/>
              <a:t>VIII</a:t>
            </a:r>
            <a:r>
              <a:rPr lang="it-IT" sz="1600" dirty="0" smtClean="0"/>
              <a:t> la usarono gli autori cristiani, infatti fu considerata la scrittura della cristianità.</a:t>
            </a:r>
          </a:p>
          <a:p>
            <a:pPr algn="just"/>
            <a:r>
              <a:rPr lang="it-IT" sz="1600" dirty="0" smtClean="0"/>
              <a:t>Essa costituiva un compromesso fra il vecchio (scrittura capitale) e il nuovo fino a trasformarsi in minuscola corsiva: scorrevole, facile, agile, adatta agli affari alla scrittura della burocrazia e ben presto divenne anche la scrittura della cultura e degli studi.</a:t>
            </a:r>
            <a:endParaRPr lang="it-IT" sz="1600" dirty="0"/>
          </a:p>
        </p:txBody>
      </p:sp>
      <p:pic>
        <p:nvPicPr>
          <p:cNvPr id="4" name="Immagine 3" descr="8108183.jpg"/>
          <p:cNvPicPr>
            <a:picLocks noChangeAspect="1"/>
          </p:cNvPicPr>
          <p:nvPr/>
        </p:nvPicPr>
        <p:blipFill>
          <a:blip r:embed="rId3" cstate="print"/>
          <a:stretch>
            <a:fillRect/>
          </a:stretch>
        </p:blipFill>
        <p:spPr>
          <a:xfrm>
            <a:off x="3851920" y="1628800"/>
            <a:ext cx="4718298" cy="4320480"/>
          </a:xfrm>
          <a:prstGeom prst="rect">
            <a:avLst/>
          </a:prstGeom>
        </p:spPr>
      </p:pic>
    </p:spTree>
  </p:cSld>
  <p:clrMapOvr>
    <a:masterClrMapping/>
  </p:clrMapOvr>
  <p:transition spd="med" advClick="0" advTm="2000">
    <p:wipe dir="d"/>
    <p:sndAc>
      <p:stSnd>
        <p:snd r:embed="rId2" name="click.wav" builtIn="1"/>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6" name="Segnaposto contenuto 5" descr="51fpSCqdxZL._SY355_.jpg"/>
          <p:cNvPicPr>
            <a:picLocks noGrp="1" noChangeAspect="1"/>
          </p:cNvPicPr>
          <p:nvPr>
            <p:ph idx="1"/>
          </p:nvPr>
        </p:nvPicPr>
        <p:blipFill>
          <a:blip r:embed="rId3" cstate="print"/>
          <a:stretch>
            <a:fillRect/>
          </a:stretch>
        </p:blipFill>
        <p:spPr>
          <a:xfrm>
            <a:off x="0" y="0"/>
            <a:ext cx="9144000" cy="7190656"/>
          </a:xfrm>
        </p:spPr>
      </p:pic>
      <p:sp>
        <p:nvSpPr>
          <p:cNvPr id="9" name="CasellaDiTesto 8"/>
          <p:cNvSpPr txBox="1"/>
          <p:nvPr/>
        </p:nvSpPr>
        <p:spPr>
          <a:xfrm>
            <a:off x="467544" y="1628800"/>
            <a:ext cx="7920880" cy="4524315"/>
          </a:xfrm>
          <a:prstGeom prst="rect">
            <a:avLst/>
          </a:prstGeom>
          <a:noFill/>
        </p:spPr>
        <p:txBody>
          <a:bodyPr wrap="square" rtlCol="0">
            <a:spAutoFit/>
          </a:bodyPr>
          <a:lstStyle/>
          <a:p>
            <a:r>
              <a:rPr lang="it-IT" sz="3600" dirty="0" smtClean="0"/>
              <a:t>È materia scrittoria assai recente, l’invenzione dei cinesi risale al II sec. d. C. e da essi gli arabi la appresero intorno all’VIII secolo.</a:t>
            </a:r>
          </a:p>
          <a:p>
            <a:r>
              <a:rPr lang="it-IT" sz="3600" dirty="0" smtClean="0"/>
              <a:t>Le più antiche fabbriche di carta appaiono intorno al XIII sec a Fabriano nelle Marche ma già nel XII secolo si usava carta di fabbricazione araba.</a:t>
            </a:r>
            <a:endParaRPr lang="it-IT" sz="3600" dirty="0"/>
          </a:p>
        </p:txBody>
      </p:sp>
      <p:sp>
        <p:nvSpPr>
          <p:cNvPr id="10" name="CasellaDiTesto 9"/>
          <p:cNvSpPr txBox="1"/>
          <p:nvPr/>
        </p:nvSpPr>
        <p:spPr>
          <a:xfrm>
            <a:off x="683568" y="548680"/>
            <a:ext cx="6480720" cy="769441"/>
          </a:xfrm>
          <a:prstGeom prst="rect">
            <a:avLst/>
          </a:prstGeom>
          <a:noFill/>
        </p:spPr>
        <p:txBody>
          <a:bodyPr wrap="square" rtlCol="0">
            <a:spAutoFit/>
          </a:bodyPr>
          <a:lstStyle/>
          <a:p>
            <a:r>
              <a:rPr lang="it-IT" sz="4400" dirty="0" smtClean="0"/>
              <a:t>                LA CARTA</a:t>
            </a:r>
            <a:endParaRPr lang="it-IT" sz="4400" dirty="0"/>
          </a:p>
        </p:txBody>
      </p:sp>
    </p:spTree>
  </p:cSld>
  <p:clrMapOvr>
    <a:masterClrMapping/>
  </p:clrMapOvr>
  <p:transition spd="med" advClick="0" advTm="2000">
    <p:wipe dir="d"/>
    <p:sndAc>
      <p:stSnd>
        <p:snd r:embed="rId2" name="click.wav" builtIn="1"/>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Il passaggio della scrittura dall’età classica al Medioevo</a:t>
            </a:r>
            <a:endParaRPr lang="it-IT" dirty="0"/>
          </a:p>
        </p:txBody>
      </p:sp>
      <p:sp>
        <p:nvSpPr>
          <p:cNvPr id="3" name="Segnaposto contenuto 2"/>
          <p:cNvSpPr>
            <a:spLocks noGrp="1"/>
          </p:cNvSpPr>
          <p:nvPr>
            <p:ph idx="1"/>
          </p:nvPr>
        </p:nvSpPr>
        <p:spPr>
          <a:xfrm>
            <a:off x="457200" y="1714488"/>
            <a:ext cx="4114800" cy="4714908"/>
          </a:xfrm>
        </p:spPr>
        <p:txBody>
          <a:bodyPr>
            <a:normAutofit fontScale="32500" lnSpcReduction="20000"/>
          </a:bodyPr>
          <a:lstStyle/>
          <a:p>
            <a:pPr algn="just"/>
            <a:r>
              <a:rPr lang="it-IT" sz="6000" dirty="0" smtClean="0"/>
              <a:t>Il periodo dell’unità scrittoria romana, termina con l’avvento delle invasioni barbariche: in Francia e in Spagna alla fine del V secolo </a:t>
            </a:r>
            <a:r>
              <a:rPr lang="it-IT" sz="6000" dirty="0" err="1" smtClean="0"/>
              <a:t>d.C</a:t>
            </a:r>
            <a:r>
              <a:rPr lang="it-IT" sz="6000" dirty="0" smtClean="0"/>
              <a:t>, in Italia con l’avvento dei Longobardi</a:t>
            </a:r>
          </a:p>
          <a:p>
            <a:pPr algn="just"/>
            <a:r>
              <a:rPr lang="it-IT" sz="6000" dirty="0" smtClean="0"/>
              <a:t>Il periodo </a:t>
            </a:r>
            <a:r>
              <a:rPr lang="it-IT" sz="6000" dirty="0" err="1" smtClean="0"/>
              <a:t>carolino-gotico</a:t>
            </a:r>
            <a:r>
              <a:rPr lang="it-IT" sz="6000" dirty="0" smtClean="0"/>
              <a:t> che costituisce la prima forma di scrittura ufficiale istituita nell’ anno mille chiamata </a:t>
            </a:r>
            <a:r>
              <a:rPr lang="it-IT" sz="6000" i="1" dirty="0" smtClean="0"/>
              <a:t>minuscola </a:t>
            </a:r>
            <a:r>
              <a:rPr lang="it-IT" sz="6000" i="1" dirty="0" err="1" smtClean="0"/>
              <a:t>carolina-gotica</a:t>
            </a:r>
            <a:r>
              <a:rPr lang="it-IT" sz="6000" dirty="0" smtClean="0"/>
              <a:t>,che si diffonde in Francia, Germania e Italia settentrionale nel IX sec</a:t>
            </a:r>
            <a:r>
              <a:rPr lang="it-IT" sz="5100" dirty="0" smtClean="0"/>
              <a:t>. d. C. </a:t>
            </a:r>
          </a:p>
          <a:p>
            <a:endParaRPr lang="it-IT" dirty="0"/>
          </a:p>
        </p:txBody>
      </p:sp>
      <p:pic>
        <p:nvPicPr>
          <p:cNvPr id="4" name="Immagine 3" descr="images (1).jpg"/>
          <p:cNvPicPr>
            <a:picLocks noChangeAspect="1"/>
          </p:cNvPicPr>
          <p:nvPr/>
        </p:nvPicPr>
        <p:blipFill>
          <a:blip r:embed="rId3"/>
          <a:stretch>
            <a:fillRect/>
          </a:stretch>
        </p:blipFill>
        <p:spPr>
          <a:xfrm>
            <a:off x="4786314" y="1643050"/>
            <a:ext cx="3486159" cy="3786214"/>
          </a:xfrm>
          <a:prstGeom prst="rect">
            <a:avLst/>
          </a:prstGeom>
        </p:spPr>
      </p:pic>
      <p:pic>
        <p:nvPicPr>
          <p:cNvPr id="5" name="CD audio 4">
            <a:hlinkClick r:id="" action="ppaction://media"/>
          </p:cNvPr>
          <p:cNvPicPr>
            <a:picLocks noRot="1" noChangeAspect="1"/>
          </p:cNvPicPr>
          <p:nvPr>
            <a:audioCd>
              <a:st track="1"/>
              <a:end track="21"/>
            </a:audioCd>
          </p:nvPr>
        </p:nvPicPr>
        <p:blipFill>
          <a:blip r:embed="rId4"/>
          <a:stretch>
            <a:fillRect/>
          </a:stretch>
        </p:blipFill>
        <p:spPr>
          <a:xfrm>
            <a:off x="4419600" y="3276600"/>
            <a:ext cx="304800" cy="304800"/>
          </a:xfrm>
          <a:prstGeom prst="rect">
            <a:avLst/>
          </a:prstGeom>
        </p:spPr>
      </p:pic>
    </p:spTree>
  </p:cSld>
  <p:clrMapOvr>
    <a:masterClrMapping/>
  </p:clrMapOvr>
  <p:transition spd="med" advClick="0" advTm="2000">
    <p:wipe dir="d"/>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548680"/>
            <a:ext cx="8229600" cy="1143000"/>
          </a:xfrm>
        </p:spPr>
        <p:txBody>
          <a:bodyPr>
            <a:normAutofit/>
          </a:bodyPr>
          <a:lstStyle/>
          <a:p>
            <a:r>
              <a:rPr lang="it-IT" dirty="0" smtClean="0"/>
              <a:t>La scrittura nel Medioevo</a:t>
            </a:r>
            <a:endParaRPr lang="it-IT" dirty="0"/>
          </a:p>
        </p:txBody>
      </p:sp>
      <p:sp>
        <p:nvSpPr>
          <p:cNvPr id="3" name="Segnaposto contenuto 2"/>
          <p:cNvSpPr>
            <a:spLocks noGrp="1"/>
          </p:cNvSpPr>
          <p:nvPr>
            <p:ph idx="1"/>
          </p:nvPr>
        </p:nvSpPr>
        <p:spPr>
          <a:xfrm>
            <a:off x="457200" y="1700808"/>
            <a:ext cx="4114800" cy="4824536"/>
          </a:xfrm>
        </p:spPr>
        <p:txBody>
          <a:bodyPr>
            <a:noAutofit/>
          </a:bodyPr>
          <a:lstStyle/>
          <a:p>
            <a:pPr algn="just"/>
            <a:r>
              <a:rPr lang="it-IT" sz="2000" dirty="0" smtClean="0"/>
              <a:t>Dal decimo secolo </a:t>
            </a:r>
            <a:r>
              <a:rPr lang="it-IT" sz="2000" dirty="0" err="1" smtClean="0"/>
              <a:t>d.C</a:t>
            </a:r>
            <a:r>
              <a:rPr lang="it-IT" sz="2000" dirty="0" smtClean="0"/>
              <a:t> nascono i Codici attraverso  l’ </a:t>
            </a:r>
            <a:r>
              <a:rPr lang="it-IT" sz="2000" dirty="0" err="1" smtClean="0"/>
              <a:t>assemblamento</a:t>
            </a:r>
            <a:r>
              <a:rPr lang="it-IT" sz="2000" dirty="0" smtClean="0"/>
              <a:t> di fogli di carta che costituivano un </a:t>
            </a:r>
            <a:r>
              <a:rPr lang="it-IT" sz="2000" i="1" dirty="0" smtClean="0"/>
              <a:t>quaderno</a:t>
            </a:r>
            <a:r>
              <a:rPr lang="it-IT" sz="2000" dirty="0" smtClean="0"/>
              <a:t>.</a:t>
            </a:r>
          </a:p>
          <a:p>
            <a:pPr algn="just"/>
            <a:r>
              <a:rPr lang="it-IT" sz="2000" dirty="0" smtClean="0"/>
              <a:t>I </a:t>
            </a:r>
            <a:r>
              <a:rPr lang="it-IT" sz="2000" i="1" dirty="0" err="1" smtClean="0"/>
              <a:t>Codices</a:t>
            </a:r>
            <a:r>
              <a:rPr lang="it-IT" sz="2000" i="1" dirty="0" smtClean="0"/>
              <a:t> </a:t>
            </a:r>
            <a:r>
              <a:rPr lang="it-IT" sz="2000" i="1" dirty="0" err="1" smtClean="0"/>
              <a:t>rescripti</a:t>
            </a:r>
            <a:r>
              <a:rPr lang="it-IT" sz="2000" i="1" dirty="0" smtClean="0"/>
              <a:t> o palinsesti </a:t>
            </a:r>
            <a:r>
              <a:rPr lang="it-IT" sz="2000" dirty="0" smtClean="0"/>
              <a:t>più antichi risalgono all’ anno mille ed erano produzione di monaci amanuensi.</a:t>
            </a:r>
          </a:p>
          <a:p>
            <a:pPr algn="just"/>
            <a:r>
              <a:rPr lang="it-IT" sz="2000" dirty="0" smtClean="0"/>
              <a:t>Il processo di evoluzione della scrittura si lega alla storia politica ed economica del paese e cosi l’ attività mercantile crea un tipo di scrittura chiamata </a:t>
            </a:r>
            <a:r>
              <a:rPr lang="it-IT" sz="2000" i="1" dirty="0" smtClean="0"/>
              <a:t>cancelleresca - mercantesca </a:t>
            </a:r>
            <a:r>
              <a:rPr lang="it-IT" sz="2000" dirty="0" smtClean="0"/>
              <a:t>che si sviluppa a partire dal 1200.</a:t>
            </a:r>
            <a:endParaRPr lang="it-IT" sz="2000" dirty="0"/>
          </a:p>
        </p:txBody>
      </p:sp>
      <p:pic>
        <p:nvPicPr>
          <p:cNvPr id="4" name="Immagine 3" descr="1WP_20160320_009.jpg"/>
          <p:cNvPicPr>
            <a:picLocks noChangeAspect="1"/>
          </p:cNvPicPr>
          <p:nvPr/>
        </p:nvPicPr>
        <p:blipFill>
          <a:blip r:embed="rId3" cstate="print"/>
          <a:stretch>
            <a:fillRect/>
          </a:stretch>
        </p:blipFill>
        <p:spPr>
          <a:xfrm>
            <a:off x="4857752" y="1700808"/>
            <a:ext cx="3980722" cy="4752528"/>
          </a:xfrm>
          <a:prstGeom prst="rect">
            <a:avLst/>
          </a:prstGeom>
        </p:spPr>
      </p:pic>
    </p:spTree>
  </p:cSld>
  <p:clrMapOvr>
    <a:masterClrMapping/>
  </p:clrMapOvr>
  <p:transition spd="med" advClick="0" advTm="2000">
    <p:wipe dir="d"/>
    <p:sndAc>
      <p:stSnd>
        <p:snd r:embed="rId2" name="click.wav" builtIn="1"/>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60648"/>
            <a:ext cx="8229600" cy="1143000"/>
          </a:xfrm>
        </p:spPr>
        <p:txBody>
          <a:bodyPr>
            <a:normAutofit fontScale="90000"/>
          </a:bodyPr>
          <a:lstStyle/>
          <a:p>
            <a:r>
              <a:rPr lang="it-IT" b="1" dirty="0" smtClean="0"/>
              <a:t>LA NASCITA DELLA STAMPA E GUTENBERG</a:t>
            </a:r>
            <a:endParaRPr lang="it-IT" b="1" dirty="0"/>
          </a:p>
        </p:txBody>
      </p:sp>
      <p:sp>
        <p:nvSpPr>
          <p:cNvPr id="3" name="Segnaposto contenuto 2"/>
          <p:cNvSpPr>
            <a:spLocks noGrp="1"/>
          </p:cNvSpPr>
          <p:nvPr>
            <p:ph idx="1"/>
          </p:nvPr>
        </p:nvSpPr>
        <p:spPr>
          <a:xfrm>
            <a:off x="0" y="1556792"/>
            <a:ext cx="8938320" cy="2908920"/>
          </a:xfrm>
        </p:spPr>
        <p:txBody>
          <a:bodyPr>
            <a:normAutofit/>
          </a:bodyPr>
          <a:lstStyle/>
          <a:p>
            <a:r>
              <a:rPr lang="it-IT" sz="2400" dirty="0" smtClean="0"/>
              <a:t>Con l’invenzione della stampa, a opera di Gutenberg (1452), la scrittura diventa infine accessibile a tutti. Nel 1500 i mezzi di comunicazione subiscono una vera rivoluzione con l’invenzione della stampa a caratteri mobili, anche se la nascita dell’industria editoriale avviene solo mezzo secolo dopo.</a:t>
            </a:r>
            <a:endParaRPr lang="it-IT" sz="2400" dirty="0"/>
          </a:p>
        </p:txBody>
      </p:sp>
      <p:pic>
        <p:nvPicPr>
          <p:cNvPr id="4" name="Immagine 3" descr="chisiamo-img_01-300x336.jpg"/>
          <p:cNvPicPr>
            <a:picLocks noChangeAspect="1"/>
          </p:cNvPicPr>
          <p:nvPr/>
        </p:nvPicPr>
        <p:blipFill>
          <a:blip r:embed="rId3" cstate="print"/>
          <a:stretch>
            <a:fillRect/>
          </a:stretch>
        </p:blipFill>
        <p:spPr>
          <a:xfrm>
            <a:off x="6156176" y="3356992"/>
            <a:ext cx="2569468" cy="3200400"/>
          </a:xfrm>
          <a:prstGeom prst="rect">
            <a:avLst/>
          </a:prstGeom>
        </p:spPr>
      </p:pic>
      <p:pic>
        <p:nvPicPr>
          <p:cNvPr id="5" name="Immagine 4" descr="Immagine-Gutenberg.png"/>
          <p:cNvPicPr>
            <a:picLocks noChangeAspect="1"/>
          </p:cNvPicPr>
          <p:nvPr/>
        </p:nvPicPr>
        <p:blipFill>
          <a:blip r:embed="rId4" cstate="print"/>
          <a:stretch>
            <a:fillRect/>
          </a:stretch>
        </p:blipFill>
        <p:spPr>
          <a:xfrm>
            <a:off x="827584" y="3573016"/>
            <a:ext cx="4788024" cy="3005169"/>
          </a:xfrm>
          <a:prstGeom prst="rect">
            <a:avLst/>
          </a:prstGeom>
        </p:spPr>
      </p:pic>
    </p:spTree>
  </p:cSld>
  <p:clrMapOvr>
    <a:masterClrMapping/>
  </p:clrMapOvr>
  <p:transition spd="med" advClick="0" advTm="2000">
    <p:wipe dir="d"/>
    <p:sndAc>
      <p:stSnd>
        <p:snd r:embed="rId2" name="click.wav" builtIn="1"/>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1143000"/>
          </a:xfrm>
        </p:spPr>
        <p:txBody>
          <a:bodyPr>
            <a:normAutofit fontScale="90000"/>
          </a:bodyPr>
          <a:lstStyle/>
          <a:p>
            <a:r>
              <a:rPr lang="it-IT" b="1" dirty="0" smtClean="0"/>
              <a:t>LA SCRITTURA NELL’ETA’ MODERNA</a:t>
            </a:r>
            <a:endParaRPr lang="it-IT" b="1" dirty="0"/>
          </a:p>
        </p:txBody>
      </p:sp>
      <p:sp>
        <p:nvSpPr>
          <p:cNvPr id="3" name="Segnaposto contenuto 2"/>
          <p:cNvSpPr>
            <a:spLocks noGrp="1"/>
          </p:cNvSpPr>
          <p:nvPr>
            <p:ph idx="1"/>
          </p:nvPr>
        </p:nvSpPr>
        <p:spPr>
          <a:xfrm>
            <a:off x="0" y="1052736"/>
            <a:ext cx="9144000" cy="5073427"/>
          </a:xfrm>
        </p:spPr>
        <p:txBody>
          <a:bodyPr>
            <a:normAutofit/>
          </a:bodyPr>
          <a:lstStyle/>
          <a:p>
            <a:r>
              <a:rPr lang="it-IT" sz="2400" dirty="0" smtClean="0"/>
              <a:t>Il periodo moderno fu caratterizzato dalla ripresa delle forme dell’Età carolingia ad opera degli umanisti italiani(XV sec.) Mentre in Germania si usa ancora la scrittura gotica.</a:t>
            </a:r>
          </a:p>
          <a:p>
            <a:r>
              <a:rPr lang="it-IT" sz="2400" dirty="0" smtClean="0"/>
              <a:t>Nella scrittura moderna il tratteggio dei segni muta a causa  dei filetti iniziali e terminali delle lettere.</a:t>
            </a:r>
          </a:p>
        </p:txBody>
      </p:sp>
      <p:pic>
        <p:nvPicPr>
          <p:cNvPr id="4" name="Immagine 3" descr="codice_in_gotica_italiana.jpg"/>
          <p:cNvPicPr>
            <a:picLocks noChangeAspect="1"/>
          </p:cNvPicPr>
          <p:nvPr/>
        </p:nvPicPr>
        <p:blipFill>
          <a:blip r:embed="rId3" cstate="print"/>
          <a:stretch>
            <a:fillRect/>
          </a:stretch>
        </p:blipFill>
        <p:spPr>
          <a:xfrm>
            <a:off x="1785918" y="3500438"/>
            <a:ext cx="5472608" cy="2880320"/>
          </a:xfrm>
          <a:prstGeom prst="rect">
            <a:avLst/>
          </a:prstGeom>
        </p:spPr>
      </p:pic>
    </p:spTree>
  </p:cSld>
  <p:clrMapOvr>
    <a:masterClrMapping/>
  </p:clrMapOvr>
  <p:transition spd="med" advClick="0" advTm="2000">
    <p:wipe dir="d"/>
    <p:sndAc>
      <p:stSnd>
        <p:snd r:embed="rId2" name="click.wav" builtIn="1"/>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Dopo l’unità d’Italia</a:t>
            </a:r>
            <a:endParaRPr lang="it-IT" dirty="0"/>
          </a:p>
        </p:txBody>
      </p:sp>
      <p:sp>
        <p:nvSpPr>
          <p:cNvPr id="3" name="Segnaposto contenuto 2"/>
          <p:cNvSpPr>
            <a:spLocks noGrp="1"/>
          </p:cNvSpPr>
          <p:nvPr>
            <p:ph idx="1"/>
          </p:nvPr>
        </p:nvSpPr>
        <p:spPr/>
        <p:txBody>
          <a:bodyPr/>
          <a:lstStyle/>
          <a:p>
            <a:pPr algn="just"/>
            <a:r>
              <a:rPr lang="it-IT" dirty="0" smtClean="0"/>
              <a:t>Si pone il problema di quale modello insegnare nella scuola elementare divenuta obbligatoria e quale tecnica di scrittura fosse efficace ..prevalse il modello corsivo inglese inclinato con l’uso della penna </a:t>
            </a:r>
            <a:r>
              <a:rPr lang="it-IT" dirty="0" err="1" smtClean="0"/>
              <a:t>stilografica…</a:t>
            </a:r>
            <a:endParaRPr lang="it-IT" dirty="0"/>
          </a:p>
        </p:txBody>
      </p:sp>
      <p:pic>
        <p:nvPicPr>
          <p:cNvPr id="4" name="Immagine 3" descr="download.jpg"/>
          <p:cNvPicPr>
            <a:picLocks noChangeAspect="1"/>
          </p:cNvPicPr>
          <p:nvPr/>
        </p:nvPicPr>
        <p:blipFill>
          <a:blip r:embed="rId3"/>
          <a:stretch>
            <a:fillRect/>
          </a:stretch>
        </p:blipFill>
        <p:spPr>
          <a:xfrm>
            <a:off x="1928794" y="4214818"/>
            <a:ext cx="4572032" cy="1600203"/>
          </a:xfrm>
          <a:prstGeom prst="rect">
            <a:avLst/>
          </a:prstGeom>
        </p:spPr>
      </p:pic>
    </p:spTree>
  </p:cSld>
  <p:clrMapOvr>
    <a:masterClrMapping/>
  </p:clrMapOvr>
  <p:transition spd="med" advClick="0" advTm="2000">
    <p:wipe dir="d"/>
    <p:sndAc>
      <p:stSnd>
        <p:snd r:embed="rId2" name="click.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descr="41829358.jpg"/>
          <p:cNvPicPr>
            <a:picLocks noGrp="1" noChangeAspect="1"/>
          </p:cNvPicPr>
          <p:nvPr>
            <p:ph idx="1"/>
          </p:nvPr>
        </p:nvPicPr>
        <p:blipFill>
          <a:blip r:embed="rId3" cstate="print"/>
          <a:stretch>
            <a:fillRect/>
          </a:stretch>
        </p:blipFill>
        <p:spPr>
          <a:xfrm>
            <a:off x="0" y="0"/>
            <a:ext cx="9144000" cy="6922842"/>
          </a:xfrm>
        </p:spPr>
      </p:pic>
      <p:sp>
        <p:nvSpPr>
          <p:cNvPr id="7" name="CasellaDiTesto 6"/>
          <p:cNvSpPr txBox="1"/>
          <p:nvPr/>
        </p:nvSpPr>
        <p:spPr>
          <a:xfrm>
            <a:off x="179512" y="188640"/>
            <a:ext cx="8964488" cy="707886"/>
          </a:xfrm>
          <a:prstGeom prst="rect">
            <a:avLst/>
          </a:prstGeom>
          <a:noFill/>
        </p:spPr>
        <p:txBody>
          <a:bodyPr wrap="square" rtlCol="0">
            <a:spAutoFit/>
          </a:bodyPr>
          <a:lstStyle/>
          <a:p>
            <a:r>
              <a:rPr lang="it-IT" sz="4000" b="1" dirty="0" smtClean="0">
                <a:solidFill>
                  <a:schemeClr val="bg1"/>
                </a:solidFill>
                <a:effectLst>
                  <a:outerShdw blurRad="38100" dist="38100" dir="2700000" algn="tl">
                    <a:srgbClr val="000000">
                      <a:alpha val="43137"/>
                    </a:srgbClr>
                  </a:outerShdw>
                </a:effectLst>
              </a:rPr>
              <a:t>I  PREGRAFISMI E LE SCRITTURE RUPESTRI</a:t>
            </a:r>
            <a:endParaRPr lang="it-IT" sz="4000" b="1" dirty="0">
              <a:solidFill>
                <a:schemeClr val="bg1"/>
              </a:solidFill>
              <a:effectLst>
                <a:outerShdw blurRad="38100" dist="38100" dir="2700000" algn="tl">
                  <a:srgbClr val="000000">
                    <a:alpha val="43137"/>
                  </a:srgbClr>
                </a:outerShdw>
              </a:effectLst>
            </a:endParaRPr>
          </a:p>
        </p:txBody>
      </p:sp>
      <p:sp>
        <p:nvSpPr>
          <p:cNvPr id="8" name="CasellaDiTesto 7"/>
          <p:cNvSpPr txBox="1"/>
          <p:nvPr/>
        </p:nvSpPr>
        <p:spPr>
          <a:xfrm>
            <a:off x="251520" y="1124744"/>
            <a:ext cx="8496944" cy="4524315"/>
          </a:xfrm>
          <a:prstGeom prst="rect">
            <a:avLst/>
          </a:prstGeom>
          <a:noFill/>
        </p:spPr>
        <p:txBody>
          <a:bodyPr wrap="square" rtlCol="0">
            <a:spAutoFit/>
          </a:bodyPr>
          <a:lstStyle/>
          <a:p>
            <a:pPr algn="just"/>
            <a:r>
              <a:rPr lang="it-IT" sz="2400" b="1" dirty="0" smtClean="0">
                <a:solidFill>
                  <a:schemeClr val="bg1"/>
                </a:solidFill>
                <a:effectLst>
                  <a:outerShdw blurRad="38100" dist="38100" dir="2700000" algn="tl">
                    <a:srgbClr val="000000">
                      <a:alpha val="43137"/>
                    </a:srgbClr>
                  </a:outerShdw>
                </a:effectLst>
              </a:rPr>
              <a:t>I primi graffiti incisi sulle rocce dall’uomo risalgono a più di 35 mila anni fa. Queste prime incisioni sono state analizzate come </a:t>
            </a:r>
            <a:r>
              <a:rPr lang="it-IT" sz="2400" b="1" i="1" dirty="0" smtClean="0">
                <a:solidFill>
                  <a:schemeClr val="bg1"/>
                </a:solidFill>
                <a:effectLst>
                  <a:outerShdw blurRad="38100" dist="38100" dir="2700000" algn="tl">
                    <a:srgbClr val="000000">
                      <a:alpha val="43137"/>
                    </a:srgbClr>
                  </a:outerShdw>
                </a:effectLst>
              </a:rPr>
              <a:t>scrittura pittografica</a:t>
            </a:r>
            <a:r>
              <a:rPr lang="it-IT" sz="2400" b="1" dirty="0" smtClean="0">
                <a:solidFill>
                  <a:schemeClr val="bg1"/>
                </a:solidFill>
                <a:effectLst>
                  <a:outerShdw blurRad="38100" dist="38100" dir="2700000" algn="tl">
                    <a:srgbClr val="000000">
                      <a:alpha val="43137"/>
                    </a:srgbClr>
                  </a:outerShdw>
                </a:effectLst>
              </a:rPr>
              <a:t> e rappresentano i primordi della scrittura.  Nel </a:t>
            </a:r>
            <a:r>
              <a:rPr lang="it-IT" sz="2400" b="1" dirty="0" err="1" smtClean="0">
                <a:solidFill>
                  <a:schemeClr val="bg1"/>
                </a:solidFill>
                <a:effectLst>
                  <a:outerShdw blurRad="38100" dist="38100" dir="2700000" algn="tl">
                    <a:srgbClr val="000000">
                      <a:alpha val="43137"/>
                    </a:srgbClr>
                  </a:outerShdw>
                </a:effectLst>
              </a:rPr>
              <a:t>Maddaleniano</a:t>
            </a:r>
            <a:r>
              <a:rPr lang="it-IT" sz="2400" b="1" dirty="0" smtClean="0">
                <a:solidFill>
                  <a:schemeClr val="bg1"/>
                </a:solidFill>
                <a:effectLst>
                  <a:outerShdw blurRad="38100" dist="38100" dir="2700000" algn="tl">
                    <a:srgbClr val="000000">
                      <a:alpha val="43137"/>
                    </a:srgbClr>
                  </a:outerShdw>
                </a:effectLst>
              </a:rPr>
              <a:t>, tracce diverse di graffiti testimoniano l’interesse artistico che si orienta soprattutto verso le rappresentazioni di animali, tracciate mediante incisione sulla superficie delle pareti delle caverne. All’interno di grotte e caverne, gli uomini dipingono con ocre, mescolate con grasso animale. La scrittura pittografica rappresenta spesso figure zoomorfe. Le pitture rupestri preistoriche testimoniano lo sviluppo della pittura e l’arte dell’incisione, ma le motivazioni che spinsero l’Uomo paleolitico non possono dirsi di ordine estetico.</a:t>
            </a:r>
            <a:endParaRPr lang="it-IT" sz="2400" b="1" dirty="0">
              <a:solidFill>
                <a:schemeClr val="bg1"/>
              </a:solidFill>
              <a:effectLst>
                <a:outerShdw blurRad="38100" dist="38100" dir="2700000" algn="tl">
                  <a:srgbClr val="000000">
                    <a:alpha val="43137"/>
                  </a:srgbClr>
                </a:outerShdw>
              </a:effectLst>
            </a:endParaRPr>
          </a:p>
        </p:txBody>
      </p:sp>
    </p:spTree>
  </p:cSld>
  <p:clrMapOvr>
    <a:masterClrMapping/>
  </p:clrMapOvr>
  <p:transition spd="med" advClick="0" advTm="2000">
    <p:wipe dir="d"/>
    <p:sndAc>
      <p:stSnd>
        <p:snd r:embed="rId2" name="click.wav" builtIn="1"/>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NASCITA DELLA BIRO</a:t>
            </a:r>
            <a:endParaRPr lang="it-IT" dirty="0"/>
          </a:p>
        </p:txBody>
      </p:sp>
      <p:sp>
        <p:nvSpPr>
          <p:cNvPr id="3" name="Segnaposto contenuto 2"/>
          <p:cNvSpPr>
            <a:spLocks noGrp="1"/>
          </p:cNvSpPr>
          <p:nvPr>
            <p:ph idx="1"/>
          </p:nvPr>
        </p:nvSpPr>
        <p:spPr>
          <a:xfrm>
            <a:off x="179512" y="1268760"/>
            <a:ext cx="8676456" cy="2592288"/>
          </a:xfrm>
        </p:spPr>
        <p:txBody>
          <a:bodyPr>
            <a:normAutofit fontScale="70000" lnSpcReduction="20000"/>
          </a:bodyPr>
          <a:lstStyle/>
          <a:p>
            <a:r>
              <a:rPr lang="it-IT" dirty="0" smtClean="0"/>
              <a:t>Nel 1943, il giornalista ungherese </a:t>
            </a:r>
            <a:r>
              <a:rPr lang="it-IT" dirty="0" err="1" smtClean="0"/>
              <a:t>Laszio</a:t>
            </a:r>
            <a:r>
              <a:rPr lang="it-IT" dirty="0" smtClean="0"/>
              <a:t> Biro, notò come una boccia potesse lasciare sul terreno una traccia di fango regolare e uniforme; questa osservazione gli fornì l’ ispirazione per quella che poi sarebbe diventata la “penna a sfera”, che porta il suo nome, la </a:t>
            </a:r>
            <a:r>
              <a:rPr lang="it-IT" b="1" dirty="0" smtClean="0"/>
              <a:t>Biro</a:t>
            </a:r>
            <a:r>
              <a:rPr lang="it-IT" dirty="0" smtClean="0"/>
              <a:t>.</a:t>
            </a:r>
          </a:p>
          <a:p>
            <a:r>
              <a:rPr lang="it-IT" dirty="0" smtClean="0"/>
              <a:t>Essa non ebbe purtroppo un gran successo a causa del prezzo troppo elevato, per questo decise di venderla all’imprenditore Marcel </a:t>
            </a:r>
            <a:r>
              <a:rPr lang="it-IT" dirty="0" err="1" smtClean="0"/>
              <a:t>Bich</a:t>
            </a:r>
            <a:r>
              <a:rPr lang="it-IT" dirty="0" smtClean="0"/>
              <a:t>, il quale, apportò alcune modifiche e la commercializzò con il nome di </a:t>
            </a:r>
            <a:r>
              <a:rPr lang="it-IT" b="1" dirty="0" smtClean="0"/>
              <a:t>BIC</a:t>
            </a:r>
            <a:r>
              <a:rPr lang="it-IT" dirty="0" smtClean="0"/>
              <a:t>. </a:t>
            </a:r>
          </a:p>
        </p:txBody>
      </p:sp>
      <p:pic>
        <p:nvPicPr>
          <p:cNvPr id="4" name="Immagine 3" descr="biro-sketch-patent.jpg"/>
          <p:cNvPicPr>
            <a:picLocks noChangeAspect="1"/>
          </p:cNvPicPr>
          <p:nvPr/>
        </p:nvPicPr>
        <p:blipFill>
          <a:blip r:embed="rId3" cstate="print"/>
          <a:stretch>
            <a:fillRect/>
          </a:stretch>
        </p:blipFill>
        <p:spPr>
          <a:xfrm>
            <a:off x="467544" y="3717032"/>
            <a:ext cx="4067944" cy="2157243"/>
          </a:xfrm>
          <a:prstGeom prst="rect">
            <a:avLst/>
          </a:prstGeom>
        </p:spPr>
      </p:pic>
      <p:pic>
        <p:nvPicPr>
          <p:cNvPr id="5" name="Immagine 4" descr="penna-bic.jpg"/>
          <p:cNvPicPr>
            <a:picLocks noChangeAspect="1"/>
          </p:cNvPicPr>
          <p:nvPr/>
        </p:nvPicPr>
        <p:blipFill>
          <a:blip r:embed="rId4" cstate="print"/>
          <a:stretch>
            <a:fillRect/>
          </a:stretch>
        </p:blipFill>
        <p:spPr>
          <a:xfrm>
            <a:off x="5292080" y="3429000"/>
            <a:ext cx="3096344" cy="3096344"/>
          </a:xfrm>
          <a:prstGeom prst="rect">
            <a:avLst/>
          </a:prstGeom>
        </p:spPr>
      </p:pic>
    </p:spTree>
  </p:cSld>
  <p:clrMapOvr>
    <a:masterClrMapping/>
  </p:clrMapOvr>
  <p:transition spd="med" advClick="0" advTm="2000">
    <p:wipe dir="d"/>
    <p:sndAc>
      <p:stSnd>
        <p:snd r:embed="rId2" name="click.wav" builtIn="1"/>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it-IT" b="1" dirty="0" smtClean="0"/>
              <a:t>EVOLUZIONE DEL SEGNO GRAFICO</a:t>
            </a:r>
            <a:endParaRPr lang="it-IT" b="1" dirty="0"/>
          </a:p>
        </p:txBody>
      </p:sp>
      <p:sp>
        <p:nvSpPr>
          <p:cNvPr id="3" name="Segnaposto contenuto 2"/>
          <p:cNvSpPr>
            <a:spLocks noGrp="1"/>
          </p:cNvSpPr>
          <p:nvPr>
            <p:ph idx="1"/>
          </p:nvPr>
        </p:nvSpPr>
        <p:spPr>
          <a:xfrm>
            <a:off x="0" y="980728"/>
            <a:ext cx="9144000" cy="3384375"/>
          </a:xfrm>
        </p:spPr>
        <p:txBody>
          <a:bodyPr>
            <a:normAutofit fontScale="92500" lnSpcReduction="10000"/>
          </a:bodyPr>
          <a:lstStyle/>
          <a:p>
            <a:r>
              <a:rPr lang="it-IT" sz="1800" dirty="0" smtClean="0"/>
              <a:t>La scrittura è un segno di riconoscimento personale, elemento assolutamente unico e insostituibile, indispensabile per identificare ogni individuo con le sue differenze e le sue peculiarità.</a:t>
            </a:r>
          </a:p>
          <a:p>
            <a:r>
              <a:rPr lang="it-IT" sz="1800" dirty="0" smtClean="0"/>
              <a:t>Il </a:t>
            </a:r>
            <a:r>
              <a:rPr lang="it-IT" sz="1800" b="1" i="1" dirty="0" smtClean="0"/>
              <a:t>corsivo </a:t>
            </a:r>
            <a:r>
              <a:rPr lang="it-IT" sz="1800" b="1" dirty="0" smtClean="0"/>
              <a:t> </a:t>
            </a:r>
            <a:r>
              <a:rPr lang="it-IT" sz="1800" dirty="0" smtClean="0"/>
              <a:t>indica la scrittura a mano caratterizzata dall’unione delle lettere e dalla inclinazione degli assi. L’uso del corsivo può significare la scelta di una personalità che si è evoluta raggiungendo un suo equilibrio.</a:t>
            </a:r>
          </a:p>
          <a:p>
            <a:r>
              <a:rPr lang="it-IT" sz="1800" dirty="0" smtClean="0"/>
              <a:t>Al contrario, lo </a:t>
            </a:r>
            <a:r>
              <a:rPr lang="it-IT" sz="1800" b="1" dirty="0" smtClean="0"/>
              <a:t>STAMPATELLO </a:t>
            </a:r>
            <a:r>
              <a:rPr lang="it-IT" sz="1800" dirty="0" smtClean="0"/>
              <a:t>indica una modalità di scrittura che imita i caratteri della stampa, in cui le lettere sono staccate tra loro.</a:t>
            </a:r>
          </a:p>
          <a:p>
            <a:r>
              <a:rPr lang="it-IT" sz="1800" dirty="0" smtClean="0"/>
              <a:t>Un nuovo tipo di scrittura diffusosi nell’ultimo periodo è lo </a:t>
            </a:r>
            <a:r>
              <a:rPr lang="it-IT" sz="1800" b="1" dirty="0" smtClean="0"/>
              <a:t>script</a:t>
            </a:r>
            <a:r>
              <a:rPr lang="it-IT" sz="1800" dirty="0" smtClean="0"/>
              <a:t>, un miscuglio strano e personalizzato di stampato maiuscolo e corsivo.</a:t>
            </a:r>
          </a:p>
          <a:p>
            <a:pPr>
              <a:buNone/>
            </a:pPr>
            <a:r>
              <a:rPr lang="it-IT" sz="1800" dirty="0" smtClean="0"/>
              <a:t>      L’ utilizzo dello script di solito si colloca in prevalenza alla soglia dell’adolescenza, ma tuttora sia giovani che adulti lo usano.</a:t>
            </a:r>
          </a:p>
          <a:p>
            <a:r>
              <a:rPr lang="it-IT" sz="1800" dirty="0" smtClean="0"/>
              <a:t>Forse un bisogno di celare la propria identità?</a:t>
            </a:r>
            <a:endParaRPr lang="it-IT" sz="1800" dirty="0"/>
          </a:p>
        </p:txBody>
      </p:sp>
      <p:pic>
        <p:nvPicPr>
          <p:cNvPr id="4" name="Immagine 3" descr="Schermata-2013-12-11-a-07.54.00.png"/>
          <p:cNvPicPr>
            <a:picLocks noChangeAspect="1"/>
          </p:cNvPicPr>
          <p:nvPr/>
        </p:nvPicPr>
        <p:blipFill>
          <a:blip r:embed="rId3" cstate="print"/>
          <a:stretch>
            <a:fillRect/>
          </a:stretch>
        </p:blipFill>
        <p:spPr>
          <a:xfrm>
            <a:off x="3635896" y="5301208"/>
            <a:ext cx="5112568" cy="1385900"/>
          </a:xfrm>
          <a:prstGeom prst="rect">
            <a:avLst/>
          </a:prstGeom>
        </p:spPr>
      </p:pic>
      <p:pic>
        <p:nvPicPr>
          <p:cNvPr id="5" name="Immagine 4" descr="Lo-stampatello-giugno-2011.jpg"/>
          <p:cNvPicPr>
            <a:picLocks noChangeAspect="1"/>
          </p:cNvPicPr>
          <p:nvPr/>
        </p:nvPicPr>
        <p:blipFill>
          <a:blip r:embed="rId4" cstate="print"/>
          <a:stretch>
            <a:fillRect/>
          </a:stretch>
        </p:blipFill>
        <p:spPr>
          <a:xfrm>
            <a:off x="4499992" y="3861048"/>
            <a:ext cx="4002410" cy="1340768"/>
          </a:xfrm>
          <a:prstGeom prst="rect">
            <a:avLst/>
          </a:prstGeom>
        </p:spPr>
      </p:pic>
      <p:pic>
        <p:nvPicPr>
          <p:cNvPr id="6" name="Immagine 5" descr="Scrittura_in_corsivo.jpg"/>
          <p:cNvPicPr>
            <a:picLocks noChangeAspect="1"/>
          </p:cNvPicPr>
          <p:nvPr/>
        </p:nvPicPr>
        <p:blipFill>
          <a:blip r:embed="rId5" cstate="print"/>
          <a:stretch>
            <a:fillRect/>
          </a:stretch>
        </p:blipFill>
        <p:spPr>
          <a:xfrm>
            <a:off x="395536" y="4509120"/>
            <a:ext cx="2952329" cy="1945853"/>
          </a:xfrm>
          <a:prstGeom prst="rect">
            <a:avLst/>
          </a:prstGeom>
        </p:spPr>
      </p:pic>
    </p:spTree>
  </p:cSld>
  <p:clrMapOvr>
    <a:masterClrMapping/>
  </p:clrMapOvr>
  <p:transition spd="med" advClick="0" advTm="2000">
    <p:wipe dir="d"/>
    <p:sndAc>
      <p:stSnd>
        <p:snd r:embed="rId2" name="click.wav" builtIn="1"/>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it-IT" b="1" dirty="0" smtClean="0"/>
              <a:t>LA VIDEOSCRITTURA</a:t>
            </a:r>
            <a:endParaRPr lang="it-IT" b="1" dirty="0"/>
          </a:p>
        </p:txBody>
      </p:sp>
      <p:sp>
        <p:nvSpPr>
          <p:cNvPr id="3" name="Segnaposto contenuto 2"/>
          <p:cNvSpPr>
            <a:spLocks noGrp="1"/>
          </p:cNvSpPr>
          <p:nvPr>
            <p:ph idx="1"/>
          </p:nvPr>
        </p:nvSpPr>
        <p:spPr>
          <a:xfrm>
            <a:off x="0" y="1124744"/>
            <a:ext cx="9144000" cy="4525963"/>
          </a:xfrm>
        </p:spPr>
        <p:txBody>
          <a:bodyPr>
            <a:normAutofit/>
          </a:bodyPr>
          <a:lstStyle/>
          <a:p>
            <a:r>
              <a:rPr lang="it-IT" sz="2000" dirty="0" smtClean="0"/>
              <a:t>Il bisogno dell’uomo di esprimersi e trasmettere informazioni ha recentemente avuto l’opportunità di  nuovi mezzi tecnologici che hanno portato alla cosiddetta </a:t>
            </a:r>
            <a:r>
              <a:rPr lang="it-IT" sz="2000" i="1" dirty="0" smtClean="0"/>
              <a:t>comunicazione di massa, </a:t>
            </a:r>
            <a:r>
              <a:rPr lang="it-IT" sz="2000" dirty="0" smtClean="0"/>
              <a:t>con strumenti che hanno consentito una diffusione sempre più globale e capillare delle informazioni.  </a:t>
            </a:r>
          </a:p>
          <a:p>
            <a:r>
              <a:rPr lang="it-IT" sz="2000" b="1" dirty="0" smtClean="0"/>
              <a:t>Dal 1990 ad oggi</a:t>
            </a:r>
            <a:r>
              <a:rPr lang="it-IT" sz="2000" dirty="0" smtClean="0"/>
              <a:t>: si assiste ad un rapido sviluppo della telematica, con l’integrazione avanzata di informatica e telecomunicazioni. E’ anche l’epoca della multimedialità, con l’integrazione in un unico supporto di testi, suoni ad alta fedeltà ed immagini fisse ed in movimento</a:t>
            </a:r>
            <a:endParaRPr lang="it-IT" sz="2000" dirty="0"/>
          </a:p>
        </p:txBody>
      </p:sp>
      <p:pic>
        <p:nvPicPr>
          <p:cNvPr id="4" name="Immagine 3" descr="download.jpg"/>
          <p:cNvPicPr>
            <a:picLocks noChangeAspect="1"/>
          </p:cNvPicPr>
          <p:nvPr/>
        </p:nvPicPr>
        <p:blipFill>
          <a:blip r:embed="rId3" cstate="print"/>
          <a:stretch>
            <a:fillRect/>
          </a:stretch>
        </p:blipFill>
        <p:spPr>
          <a:xfrm>
            <a:off x="1403648" y="3933056"/>
            <a:ext cx="6336704" cy="2723671"/>
          </a:xfrm>
          <a:prstGeom prst="rect">
            <a:avLst/>
          </a:prstGeom>
        </p:spPr>
      </p:pic>
    </p:spTree>
  </p:cSld>
  <p:clrMapOvr>
    <a:masterClrMapping/>
  </p:clrMapOvr>
  <p:transition spd="med" advClick="0" advTm="2000">
    <p:wipe dir="d"/>
    <p:sndAc>
      <p:stSnd>
        <p:snd r:embed="rId2" name="click.wav" builtIn="1"/>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88640"/>
            <a:ext cx="6156176" cy="1143000"/>
          </a:xfrm>
        </p:spPr>
        <p:txBody>
          <a:bodyPr>
            <a:normAutofit fontScale="90000"/>
          </a:bodyPr>
          <a:lstStyle/>
          <a:p>
            <a:r>
              <a:rPr lang="it-IT" b="1" dirty="0" smtClean="0"/>
              <a:t>Un  uso antico e nuovo della scrittura: LA GRAFOLOGIA</a:t>
            </a:r>
            <a:endParaRPr lang="it-IT" b="1" dirty="0"/>
          </a:p>
        </p:txBody>
      </p:sp>
      <p:sp>
        <p:nvSpPr>
          <p:cNvPr id="3" name="Segnaposto contenuto 2"/>
          <p:cNvSpPr>
            <a:spLocks noGrp="1"/>
          </p:cNvSpPr>
          <p:nvPr>
            <p:ph idx="1"/>
          </p:nvPr>
        </p:nvSpPr>
        <p:spPr>
          <a:xfrm>
            <a:off x="0" y="1412776"/>
            <a:ext cx="9144000" cy="4525963"/>
          </a:xfrm>
        </p:spPr>
        <p:txBody>
          <a:bodyPr>
            <a:normAutofit/>
          </a:bodyPr>
          <a:lstStyle/>
          <a:p>
            <a:r>
              <a:rPr lang="it-IT" sz="2000" dirty="0" smtClean="0"/>
              <a:t>La grafologia è la disciplina scientifica  che, dotata di strumenti specifici, serve a scrutare la personalità dello studente. Si tratta di una scienza umana antica che risale allo stesso Ippocrate, e pur avendo connotati di rigore scientifico si occupa dell’uomo. </a:t>
            </a:r>
          </a:p>
          <a:p>
            <a:r>
              <a:rPr lang="it-IT" sz="2000" dirty="0" smtClean="0"/>
              <a:t>Ha rapporti interdisciplinari con altre scienze come la psicologia, la biologia, la medicina e la pedagogia. Oggetto di studio è la scrittura, che è un comportamento esclusivo dell’uomo. Essa traduce il linguaggio parlato, e i segni rimangono nel tempo. </a:t>
            </a:r>
          </a:p>
          <a:p>
            <a:r>
              <a:rPr lang="it-IT" sz="2000" dirty="0" smtClean="0"/>
              <a:t>Nel 1800 un abate francese </a:t>
            </a:r>
            <a:r>
              <a:rPr lang="it-IT" sz="2000" dirty="0" err="1" smtClean="0"/>
              <a:t>Michon</a:t>
            </a:r>
            <a:r>
              <a:rPr lang="it-IT" sz="2000" dirty="0" smtClean="0"/>
              <a:t> è l’iniziatore della grafologia della prestigiosissima scuola </a:t>
            </a:r>
            <a:r>
              <a:rPr lang="it-IT" sz="2000" dirty="0" err="1" smtClean="0"/>
              <a:t>Societè</a:t>
            </a:r>
            <a:r>
              <a:rPr lang="it-IT" sz="2000" dirty="0" smtClean="0"/>
              <a:t> de </a:t>
            </a:r>
            <a:r>
              <a:rPr lang="it-IT" sz="2000" dirty="0" err="1" smtClean="0"/>
              <a:t>Graphologie</a:t>
            </a:r>
            <a:r>
              <a:rPr lang="it-IT" sz="2000" dirty="0" smtClean="0"/>
              <a:t>, in Francia. </a:t>
            </a:r>
            <a:endParaRPr lang="it-IT" sz="2000" dirty="0"/>
          </a:p>
        </p:txBody>
      </p:sp>
      <p:pic>
        <p:nvPicPr>
          <p:cNvPr id="4" name="Immagine 3" descr="grafologia_c1.jpg"/>
          <p:cNvPicPr>
            <a:picLocks noChangeAspect="1"/>
          </p:cNvPicPr>
          <p:nvPr/>
        </p:nvPicPr>
        <p:blipFill>
          <a:blip r:embed="rId5" cstate="print"/>
          <a:stretch>
            <a:fillRect/>
          </a:stretch>
        </p:blipFill>
        <p:spPr>
          <a:xfrm>
            <a:off x="5868144" y="4725144"/>
            <a:ext cx="2704728" cy="1897920"/>
          </a:xfrm>
          <a:prstGeom prst="rect">
            <a:avLst/>
          </a:prstGeom>
        </p:spPr>
      </p:pic>
      <p:pic>
        <p:nvPicPr>
          <p:cNvPr id="5" name="Immagine 4" descr="download (1).jpg"/>
          <p:cNvPicPr>
            <a:picLocks noChangeAspect="1"/>
          </p:cNvPicPr>
          <p:nvPr/>
        </p:nvPicPr>
        <p:blipFill>
          <a:blip r:embed="rId6" cstate="print"/>
          <a:stretch>
            <a:fillRect/>
          </a:stretch>
        </p:blipFill>
        <p:spPr>
          <a:xfrm>
            <a:off x="6300192" y="0"/>
            <a:ext cx="2232248" cy="1296144"/>
          </a:xfrm>
          <a:prstGeom prst="rect">
            <a:avLst/>
          </a:prstGeom>
        </p:spPr>
      </p:pic>
      <p:pic>
        <p:nvPicPr>
          <p:cNvPr id="6" name="Immagine 5" descr="30134b3db1a6d.jpg"/>
          <p:cNvPicPr>
            <a:picLocks noChangeAspect="1"/>
          </p:cNvPicPr>
          <p:nvPr/>
        </p:nvPicPr>
        <p:blipFill>
          <a:blip r:embed="rId7" cstate="print"/>
          <a:stretch>
            <a:fillRect/>
          </a:stretch>
        </p:blipFill>
        <p:spPr>
          <a:xfrm>
            <a:off x="539552" y="4797152"/>
            <a:ext cx="4355976" cy="2060848"/>
          </a:xfrm>
          <a:prstGeom prst="rect">
            <a:avLst/>
          </a:prstGeom>
        </p:spPr>
      </p:pic>
      <p:pic>
        <p:nvPicPr>
          <p:cNvPr id="7" name="Lindsey Stirling - Crystallize HD.mp3">
            <a:hlinkClick r:id="" action="ppaction://media"/>
          </p:cNvPr>
          <p:cNvPicPr>
            <a:picLocks noRot="1" noChangeAspect="1"/>
          </p:cNvPicPr>
          <p:nvPr>
            <a:audioFile r:link="rId2"/>
          </p:nvPr>
        </p:nvPicPr>
        <p:blipFill>
          <a:blip r:embed="rId8" cstate="print"/>
          <a:stretch>
            <a:fillRect/>
          </a:stretch>
        </p:blipFill>
        <p:spPr>
          <a:xfrm>
            <a:off x="4419600" y="3276600"/>
            <a:ext cx="304800" cy="304800"/>
          </a:xfrm>
          <a:prstGeom prst="rect">
            <a:avLst/>
          </a:prstGeom>
        </p:spPr>
      </p:pic>
    </p:spTree>
    <p:custDataLst>
      <p:tags r:id="rId1"/>
    </p:custDataLst>
  </p:cSld>
  <p:clrMapOvr>
    <a:masterClrMapping/>
  </p:clrMapOvr>
  <p:transition spd="med" advClick="0" advTm="2000">
    <p:wipe dir="d"/>
    <p:sndAc>
      <p:stSnd>
        <p:snd r:embed="rId4"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887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DAL SIMBOLO AL SEGNO</a:t>
            </a:r>
            <a:endParaRPr lang="it-IT" dirty="0"/>
          </a:p>
        </p:txBody>
      </p:sp>
      <p:sp>
        <p:nvSpPr>
          <p:cNvPr id="3" name="Segnaposto contenuto 2"/>
          <p:cNvSpPr>
            <a:spLocks noGrp="1"/>
          </p:cNvSpPr>
          <p:nvPr>
            <p:ph idx="1"/>
          </p:nvPr>
        </p:nvSpPr>
        <p:spPr/>
        <p:txBody>
          <a:bodyPr>
            <a:normAutofit/>
          </a:bodyPr>
          <a:lstStyle/>
          <a:p>
            <a:pPr>
              <a:buNone/>
            </a:pPr>
            <a:r>
              <a:rPr lang="it-IT" sz="6000" dirty="0" smtClean="0"/>
              <a:t> </a:t>
            </a:r>
          </a:p>
        </p:txBody>
      </p:sp>
      <p:pic>
        <p:nvPicPr>
          <p:cNvPr id="4" name="Immagine 3" descr="scritt_06.gif"/>
          <p:cNvPicPr>
            <a:picLocks noChangeAspect="1"/>
          </p:cNvPicPr>
          <p:nvPr/>
        </p:nvPicPr>
        <p:blipFill>
          <a:blip r:embed="rId3">
            <a:grayscl/>
          </a:blip>
          <a:stretch>
            <a:fillRect/>
          </a:stretch>
        </p:blipFill>
        <p:spPr>
          <a:xfrm>
            <a:off x="785786" y="1643050"/>
            <a:ext cx="7786742" cy="41434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advClick="0" advTm="2000">
    <p:wipe dir="d"/>
    <p:sndAc>
      <p:stSnd>
        <p:snd r:embed="rId2" name="click.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Classe  Lingue\Desktop\9897627-Geroglifici-egiziani-sul-muro-Archivio-Fotografico-960x634.jpg"/>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p:spPr>
      </p:pic>
      <p:sp>
        <p:nvSpPr>
          <p:cNvPr id="6" name="CasellaDiTesto 5"/>
          <p:cNvSpPr txBox="1"/>
          <p:nvPr/>
        </p:nvSpPr>
        <p:spPr>
          <a:xfrm>
            <a:off x="179512" y="1412776"/>
            <a:ext cx="8640960" cy="5324535"/>
          </a:xfrm>
          <a:prstGeom prst="rect">
            <a:avLst/>
          </a:prstGeom>
          <a:noFill/>
        </p:spPr>
        <p:txBody>
          <a:bodyPr wrap="square" rtlCol="0">
            <a:spAutoFit/>
          </a:bodyPr>
          <a:lstStyle/>
          <a:p>
            <a:r>
              <a:rPr lang="it-IT"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Parallelamente, nell’Egitto del 3000 a.C. si hanno i primi segni di scrittura ideografica che, pur utilizzando segni che si ispiravano a immagini comuni (un falco, una mano, un occhio) introducevano il concetto di ideogramma: il disegno poteva cioè indicare sia l’oggetto concreto che il concetto a esso collegato. La figura di un piede poteva indicare ad esempio sia il piede che il verbo camminare. </a:t>
            </a:r>
          </a:p>
          <a:p>
            <a:endParaRPr lang="it-IT"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r>
              <a:rPr lang="it-IT"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Nell’ultimo periodo della storia dell’Antico Egitto si trovarono tre tipi di scrittura egizia:</a:t>
            </a:r>
          </a:p>
          <a:p>
            <a:r>
              <a:rPr lang="it-IT"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LA SCRITTURA GEROGLIFICA: il sistema geroglifico si sviluppò all’incirca nel 3000 a.C.,</a:t>
            </a:r>
          </a:p>
          <a:p>
            <a:r>
              <a:rPr lang="it-IT"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Si è mantenuta per oltre 4000 anni fino all’epoca Romana.</a:t>
            </a:r>
          </a:p>
          <a:p>
            <a:r>
              <a:rPr lang="it-IT"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LA SCRITTURA IERATICA: veniva utilizzata nei testi religiosi, in corsivo.</a:t>
            </a:r>
          </a:p>
          <a:p>
            <a:r>
              <a:rPr lang="it-IT"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LA SCRITTURA DEMATICA: veniva utilizzata nell’uso quotidiano; era usata per le iscrizioni incise sui monumenti.</a:t>
            </a:r>
          </a:p>
          <a:p>
            <a:endParaRPr lang="it-IT"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CasellaDiTesto 6"/>
          <p:cNvSpPr txBox="1"/>
          <p:nvPr/>
        </p:nvSpPr>
        <p:spPr>
          <a:xfrm>
            <a:off x="899592" y="476672"/>
            <a:ext cx="8424936" cy="923330"/>
          </a:xfrm>
          <a:prstGeom prst="rect">
            <a:avLst/>
          </a:prstGeom>
          <a:noFill/>
        </p:spPr>
        <p:txBody>
          <a:bodyPr wrap="square" rtlCol="0">
            <a:spAutoFit/>
          </a:bodyPr>
          <a:lstStyle/>
          <a:p>
            <a:r>
              <a:rPr lang="it-IT" sz="5400" b="1" dirty="0" smtClean="0">
                <a:solidFill>
                  <a:schemeClr val="bg1"/>
                </a:solidFill>
                <a:effectLst>
                  <a:outerShdw blurRad="38100" dist="38100" dir="2700000" algn="tl">
                    <a:srgbClr val="000000">
                      <a:alpha val="43137"/>
                    </a:srgbClr>
                  </a:outerShdw>
                </a:effectLst>
              </a:rPr>
              <a:t>SCRITTURA GEROGLIFICA</a:t>
            </a:r>
            <a:endParaRPr lang="it-IT" sz="5400" b="1" dirty="0">
              <a:solidFill>
                <a:schemeClr val="bg1"/>
              </a:solidFill>
              <a:effectLst>
                <a:outerShdw blurRad="38100" dist="38100" dir="2700000" algn="tl">
                  <a:srgbClr val="000000">
                    <a:alpha val="43137"/>
                  </a:srgbClr>
                </a:outerShdw>
              </a:effectLst>
            </a:endParaRPr>
          </a:p>
        </p:txBody>
      </p:sp>
    </p:spTree>
  </p:cSld>
  <p:clrMapOvr>
    <a:masterClrMapping/>
  </p:clrMapOvr>
  <p:transition spd="med" advClick="0" advTm="2000">
    <p:wipe dir="d"/>
    <p:sndAc>
      <p:stSnd>
        <p:snd r:embed="rId2" name="click.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linguaggio dei segni</a:t>
            </a:r>
            <a:endParaRPr lang="it-IT" dirty="0"/>
          </a:p>
        </p:txBody>
      </p:sp>
      <p:sp>
        <p:nvSpPr>
          <p:cNvPr id="3" name="Segnaposto contenuto 2"/>
          <p:cNvSpPr>
            <a:spLocks noGrp="1"/>
          </p:cNvSpPr>
          <p:nvPr>
            <p:ph idx="1"/>
          </p:nvPr>
        </p:nvSpPr>
        <p:spPr/>
        <p:txBody>
          <a:bodyPr>
            <a:normAutofit fontScale="77500" lnSpcReduction="20000"/>
          </a:bodyPr>
          <a:lstStyle/>
          <a:p>
            <a:pPr algn="just"/>
            <a:r>
              <a:rPr lang="it-IT" dirty="0" smtClean="0"/>
              <a:t>Le rappresentazioni grafiche (</a:t>
            </a:r>
            <a:r>
              <a:rPr lang="it-IT" dirty="0" err="1" smtClean="0"/>
              <a:t>Sigmon</a:t>
            </a:r>
            <a:r>
              <a:rPr lang="it-IT" dirty="0" smtClean="0"/>
              <a:t> 2000) necessariamente precedono lo sviluppo dal linguaggio. Con il linguaggio, la comunicazione diventa più complicata perché coinvolge molti passi da decifrare per il cervello. </a:t>
            </a:r>
          </a:p>
          <a:p>
            <a:pPr algn="just"/>
            <a:r>
              <a:rPr lang="it-IT" dirty="0" smtClean="0"/>
              <a:t>La lingua comporta l’apprendimento, il richiamo ed il decifrare i significati di segni, che non hanno alcun evidente significato.  </a:t>
            </a:r>
          </a:p>
          <a:p>
            <a:pPr algn="just"/>
            <a:r>
              <a:rPr lang="it-IT" dirty="0" smtClean="0"/>
              <a:t>Le immagini della scrittura pittografica invece potevano essere comprese in modo intuitivo. Le lingue, a differenza delle immagini, non sono basate su una lingua universale. La capacità di sviluppare parole per comunicare si sviluppò dalla capacità di convertire le immagini in parole, come simboli delle immagini interne.</a:t>
            </a:r>
          </a:p>
          <a:p>
            <a:endParaRPr lang="it-IT" dirty="0"/>
          </a:p>
        </p:txBody>
      </p:sp>
    </p:spTree>
  </p:cSld>
  <p:clrMapOvr>
    <a:masterClrMapping/>
  </p:clrMapOvr>
  <p:transition spd="med" advClick="0" advTm="2000">
    <p:wipe dir="d"/>
    <p:sndAc>
      <p:stSnd>
        <p:snd r:embed="rId2" name="click.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Dai pittogrammi agli ideogrammi</a:t>
            </a:r>
            <a:endParaRPr lang="it-IT" dirty="0"/>
          </a:p>
        </p:txBody>
      </p:sp>
      <p:sp>
        <p:nvSpPr>
          <p:cNvPr id="3" name="Segnaposto contenuto 2"/>
          <p:cNvSpPr>
            <a:spLocks noGrp="1"/>
          </p:cNvSpPr>
          <p:nvPr>
            <p:ph idx="1"/>
          </p:nvPr>
        </p:nvSpPr>
        <p:spPr>
          <a:xfrm>
            <a:off x="457200" y="1600201"/>
            <a:ext cx="8229600" cy="3400435"/>
          </a:xfrm>
        </p:spPr>
        <p:txBody>
          <a:bodyPr>
            <a:normAutofit fontScale="70000" lnSpcReduction="20000"/>
          </a:bodyPr>
          <a:lstStyle/>
          <a:p>
            <a:pPr algn="just"/>
            <a:r>
              <a:rPr lang="it-IT" dirty="0" smtClean="0"/>
              <a:t>I caratteri pittografici sono schizzi di oggetti; i geroglifici, o </a:t>
            </a:r>
            <a:r>
              <a:rPr lang="it-IT" i="1" dirty="0" smtClean="0"/>
              <a:t>scrittura ideografica,</a:t>
            </a:r>
            <a:r>
              <a:rPr lang="it-IT" dirty="0" smtClean="0"/>
              <a:t> invece sono rappresentazioni complesse di oggetti e idee. Lo stadio </a:t>
            </a:r>
            <a:r>
              <a:rPr lang="it-IT" dirty="0" err="1" smtClean="0"/>
              <a:t>pre-verbale</a:t>
            </a:r>
            <a:r>
              <a:rPr lang="it-IT" dirty="0" smtClean="0"/>
              <a:t> (</a:t>
            </a:r>
            <a:r>
              <a:rPr lang="it-IT" dirty="0" err="1" smtClean="0"/>
              <a:t>Koestler</a:t>
            </a:r>
            <a:r>
              <a:rPr lang="it-IT" dirty="0" smtClean="0"/>
              <a:t>, 1980) della scrittura comporta la consapevolezza di poter trasferire ad altri l’immagine mentale. L’evoluzione della scrittura pittografica dalla descrizione di oggetti alla comunicazione di concetti, è il pre-requisito per la successiva trasmissione di idee con suoni simbolici attraverso l’alfabeto. Dalla scrittura pittografica dell’era glaciale nasce gradualmente la scrittura ideografica, non ancora connessa ad una lingua, nel tardo neolitico.</a:t>
            </a:r>
          </a:p>
        </p:txBody>
      </p:sp>
      <p:pic>
        <p:nvPicPr>
          <p:cNvPr id="5" name="Immagine 4" descr="pittogramma.jpg"/>
          <p:cNvPicPr>
            <a:picLocks noChangeAspect="1"/>
          </p:cNvPicPr>
          <p:nvPr/>
        </p:nvPicPr>
        <p:blipFill>
          <a:blip r:embed="rId3" cstate="print"/>
          <a:stretch>
            <a:fillRect/>
          </a:stretch>
        </p:blipFill>
        <p:spPr>
          <a:xfrm>
            <a:off x="2843808" y="4149080"/>
            <a:ext cx="4320480" cy="2451332"/>
          </a:xfrm>
          <a:prstGeom prst="rect">
            <a:avLst/>
          </a:prstGeom>
        </p:spPr>
      </p:pic>
    </p:spTree>
  </p:cSld>
  <p:clrMapOvr>
    <a:masterClrMapping/>
  </p:clrMapOvr>
  <p:transition spd="med" advClick="0" advTm="2000">
    <p:wipe dir="d"/>
    <p:sndAc>
      <p:stSnd>
        <p:snd r:embed="rId2" name="click.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cap="small" dirty="0" smtClean="0"/>
              <a:t>I Sumeri e la scrittura cuneiforme</a:t>
            </a:r>
            <a:endParaRPr lang="it-IT" sz="3600" b="1" cap="small" dirty="0"/>
          </a:p>
        </p:txBody>
      </p:sp>
      <p:sp>
        <p:nvSpPr>
          <p:cNvPr id="3" name="Segnaposto contenuto 2"/>
          <p:cNvSpPr>
            <a:spLocks noGrp="1"/>
          </p:cNvSpPr>
          <p:nvPr>
            <p:ph idx="1"/>
          </p:nvPr>
        </p:nvSpPr>
        <p:spPr>
          <a:xfrm>
            <a:off x="457200" y="1600201"/>
            <a:ext cx="8229600" cy="2620887"/>
          </a:xfrm>
        </p:spPr>
        <p:txBody>
          <a:bodyPr>
            <a:normAutofit fontScale="85000" lnSpcReduction="20000"/>
          </a:bodyPr>
          <a:lstStyle/>
          <a:p>
            <a:pPr algn="just"/>
            <a:r>
              <a:rPr lang="it-IT" dirty="0" smtClean="0"/>
              <a:t>La scrittura cuneiforme è un sistema di scrittura che si eseguiva con uno stilo, imprimendo sull’argilla particolari segni composti da brevi incisioni a forma piramidale, che possono ricordare dei cunei. Nacque in Mesopotamia tra il 4.000 ed il 3.500 </a:t>
            </a:r>
            <a:r>
              <a:rPr lang="it-IT" dirty="0" err="1" smtClean="0"/>
              <a:t>a.C</a:t>
            </a:r>
            <a:r>
              <a:rPr lang="it-IT" dirty="0" smtClean="0"/>
              <a:t>. L’importanza di questa  scrittura è che per la prima volta si perdeva ogni traccia dell’oggetto che i segni rappresentavano.</a:t>
            </a:r>
            <a:endParaRPr lang="it-IT" dirty="0"/>
          </a:p>
        </p:txBody>
      </p:sp>
      <p:pic>
        <p:nvPicPr>
          <p:cNvPr id="4" name="Immagine 3" descr="10263976-scrittura-cuneiforme-degli-antichi-sumeri-e-assiro-civilt-in-iraq-archivio-fotografico.jpg"/>
          <p:cNvPicPr>
            <a:picLocks noChangeAspect="1"/>
          </p:cNvPicPr>
          <p:nvPr/>
        </p:nvPicPr>
        <p:blipFill>
          <a:blip r:embed="rId3" cstate="print"/>
          <a:stretch>
            <a:fillRect/>
          </a:stretch>
        </p:blipFill>
        <p:spPr>
          <a:xfrm>
            <a:off x="3995936" y="4149080"/>
            <a:ext cx="3962400" cy="2514600"/>
          </a:xfrm>
          <a:prstGeom prst="rect">
            <a:avLst/>
          </a:prstGeom>
        </p:spPr>
      </p:pic>
      <p:pic>
        <p:nvPicPr>
          <p:cNvPr id="5" name="Immagine 4" descr="220px-Ugaritic-alphabet-chart.svg.png"/>
          <p:cNvPicPr>
            <a:picLocks noChangeAspect="1"/>
          </p:cNvPicPr>
          <p:nvPr/>
        </p:nvPicPr>
        <p:blipFill>
          <a:blip r:embed="rId4" cstate="print"/>
          <a:stretch>
            <a:fillRect/>
          </a:stretch>
        </p:blipFill>
        <p:spPr>
          <a:xfrm>
            <a:off x="755576" y="4221088"/>
            <a:ext cx="2095500" cy="2276475"/>
          </a:xfrm>
          <a:prstGeom prst="rect">
            <a:avLst/>
          </a:prstGeom>
        </p:spPr>
      </p:pic>
    </p:spTree>
  </p:cSld>
  <p:clrMapOvr>
    <a:masterClrMapping/>
  </p:clrMapOvr>
  <p:transition spd="med" advClick="0" advTm="2000">
    <p:wipe dir="d"/>
    <p:sndAc>
      <p:stSnd>
        <p:snd r:embed="rId2" name="click.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papiro e la pergamena</a:t>
            </a:r>
            <a:endParaRPr lang="it-IT" dirty="0"/>
          </a:p>
        </p:txBody>
      </p:sp>
      <p:sp>
        <p:nvSpPr>
          <p:cNvPr id="3" name="Segnaposto contenuto 2"/>
          <p:cNvSpPr>
            <a:spLocks noGrp="1"/>
          </p:cNvSpPr>
          <p:nvPr>
            <p:ph idx="1"/>
          </p:nvPr>
        </p:nvSpPr>
        <p:spPr>
          <a:xfrm>
            <a:off x="457200" y="1600201"/>
            <a:ext cx="8229600" cy="2404863"/>
          </a:xfrm>
        </p:spPr>
        <p:txBody>
          <a:bodyPr>
            <a:normAutofit fontScale="70000" lnSpcReduction="20000"/>
          </a:bodyPr>
          <a:lstStyle/>
          <a:p>
            <a:r>
              <a:rPr lang="it-IT" dirty="0" smtClean="0"/>
              <a:t>Ebbe inizio la sua diffusione all’incirca all’epoca di Alessandro Magno, di origine vegetale è una pianta palustre coltivata in Egitto da cui attraverso particolari passaggi si ottiene la </a:t>
            </a:r>
            <a:r>
              <a:rPr lang="it-IT" dirty="0" err="1" smtClean="0"/>
              <a:t>plagula</a:t>
            </a:r>
            <a:r>
              <a:rPr lang="it-IT" dirty="0" smtClean="0"/>
              <a:t> poi lavorata e divisa in rotoli di 20 fogli.</a:t>
            </a:r>
          </a:p>
          <a:p>
            <a:r>
              <a:rPr lang="it-IT" dirty="0" smtClean="0"/>
              <a:t>Notizie di libri in pergamena risalgono al I sec. </a:t>
            </a:r>
            <a:r>
              <a:rPr lang="it-IT" dirty="0" err="1" smtClean="0"/>
              <a:t>d.C</a:t>
            </a:r>
            <a:r>
              <a:rPr lang="it-IT" dirty="0" smtClean="0"/>
              <a:t> di origine animale, conciata e preparata in modo particolare, scritta con cannucce a punta.</a:t>
            </a:r>
            <a:endParaRPr lang="it-IT" dirty="0"/>
          </a:p>
        </p:txBody>
      </p:sp>
      <p:pic>
        <p:nvPicPr>
          <p:cNvPr id="4" name="Immagine 3" descr="ni4.jpg"/>
          <p:cNvPicPr>
            <a:picLocks noChangeAspect="1"/>
          </p:cNvPicPr>
          <p:nvPr/>
        </p:nvPicPr>
        <p:blipFill>
          <a:blip r:embed="rId3" cstate="print"/>
          <a:stretch>
            <a:fillRect/>
          </a:stretch>
        </p:blipFill>
        <p:spPr>
          <a:xfrm>
            <a:off x="4355976" y="3457575"/>
            <a:ext cx="4552950" cy="3400425"/>
          </a:xfrm>
          <a:prstGeom prst="rect">
            <a:avLst/>
          </a:prstGeom>
        </p:spPr>
      </p:pic>
      <p:pic>
        <p:nvPicPr>
          <p:cNvPr id="5" name="Immagine 4" descr="Tora.jpg"/>
          <p:cNvPicPr>
            <a:picLocks noChangeAspect="1"/>
          </p:cNvPicPr>
          <p:nvPr/>
        </p:nvPicPr>
        <p:blipFill>
          <a:blip r:embed="rId4" cstate="print"/>
          <a:stretch>
            <a:fillRect/>
          </a:stretch>
        </p:blipFill>
        <p:spPr>
          <a:xfrm>
            <a:off x="251520" y="3933056"/>
            <a:ext cx="3923928" cy="2638425"/>
          </a:xfrm>
          <a:prstGeom prst="rect">
            <a:avLst/>
          </a:prstGeom>
        </p:spPr>
      </p:pic>
    </p:spTree>
  </p:cSld>
  <p:clrMapOvr>
    <a:masterClrMapping/>
  </p:clrMapOvr>
  <p:transition spd="med" advClick="0" advTm="2000">
    <p:wipe dir="d"/>
    <p:sndAc>
      <p:stSnd>
        <p:snd r:embed="rId2" name="click.wav" builtIn="1"/>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Fenici: inventori dell’alfabeto</a:t>
            </a:r>
            <a:endParaRPr lang="it-IT" dirty="0"/>
          </a:p>
        </p:txBody>
      </p:sp>
      <p:sp>
        <p:nvSpPr>
          <p:cNvPr id="3" name="Segnaposto contenuto 2"/>
          <p:cNvSpPr>
            <a:spLocks noGrp="1"/>
          </p:cNvSpPr>
          <p:nvPr>
            <p:ph idx="1"/>
          </p:nvPr>
        </p:nvSpPr>
        <p:spPr>
          <a:xfrm>
            <a:off x="457200" y="1600201"/>
            <a:ext cx="8229600" cy="2971808"/>
          </a:xfrm>
        </p:spPr>
        <p:txBody>
          <a:bodyPr>
            <a:normAutofit lnSpcReduction="10000"/>
          </a:bodyPr>
          <a:lstStyle/>
          <a:p>
            <a:r>
              <a:rPr lang="it-IT" dirty="0" smtClean="0"/>
              <a:t>“</a:t>
            </a:r>
            <a:r>
              <a:rPr lang="it-IT" dirty="0" err="1" smtClean="0"/>
              <a:t>Nat</a:t>
            </a:r>
            <a:r>
              <a:rPr lang="it-IT" dirty="0" smtClean="0"/>
              <a:t>. </a:t>
            </a:r>
            <a:r>
              <a:rPr lang="it-IT" dirty="0" err="1" smtClean="0"/>
              <a:t>Hist</a:t>
            </a:r>
            <a:r>
              <a:rPr lang="it-IT" dirty="0" smtClean="0"/>
              <a:t>. V, 12” Plinio il Vecchio: </a:t>
            </a:r>
            <a:r>
              <a:rPr lang="it-IT" i="1" dirty="0" smtClean="0"/>
              <a:t>La gente dei Fenici ha la grande gloria di avere inventato  le lettere dell’alfabeto. </a:t>
            </a:r>
            <a:r>
              <a:rPr lang="it-IT" dirty="0" smtClean="0"/>
              <a:t>Ed Erodoto “ Storie V, 58”: </a:t>
            </a:r>
            <a:r>
              <a:rPr lang="it-IT" i="1" dirty="0" smtClean="0"/>
              <a:t>Questi Fenici venuti con </a:t>
            </a:r>
            <a:r>
              <a:rPr lang="it-IT" i="1" dirty="0" err="1" smtClean="0"/>
              <a:t>Cadmo…</a:t>
            </a:r>
            <a:r>
              <a:rPr lang="it-IT" i="1" dirty="0" smtClean="0"/>
              <a:t> introdussero presso i Greci anche l’alfabeto che prima non </a:t>
            </a:r>
            <a:r>
              <a:rPr lang="it-IT" i="1" dirty="0" err="1" smtClean="0"/>
              <a:t>avevano…</a:t>
            </a:r>
            <a:endParaRPr lang="it-IT" i="1" dirty="0"/>
          </a:p>
        </p:txBody>
      </p:sp>
    </p:spTree>
  </p:cSld>
  <p:clrMapOvr>
    <a:masterClrMapping/>
  </p:clrMapOvr>
  <p:transition spd="med" advClick="0" advTm="2000">
    <p:wipe dir="d"/>
    <p:sndAc>
      <p:stSnd>
        <p:snd r:embed="rId2" name="click.wav" builtIn="1"/>
      </p:stSnd>
    </p:sndAc>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8"/>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655</TotalTime>
  <Words>2022</Words>
  <Application>Microsoft Office PowerPoint</Application>
  <PresentationFormat>Presentazione su schermo (4:3)</PresentationFormat>
  <Paragraphs>83</Paragraphs>
  <Slides>23</Slides>
  <Notes>0</Notes>
  <HiddenSlides>0</HiddenSlides>
  <MMClips>2</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Tema di Office</vt:lpstr>
      <vt:lpstr>La nascita della scrittura</vt:lpstr>
      <vt:lpstr>Diapositiva 2</vt:lpstr>
      <vt:lpstr>DAL SIMBOLO AL SEGNO</vt:lpstr>
      <vt:lpstr>Diapositiva 4</vt:lpstr>
      <vt:lpstr>Il linguaggio dei segni</vt:lpstr>
      <vt:lpstr>Dai pittogrammi agli ideogrammi</vt:lpstr>
      <vt:lpstr>I Sumeri e la scrittura cuneiforme</vt:lpstr>
      <vt:lpstr>Il papiro e la pergamena</vt:lpstr>
      <vt:lpstr>I Fenici: inventori dell’alfabeto</vt:lpstr>
      <vt:lpstr>La scrittura dell’antichità greca </vt:lpstr>
      <vt:lpstr>La prima scrittura italica: l’Etrusco</vt:lpstr>
      <vt:lpstr>LA SCRITTURA LATINA </vt:lpstr>
      <vt:lpstr>Documenti in onciale e semionciale</vt:lpstr>
      <vt:lpstr>Diapositiva 14</vt:lpstr>
      <vt:lpstr>Il passaggio della scrittura dall’età classica al Medioevo</vt:lpstr>
      <vt:lpstr>La scrittura nel Medioevo</vt:lpstr>
      <vt:lpstr>LA NASCITA DELLA STAMPA E GUTENBERG</vt:lpstr>
      <vt:lpstr>LA SCRITTURA NELL’ETA’ MODERNA</vt:lpstr>
      <vt:lpstr>Dopo l’unità d’Italia</vt:lpstr>
      <vt:lpstr>LA NASCITA DELLA BIRO</vt:lpstr>
      <vt:lpstr>EVOLUZIONE DEL SEGNO GRAFICO</vt:lpstr>
      <vt:lpstr>LA VIDEOSCRITTURA</vt:lpstr>
      <vt:lpstr>Un  uso antico e nuovo della scrittura: LA GRAFOLOGIA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Classe  Lingue</dc:creator>
  <cp:lastModifiedBy>carafariesi</cp:lastModifiedBy>
  <cp:revision>99</cp:revision>
  <dcterms:created xsi:type="dcterms:W3CDTF">2018-01-31T13:13:55Z</dcterms:created>
  <dcterms:modified xsi:type="dcterms:W3CDTF">2018-02-15T09:29:48Z</dcterms:modified>
</cp:coreProperties>
</file>