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4" r:id="rId5"/>
    <p:sldId id="262" r:id="rId6"/>
    <p:sldId id="258" r:id="rId7"/>
    <p:sldId id="259" r:id="rId8"/>
    <p:sldId id="260" r:id="rId9"/>
    <p:sldId id="261" r:id="rId10"/>
    <p:sldId id="265" r:id="rId11"/>
    <p:sldId id="266" r:id="rId12"/>
    <p:sldId id="267" r:id="rId13"/>
    <p:sldId id="268"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77" y="2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DEB6AA1-76A3-4AD4-88B7-6DF0B896399E}" type="datetimeFigureOut">
              <a:rPr lang="es-ES" smtClean="0"/>
              <a:t>26/11/2018</a:t>
            </a:fld>
            <a:endParaRPr lang="es-ES"/>
          </a:p>
        </p:txBody>
      </p:sp>
      <p:sp>
        <p:nvSpPr>
          <p:cNvPr id="5" name="Footer Placeholder 4"/>
          <p:cNvSpPr>
            <a:spLocks noGrp="1"/>
          </p:cNvSpPr>
          <p:nvPr>
            <p:ph type="ftr" sz="quarter" idx="11"/>
          </p:nvPr>
        </p:nvSpPr>
        <p:spPr>
          <a:xfrm>
            <a:off x="2692397" y="5037663"/>
            <a:ext cx="5214635" cy="279400"/>
          </a:xfrm>
        </p:spPr>
        <p:txBody>
          <a:bodyPr/>
          <a:lstStyle/>
          <a:p>
            <a:endParaRPr lang="es-ES"/>
          </a:p>
        </p:txBody>
      </p:sp>
      <p:sp>
        <p:nvSpPr>
          <p:cNvPr id="6" name="Slide Number Placeholder 5"/>
          <p:cNvSpPr>
            <a:spLocks noGrp="1"/>
          </p:cNvSpPr>
          <p:nvPr>
            <p:ph type="sldNum" sz="quarter" idx="12"/>
          </p:nvPr>
        </p:nvSpPr>
        <p:spPr>
          <a:xfrm>
            <a:off x="8956900" y="5037663"/>
            <a:ext cx="551167" cy="279400"/>
          </a:xfrm>
        </p:spPr>
        <p:txBody>
          <a:bodyPr/>
          <a:lstStyle/>
          <a:p>
            <a:fld id="{5D804357-59EA-49DE-BB46-E4D2CBE66C9F}" type="slidenum">
              <a:rPr lang="es-ES" smtClean="0"/>
              <a:t>‹Nº›</a:t>
            </a:fld>
            <a:endParaRPr lang="es-E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9043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DEB6AA1-76A3-4AD4-88B7-6DF0B896399E}" type="datetimeFigureOut">
              <a:rPr lang="es-ES" smtClean="0"/>
              <a:t>26/11/2018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D804357-59EA-49DE-BB46-E4D2CBE66C9F}" type="slidenum">
              <a:rPr lang="es-ES" smtClean="0"/>
              <a:t>‹Nº›</a:t>
            </a:fld>
            <a:endParaRPr lang="es-ES"/>
          </a:p>
        </p:txBody>
      </p:sp>
    </p:spTree>
    <p:extLst>
      <p:ext uri="{BB962C8B-B14F-4D97-AF65-F5344CB8AC3E}">
        <p14:creationId xmlns:p14="http://schemas.microsoft.com/office/powerpoint/2010/main" val="4120876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DEB6AA1-76A3-4AD4-88B7-6DF0B896399E}" type="datetimeFigureOut">
              <a:rPr lang="es-ES" smtClean="0"/>
              <a:t>26/11/2018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D804357-59EA-49DE-BB46-E4D2CBE66C9F}" type="slidenum">
              <a:rPr lang="es-ES" smtClean="0"/>
              <a:t>‹Nº›</a:t>
            </a:fld>
            <a:endParaRPr lang="es-E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8732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DEB6AA1-76A3-4AD4-88B7-6DF0B896399E}" type="datetimeFigureOut">
              <a:rPr lang="es-ES" smtClean="0"/>
              <a:t>26/11/2018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D804357-59EA-49DE-BB46-E4D2CBE66C9F}" type="slidenum">
              <a:rPr lang="es-ES" smtClean="0"/>
              <a:t>‹Nº›</a:t>
            </a:fld>
            <a:endParaRPr lang="es-E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2305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DEB6AA1-76A3-4AD4-88B7-6DF0B896399E}" type="datetimeFigureOut">
              <a:rPr lang="es-ES" smtClean="0"/>
              <a:t>26/11/2018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D804357-59EA-49DE-BB46-E4D2CBE66C9F}" type="slidenum">
              <a:rPr lang="es-ES" smtClean="0"/>
              <a:t>‹Nº›</a:t>
            </a:fld>
            <a:endParaRPr lang="es-ES"/>
          </a:p>
        </p:txBody>
      </p:sp>
    </p:spTree>
    <p:extLst>
      <p:ext uri="{BB962C8B-B14F-4D97-AF65-F5344CB8AC3E}">
        <p14:creationId xmlns:p14="http://schemas.microsoft.com/office/powerpoint/2010/main" val="1859129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DEB6AA1-76A3-4AD4-88B7-6DF0B896399E}" type="datetimeFigureOut">
              <a:rPr lang="es-ES" smtClean="0"/>
              <a:t>26/11/2018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D804357-59EA-49DE-BB46-E4D2CBE66C9F}" type="slidenum">
              <a:rPr lang="es-ES" smtClean="0"/>
              <a:t>‹Nº›</a:t>
            </a:fld>
            <a:endParaRPr lang="es-E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084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DEB6AA1-76A3-4AD4-88B7-6DF0B896399E}" type="datetimeFigureOut">
              <a:rPr lang="es-ES" smtClean="0"/>
              <a:t>26/11/2018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D804357-59EA-49DE-BB46-E4D2CBE66C9F}" type="slidenum">
              <a:rPr lang="es-ES" smtClean="0"/>
              <a:t>‹Nº›</a:t>
            </a:fld>
            <a:endParaRPr lang="es-E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0508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DEB6AA1-76A3-4AD4-88B7-6DF0B896399E}" type="datetimeFigureOut">
              <a:rPr lang="es-ES" smtClean="0"/>
              <a:t>26/11/2018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D804357-59EA-49DE-BB46-E4D2CBE66C9F}" type="slidenum">
              <a:rPr lang="es-ES" smtClean="0"/>
              <a:t>‹Nº›</a:t>
            </a:fld>
            <a:endParaRPr lang="es-E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0251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DEB6AA1-76A3-4AD4-88B7-6DF0B896399E}" type="datetimeFigureOut">
              <a:rPr lang="es-ES" smtClean="0"/>
              <a:t>26/11/2018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D804357-59EA-49DE-BB46-E4D2CBE66C9F}" type="slidenum">
              <a:rPr lang="es-ES" smtClean="0"/>
              <a:t>‹Nº›</a:t>
            </a:fld>
            <a:endParaRPr lang="es-E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401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DEB6AA1-76A3-4AD4-88B7-6DF0B896399E}" type="datetimeFigureOut">
              <a:rPr lang="es-ES" smtClean="0"/>
              <a:t>26/11/2018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D804357-59EA-49DE-BB46-E4D2CBE66C9F}" type="slidenum">
              <a:rPr lang="es-ES" smtClean="0"/>
              <a:t>‹Nº›</a:t>
            </a:fld>
            <a:endParaRPr lang="es-ES"/>
          </a:p>
        </p:txBody>
      </p:sp>
    </p:spTree>
    <p:extLst>
      <p:ext uri="{BB962C8B-B14F-4D97-AF65-F5344CB8AC3E}">
        <p14:creationId xmlns:p14="http://schemas.microsoft.com/office/powerpoint/2010/main" val="328056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DEB6AA1-76A3-4AD4-88B7-6DF0B896399E}" type="datetimeFigureOut">
              <a:rPr lang="es-ES" smtClean="0"/>
              <a:t>26/11/2018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D804357-59EA-49DE-BB46-E4D2CBE66C9F}" type="slidenum">
              <a:rPr lang="es-ES" smtClean="0"/>
              <a:t>‹Nº›</a:t>
            </a:fld>
            <a:endParaRPr lang="es-E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2728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DEB6AA1-76A3-4AD4-88B7-6DF0B896399E}" type="datetimeFigureOut">
              <a:rPr lang="es-ES" smtClean="0"/>
              <a:t>26/11/2018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D804357-59EA-49DE-BB46-E4D2CBE66C9F}" type="slidenum">
              <a:rPr lang="es-ES" smtClean="0"/>
              <a:t>‹Nº›</a:t>
            </a:fld>
            <a:endParaRPr lang="es-ES"/>
          </a:p>
        </p:txBody>
      </p:sp>
    </p:spTree>
    <p:extLst>
      <p:ext uri="{BB962C8B-B14F-4D97-AF65-F5344CB8AC3E}">
        <p14:creationId xmlns:p14="http://schemas.microsoft.com/office/powerpoint/2010/main" val="1519330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DEB6AA1-76A3-4AD4-88B7-6DF0B896399E}" type="datetimeFigureOut">
              <a:rPr lang="es-ES" smtClean="0"/>
              <a:t>26/11/2018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D804357-59EA-49DE-BB46-E4D2CBE66C9F}" type="slidenum">
              <a:rPr lang="es-ES" smtClean="0"/>
              <a:t>‹Nº›</a:t>
            </a:fld>
            <a:endParaRPr lang="es-E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7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DEB6AA1-76A3-4AD4-88B7-6DF0B896399E}" type="datetimeFigureOut">
              <a:rPr lang="es-ES" smtClean="0"/>
              <a:t>26/11/2018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D804357-59EA-49DE-BB46-E4D2CBE66C9F}" type="slidenum">
              <a:rPr lang="es-ES" smtClean="0"/>
              <a:t>‹Nº›</a:t>
            </a:fld>
            <a:endParaRPr lang="es-E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012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B6AA1-76A3-4AD4-88B7-6DF0B896399E}" type="datetimeFigureOut">
              <a:rPr lang="es-ES" smtClean="0"/>
              <a:t>26/11/2018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D804357-59EA-49DE-BB46-E4D2CBE66C9F}" type="slidenum">
              <a:rPr lang="es-ES" smtClean="0"/>
              <a:t>‹Nº›</a:t>
            </a:fld>
            <a:endParaRPr lang="es-ES"/>
          </a:p>
        </p:txBody>
      </p:sp>
    </p:spTree>
    <p:extLst>
      <p:ext uri="{BB962C8B-B14F-4D97-AF65-F5344CB8AC3E}">
        <p14:creationId xmlns:p14="http://schemas.microsoft.com/office/powerpoint/2010/main" val="2383737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DEB6AA1-76A3-4AD4-88B7-6DF0B896399E}" type="datetimeFigureOut">
              <a:rPr lang="es-ES" smtClean="0"/>
              <a:t>26/11/2018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D804357-59EA-49DE-BB46-E4D2CBE66C9F}" type="slidenum">
              <a:rPr lang="es-ES" smtClean="0"/>
              <a:t>‹Nº›</a:t>
            </a:fld>
            <a:endParaRPr lang="es-E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9022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DEB6AA1-76A3-4AD4-88B7-6DF0B896399E}" type="datetimeFigureOut">
              <a:rPr lang="es-ES" smtClean="0"/>
              <a:t>26/11/2018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D804357-59EA-49DE-BB46-E4D2CBE66C9F}" type="slidenum">
              <a:rPr lang="es-ES" smtClean="0"/>
              <a:t>‹Nº›</a:t>
            </a:fld>
            <a:endParaRPr lang="es-ES"/>
          </a:p>
        </p:txBody>
      </p:sp>
    </p:spTree>
    <p:extLst>
      <p:ext uri="{BB962C8B-B14F-4D97-AF65-F5344CB8AC3E}">
        <p14:creationId xmlns:p14="http://schemas.microsoft.com/office/powerpoint/2010/main" val="517953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EB6AA1-76A3-4AD4-88B7-6DF0B896399E}" type="datetimeFigureOut">
              <a:rPr lang="es-ES" smtClean="0"/>
              <a:t>26/11/2018</a:t>
            </a:fld>
            <a:endParaRPr lang="es-E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804357-59EA-49DE-BB46-E4D2CBE66C9F}" type="slidenum">
              <a:rPr lang="es-ES" smtClean="0"/>
              <a:t>‹Nº›</a:t>
            </a:fld>
            <a:endParaRPr lang="es-ES"/>
          </a:p>
        </p:txBody>
      </p:sp>
    </p:spTree>
    <p:extLst>
      <p:ext uri="{BB962C8B-B14F-4D97-AF65-F5344CB8AC3E}">
        <p14:creationId xmlns:p14="http://schemas.microsoft.com/office/powerpoint/2010/main" val="1922609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8000" b="-18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14166" y="1889279"/>
            <a:ext cx="9144000" cy="2387600"/>
          </a:xfrm>
        </p:spPr>
        <p:txBody>
          <a:bodyPr>
            <a:noAutofit/>
          </a:bodyPr>
          <a:lstStyle/>
          <a:p>
            <a:r>
              <a:rPr lang="es-ES" sz="9600" b="1" dirty="0" smtClean="0">
                <a:solidFill>
                  <a:schemeClr val="bg1">
                    <a:lumMod val="75000"/>
                  </a:schemeClr>
                </a:solidFill>
              </a:rPr>
              <a:t>ANTÍGONA</a:t>
            </a:r>
            <a:br>
              <a:rPr lang="es-ES" sz="9600" b="1" dirty="0" smtClean="0">
                <a:solidFill>
                  <a:schemeClr val="bg1">
                    <a:lumMod val="75000"/>
                  </a:schemeClr>
                </a:solidFill>
              </a:rPr>
            </a:br>
            <a:r>
              <a:rPr lang="es-ES" sz="9600" b="1" dirty="0" smtClean="0">
                <a:solidFill>
                  <a:schemeClr val="bg1">
                    <a:lumMod val="75000"/>
                  </a:schemeClr>
                </a:solidFill>
              </a:rPr>
              <a:t/>
            </a:r>
            <a:br>
              <a:rPr lang="es-ES" sz="9600" b="1" dirty="0" smtClean="0">
                <a:solidFill>
                  <a:schemeClr val="bg1">
                    <a:lumMod val="75000"/>
                  </a:schemeClr>
                </a:solidFill>
              </a:rPr>
            </a:br>
            <a:r>
              <a:rPr lang="es-ES" sz="9600" b="1" dirty="0" smtClean="0">
                <a:solidFill>
                  <a:schemeClr val="bg1">
                    <a:lumMod val="75000"/>
                  </a:schemeClr>
                </a:solidFill>
              </a:rPr>
              <a:t>SÓFOCLES</a:t>
            </a:r>
            <a:endParaRPr lang="es-ES" sz="9600" b="1" dirty="0">
              <a:solidFill>
                <a:schemeClr val="bg1">
                  <a:lumMod val="75000"/>
                </a:schemeClr>
              </a:solidFill>
            </a:endParaRPr>
          </a:p>
        </p:txBody>
      </p:sp>
    </p:spTree>
    <p:extLst>
      <p:ext uri="{BB962C8B-B14F-4D97-AF65-F5344CB8AC3E}">
        <p14:creationId xmlns:p14="http://schemas.microsoft.com/office/powerpoint/2010/main" val="113937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1445" y="48068"/>
            <a:ext cx="10677833" cy="1643080"/>
          </a:xfrm>
          <a:solidFill>
            <a:schemeClr val="bg1">
              <a:lumMod val="85000"/>
            </a:schemeClr>
          </a:solidFill>
        </p:spPr>
        <p:txBody>
          <a:bodyPr>
            <a:normAutofit fontScale="90000"/>
          </a:bodyPr>
          <a:lstStyle/>
          <a:p>
            <a:r>
              <a:rPr lang="es-ES" b="1" dirty="0" err="1" smtClean="0"/>
              <a:t>Antígonas</a:t>
            </a:r>
            <a:r>
              <a:rPr lang="es-ES" b="1" dirty="0" smtClean="0"/>
              <a:t>: </a:t>
            </a:r>
            <a:r>
              <a:rPr lang="es-ES" b="1" i="1" dirty="0" smtClean="0"/>
              <a:t>La </a:t>
            </a:r>
            <a:r>
              <a:rPr lang="es-ES" b="1" i="1" dirty="0"/>
              <a:t>travesía de un mito universal por la historia de </a:t>
            </a:r>
            <a:r>
              <a:rPr lang="es-ES" b="1" i="1" dirty="0" smtClean="0"/>
              <a:t>Occidente. </a:t>
            </a:r>
            <a:r>
              <a:rPr lang="es-ES" b="1" cap="small" dirty="0" smtClean="0"/>
              <a:t>George </a:t>
            </a:r>
            <a:r>
              <a:rPr lang="es-ES" b="1" cap="small" dirty="0"/>
              <a:t>Steiner</a:t>
            </a:r>
            <a:endParaRPr lang="es-ES" b="1" dirty="0"/>
          </a:p>
        </p:txBody>
      </p:sp>
      <p:pic>
        <p:nvPicPr>
          <p:cNvPr id="1026" name="Picture 2" descr="http://www.gedisa.com/portadas/60031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0770" y="1858462"/>
            <a:ext cx="2637501" cy="417311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3736258" y="2647525"/>
            <a:ext cx="7273414" cy="2862322"/>
          </a:xfrm>
          <a:prstGeom prst="rect">
            <a:avLst/>
          </a:prstGeom>
        </p:spPr>
        <p:txBody>
          <a:bodyPr wrap="square">
            <a:spAutoFit/>
          </a:bodyPr>
          <a:lstStyle/>
          <a:p>
            <a:r>
              <a:rPr lang="es-ES" dirty="0" smtClean="0">
                <a:solidFill>
                  <a:srgbClr val="333333"/>
                </a:solidFill>
                <a:effectLst/>
                <a:latin typeface="Tahoma" panose="020B0604030504040204" pitchFamily="34" charset="0"/>
                <a:ea typeface="Times New Roman" panose="02020603050405020304" pitchFamily="18" charset="0"/>
              </a:rPr>
              <a:t>	</a:t>
            </a:r>
            <a:r>
              <a:rPr lang="es-ES" sz="2000" dirty="0">
                <a:latin typeface="Book Antiqua" panose="02040602050305030304" pitchFamily="18" charset="0"/>
              </a:rPr>
              <a:t>La tra­ge­dia An­tí­go­na de Só­fo­cles no sólo sa­cu­dió la con­ciencia de los es­pec­ta­do­res </a:t>
            </a:r>
            <a:r>
              <a:rPr lang="es-ES" sz="2000" dirty="0" smtClean="0">
                <a:latin typeface="Book Antiqua" panose="02040602050305030304" pitchFamily="18" charset="0"/>
              </a:rPr>
              <a:t>del tea­tro </a:t>
            </a:r>
            <a:r>
              <a:rPr lang="es-ES" sz="2000" dirty="0">
                <a:latin typeface="Book Antiqua" panose="02040602050305030304" pitchFamily="18" charset="0"/>
              </a:rPr>
              <a:t>grie­go. A lo largo de los si­glos ha dado lugar a in­con­ta­bles re­lec­tu­ras, desde </a:t>
            </a:r>
            <a:r>
              <a:rPr lang="es-ES" sz="2000" dirty="0" smtClean="0">
                <a:latin typeface="Book Antiqua" panose="02040602050305030304" pitchFamily="18" charset="0"/>
              </a:rPr>
              <a:t>la an­ti­gua </a:t>
            </a:r>
            <a:r>
              <a:rPr lang="es-ES" sz="2000" dirty="0">
                <a:latin typeface="Book Antiqua" panose="02040602050305030304" pitchFamily="18" charset="0"/>
              </a:rPr>
              <a:t>Roma hasta el su­rrea­lis­mo del siglo XX. Geor­ge Stei­ner –para quien “la crí­ti­ca </a:t>
            </a:r>
            <a:r>
              <a:rPr lang="es-ES" sz="2000" dirty="0" smtClean="0">
                <a:latin typeface="Book Antiqua" panose="02040602050305030304" pitchFamily="18" charset="0"/>
              </a:rPr>
              <a:t>li­te­ra­ria </a:t>
            </a:r>
            <a:r>
              <a:rPr lang="es-ES" sz="2000" dirty="0">
                <a:latin typeface="Book Antiqua" panose="02040602050305030304" pitchFamily="18" charset="0"/>
              </a:rPr>
              <a:t>de­bie­ra nacer de una deuda de amor para con la obra co­men­ta­da”– re­cons­tru­ye el pro­ce­so de trans­mi­sión del mito de An­tí­go­na en todas sus for­mas de ex­pre­sión, no sólo en el tea­tro, la ópera o el ba­llet, sino tam­bién en la re­fle­xión fi­lo­só­fi­ca, an­tro­po­ló­gi­ca y po­lí­ti­ca. </a:t>
            </a:r>
          </a:p>
        </p:txBody>
      </p:sp>
    </p:spTree>
    <p:extLst>
      <p:ext uri="{BB962C8B-B14F-4D97-AF65-F5344CB8AC3E}">
        <p14:creationId xmlns:p14="http://schemas.microsoft.com/office/powerpoint/2010/main" val="1099341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1445" y="48068"/>
            <a:ext cx="10677833" cy="1082642"/>
          </a:xfrm>
          <a:solidFill>
            <a:schemeClr val="bg1">
              <a:lumMod val="85000"/>
            </a:schemeClr>
          </a:solidFill>
        </p:spPr>
        <p:txBody>
          <a:bodyPr>
            <a:normAutofit/>
          </a:bodyPr>
          <a:lstStyle/>
          <a:p>
            <a:r>
              <a:rPr lang="es-ES" b="1" dirty="0" smtClean="0"/>
              <a:t>ÁNTÍGONA. HÖLDERLING</a:t>
            </a:r>
            <a:endParaRPr lang="es-ES" b="1" dirty="0"/>
          </a:p>
        </p:txBody>
      </p:sp>
      <p:pic>
        <p:nvPicPr>
          <p:cNvPr id="2050" name="Picture 2" descr="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05" y="1484671"/>
            <a:ext cx="2847201" cy="4034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060721" y="2939846"/>
            <a:ext cx="6813755" cy="3046988"/>
          </a:xfrm>
          <a:prstGeom prst="rect">
            <a:avLst/>
          </a:prstGeom>
        </p:spPr>
        <p:txBody>
          <a:bodyPr wrap="square">
            <a:spAutoFit/>
          </a:bodyPr>
          <a:lstStyle/>
          <a:p>
            <a:pPr algn="just"/>
            <a:r>
              <a:rPr lang="es-ES" sz="2400" b="0" i="1" dirty="0" smtClean="0">
                <a:solidFill>
                  <a:srgbClr val="333333"/>
                </a:solidFill>
                <a:effectLst/>
                <a:latin typeface="Book Antiqua" panose="02040602050305030304" pitchFamily="18" charset="0"/>
              </a:rPr>
              <a:t>Cuando </a:t>
            </a:r>
            <a:r>
              <a:rPr lang="es-ES" sz="2400" b="0" i="1" dirty="0" err="1" smtClean="0">
                <a:solidFill>
                  <a:srgbClr val="333333"/>
                </a:solidFill>
                <a:effectLst/>
                <a:latin typeface="Book Antiqua" panose="02040602050305030304" pitchFamily="18" charset="0"/>
              </a:rPr>
              <a:t>Hölderlin</a:t>
            </a:r>
            <a:r>
              <a:rPr lang="es-ES" sz="2400" b="0" i="1" dirty="0" smtClean="0">
                <a:solidFill>
                  <a:srgbClr val="333333"/>
                </a:solidFill>
                <a:effectLst/>
                <a:latin typeface="Book Antiqua" panose="02040602050305030304" pitchFamily="18" charset="0"/>
              </a:rPr>
              <a:t> traduce la Antígona de Sófocles en torno a 1800 revoluciona el sentido mismo del lenguaje. Sus enigmáticos versos nos asoman al abismo de una lengua ya perdida que se revela en toda su extrañeza: la tragedia no es solo un género ni un tema literario, sino el rasgo estructural del ser, comprensible solo poéticamente como conflicto irresoluble.</a:t>
            </a:r>
            <a:endParaRPr lang="es-ES" sz="2400" dirty="0">
              <a:latin typeface="Book Antiqua" panose="02040602050305030304" pitchFamily="18" charset="0"/>
            </a:endParaRPr>
          </a:p>
        </p:txBody>
      </p:sp>
      <p:pic>
        <p:nvPicPr>
          <p:cNvPr id="2052" name="Picture 4" descr="Foto de HÃ¶lderli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1238" y="519177"/>
            <a:ext cx="1646698" cy="229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442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1445" y="48068"/>
            <a:ext cx="10677833" cy="1082642"/>
          </a:xfrm>
          <a:solidFill>
            <a:schemeClr val="bg1">
              <a:lumMod val="85000"/>
            </a:schemeClr>
          </a:solidFill>
        </p:spPr>
        <p:txBody>
          <a:bodyPr>
            <a:normAutofit/>
          </a:bodyPr>
          <a:lstStyle/>
          <a:p>
            <a:r>
              <a:rPr lang="es-ES" b="1" dirty="0" smtClean="0"/>
              <a:t>ÁNTÍGONE. BERTOLT BRETCH</a:t>
            </a:r>
            <a:endParaRPr lang="es-ES" b="1" dirty="0"/>
          </a:p>
        </p:txBody>
      </p:sp>
      <p:pic>
        <p:nvPicPr>
          <p:cNvPr id="3078" name="Picture 6" descr="Resultado de imagen de antigona bertolt brec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037" y="1832006"/>
            <a:ext cx="2518203" cy="368351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3991897" y="2524104"/>
            <a:ext cx="6754762" cy="3241913"/>
          </a:xfrm>
          <a:prstGeom prst="rect">
            <a:avLst/>
          </a:prstGeom>
        </p:spPr>
        <p:txBody>
          <a:bodyPr wrap="square">
            <a:spAutoFit/>
          </a:bodyPr>
          <a:lstStyle/>
          <a:p>
            <a:pPr algn="just"/>
            <a:r>
              <a:rPr lang="es-ES" b="1" i="0" dirty="0" smtClean="0">
                <a:solidFill>
                  <a:srgbClr val="444444"/>
                </a:solidFill>
                <a:effectLst/>
                <a:latin typeface="Book Antiqua" panose="02040602050305030304" pitchFamily="18" charset="0"/>
              </a:rPr>
              <a:t>BRECHT</a:t>
            </a:r>
            <a:r>
              <a:rPr lang="es-ES" b="0" i="0" dirty="0" smtClean="0">
                <a:solidFill>
                  <a:srgbClr val="444444"/>
                </a:solidFill>
                <a:effectLst/>
                <a:latin typeface="Book Antiqua" panose="02040602050305030304" pitchFamily="18" charset="0"/>
              </a:rPr>
              <a:t> toma el mito de Antígona y lo reelabora desde el teatro dialéctico para hacer una crítica la deshumanización producida por el ejercicio de la violencia. </a:t>
            </a:r>
            <a:r>
              <a:rPr lang="es-ES" b="0" i="1" dirty="0" smtClean="0">
                <a:solidFill>
                  <a:srgbClr val="444444"/>
                </a:solidFill>
                <a:effectLst/>
                <a:latin typeface="Book Antiqua" panose="02040602050305030304" pitchFamily="18" charset="0"/>
              </a:rPr>
              <a:t>"El mito es un relato de tradición oral que versa sobre hazañas llevadas a cabo por seres supra-humanos, dioses, héroes, en un tiempo prestigioso y lejano”.</a:t>
            </a:r>
            <a:r>
              <a:rPr lang="es-ES" b="0" i="0" dirty="0" smtClean="0">
                <a:solidFill>
                  <a:srgbClr val="444444"/>
                </a:solidFill>
                <a:effectLst/>
                <a:latin typeface="Book Antiqua" panose="02040602050305030304" pitchFamily="18" charset="0"/>
              </a:rPr>
              <a:t> Los mitos se erigen como modelos,  No es privativo de los griegos, pero tal como lo concebimos hoy, es una noción ideada por los griegos. </a:t>
            </a:r>
            <a:endParaRPr lang="es-ES" b="0" i="0" dirty="0" smtClean="0">
              <a:solidFill>
                <a:srgbClr val="666666"/>
              </a:solidFill>
              <a:effectLst/>
              <a:latin typeface="Book Antiqua" panose="02040602050305030304" pitchFamily="18" charset="0"/>
            </a:endParaRPr>
          </a:p>
          <a:p>
            <a:pPr algn="just">
              <a:spcBef>
                <a:spcPts val="768"/>
              </a:spcBef>
            </a:pPr>
            <a:r>
              <a:rPr lang="es-ES" b="0" i="0" dirty="0" smtClean="0">
                <a:solidFill>
                  <a:srgbClr val="444444"/>
                </a:solidFill>
                <a:effectLst/>
                <a:latin typeface="Book Antiqua" panose="02040602050305030304" pitchFamily="18" charset="0"/>
              </a:rPr>
              <a:t>	En la obra, el mito es el NUCLEO BÁSICO del relato y conlleva en sí el significado fundamental, las versiones pueden presentar variaciones en sus detalles, en la articulación de los hechos y en la exposición del tema esencial.</a:t>
            </a:r>
            <a:endParaRPr lang="es-ES" b="0" i="0" dirty="0">
              <a:solidFill>
                <a:srgbClr val="666666"/>
              </a:solidFill>
              <a:effectLst/>
              <a:latin typeface="Book Antiqua" panose="02040602050305030304" pitchFamily="18" charset="0"/>
            </a:endParaRPr>
          </a:p>
        </p:txBody>
      </p:sp>
      <p:pic>
        <p:nvPicPr>
          <p:cNvPr id="3080" name="Picture 8" descr="Resultado de imagen de bertolt brec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5522" y="120906"/>
            <a:ext cx="1487234" cy="2170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450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1445" y="48068"/>
            <a:ext cx="10677833" cy="1082642"/>
          </a:xfrm>
          <a:solidFill>
            <a:schemeClr val="bg1">
              <a:lumMod val="85000"/>
            </a:schemeClr>
          </a:solidFill>
        </p:spPr>
        <p:txBody>
          <a:bodyPr>
            <a:normAutofit fontScale="90000"/>
          </a:bodyPr>
          <a:lstStyle/>
          <a:p>
            <a:r>
              <a:rPr lang="es-ES" b="1" dirty="0" smtClean="0"/>
              <a:t>LA TUMBA DE ANTÍGONA. MARÍA ZAMBRANO</a:t>
            </a:r>
            <a:endParaRPr lang="es-ES" b="1" dirty="0"/>
          </a:p>
        </p:txBody>
      </p:sp>
      <p:pic>
        <p:nvPicPr>
          <p:cNvPr id="4098" name="Picture 2" descr="Cubierta de la obra La tumba de AntÃ­go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90" y="1317522"/>
            <a:ext cx="2524919" cy="412824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352801" y="2614836"/>
            <a:ext cx="8062450" cy="3416320"/>
          </a:xfrm>
          <a:prstGeom prst="rect">
            <a:avLst/>
          </a:prstGeom>
        </p:spPr>
        <p:txBody>
          <a:bodyPr wrap="square">
            <a:spAutoFit/>
          </a:bodyPr>
          <a:lstStyle/>
          <a:p>
            <a:pPr algn="just"/>
            <a:r>
              <a:rPr lang="es-ES" b="0" i="0" dirty="0" smtClean="0">
                <a:solidFill>
                  <a:srgbClr val="585656"/>
                </a:solidFill>
                <a:effectLst/>
                <a:latin typeface="Book Antiqua" panose="02040602050305030304" pitchFamily="18" charset="0"/>
              </a:rPr>
              <a:t>El interés de María Zambrano por la figura de Antígona acompaña a la autora a lo largo de su trayectoria como escritora. Los motivos del interés de Zambrano por el personaje de Sófocles son diversos, y propia su interpretación de Antígona. En la figura trágica griega ve Zambrano la encarnación de toda una época: la suya propia, reprimida por la guerra civil y el consiguiente exilio. Pero también declara la autora que es esta la tragedia de Sófocles "más cercana a la filosofía", motivo este clave para entender el interés de Zambrano: poesía sí, pero no ajena al conocimiento. En "La tumba de Antígona" la autora abandona su habitual estilo ensayístico y construye diversas voces para sus personajes de ficción. "La tumba de Antígona" es un texto clave en la trayectoria de Zambrano. Antígona será en esta obra la que hable, pero también la que escuche. Pregunta para saber. Su palabra ilumina.</a:t>
            </a:r>
            <a:endParaRPr lang="es-ES" dirty="0">
              <a:latin typeface="Book Antiqua" panose="02040602050305030304" pitchFamily="18" charset="0"/>
            </a:endParaRPr>
          </a:p>
        </p:txBody>
      </p:sp>
      <p:pic>
        <p:nvPicPr>
          <p:cNvPr id="4102" name="Picture 6" descr="Resultado de imagen de marÃ­a zambra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3730" y="589389"/>
            <a:ext cx="3059471" cy="187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95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75070" y="771283"/>
            <a:ext cx="10491019" cy="875619"/>
          </a:xfrm>
          <a:solidFill>
            <a:schemeClr val="bg2"/>
          </a:solidFill>
        </p:spPr>
        <p:txBody>
          <a:bodyPr>
            <a:normAutofit/>
          </a:bodyPr>
          <a:lstStyle/>
          <a:p>
            <a:r>
              <a:rPr lang="es-ES" b="1" dirty="0" smtClean="0"/>
              <a:t>ARGUMENTO DE LA OBRA</a:t>
            </a:r>
            <a:endParaRPr lang="es-ES" b="1" dirty="0"/>
          </a:p>
        </p:txBody>
      </p:sp>
      <p:sp>
        <p:nvSpPr>
          <p:cNvPr id="3" name="Marcador de contenido 2"/>
          <p:cNvSpPr>
            <a:spLocks noGrp="1"/>
          </p:cNvSpPr>
          <p:nvPr>
            <p:ph idx="1"/>
          </p:nvPr>
        </p:nvSpPr>
        <p:spPr>
          <a:xfrm>
            <a:off x="1032385" y="1828246"/>
            <a:ext cx="10215718" cy="4257922"/>
          </a:xfrm>
          <a:solidFill>
            <a:schemeClr val="bg1">
              <a:lumMod val="95000"/>
            </a:schemeClr>
          </a:solidFill>
        </p:spPr>
        <p:txBody>
          <a:bodyPr>
            <a:normAutofit/>
          </a:bodyPr>
          <a:lstStyle/>
          <a:p>
            <a:pPr algn="just"/>
            <a:r>
              <a:rPr lang="es-ES_tradnl" sz="2600" dirty="0"/>
              <a:t>En la mitología griega, </a:t>
            </a:r>
            <a:r>
              <a:rPr lang="es-ES_tradnl" sz="2600" b="1" dirty="0"/>
              <a:t>Antígona</a:t>
            </a:r>
            <a:r>
              <a:rPr lang="es-ES_tradnl" sz="2600" dirty="0"/>
              <a:t> es hija de Edipo y Yocasta y es hermana de </a:t>
            </a:r>
            <a:r>
              <a:rPr lang="es-ES_tradnl" sz="2600" dirty="0" err="1"/>
              <a:t>Ismene</a:t>
            </a:r>
            <a:r>
              <a:rPr lang="es-ES_tradnl" sz="2600" dirty="0"/>
              <a:t>, </a:t>
            </a:r>
            <a:r>
              <a:rPr lang="es-ES_tradnl" sz="2600" dirty="0" err="1"/>
              <a:t>Eteocles</a:t>
            </a:r>
            <a:r>
              <a:rPr lang="es-ES_tradnl" sz="2600" dirty="0"/>
              <a:t> y Polinices. Acompañó a </a:t>
            </a:r>
            <a:r>
              <a:rPr lang="es-ES_tradnl" sz="2600" b="1" dirty="0"/>
              <a:t>su padre Edipo </a:t>
            </a:r>
            <a:r>
              <a:rPr lang="es-ES_tradnl" sz="2600" dirty="0"/>
              <a:t>(rey de Tebas) al exilio y, a su muerte, regresó a la ciudad. </a:t>
            </a:r>
            <a:r>
              <a:rPr lang="es-ES_tradnl" sz="2600" dirty="0" smtClean="0"/>
              <a:t>En </a:t>
            </a:r>
            <a:r>
              <a:rPr lang="es-ES_tradnl" sz="2600" dirty="0"/>
              <a:t>el mito, los dos hermanos varones de Antígona se encuentran constantemente luchando por el trono de Tebas, debido a una maldición que su padre había lanzado contra ellos. Se suponía que </a:t>
            </a:r>
            <a:r>
              <a:rPr lang="es-ES_tradnl" sz="2600" b="1" dirty="0" err="1"/>
              <a:t>Eteocles</a:t>
            </a:r>
            <a:r>
              <a:rPr lang="es-ES_tradnl" sz="2600" dirty="0"/>
              <a:t> y </a:t>
            </a:r>
            <a:r>
              <a:rPr lang="es-ES_tradnl" sz="2600" b="1" dirty="0"/>
              <a:t>Polinices</a:t>
            </a:r>
            <a:r>
              <a:rPr lang="es-ES_tradnl" sz="2600" dirty="0"/>
              <a:t> se iban a turnar el trono periódicamente, pero, en algún momento, </a:t>
            </a:r>
            <a:r>
              <a:rPr lang="es-ES_tradnl" sz="2600" dirty="0" err="1"/>
              <a:t>Eteocles</a:t>
            </a:r>
            <a:r>
              <a:rPr lang="es-ES_tradnl" sz="2600" dirty="0"/>
              <a:t> decide quedarse en el poder después de cumplido su período, con lo que se desencadena una guerra, pues, ofendido, Polinices busca ayuda en una ciudad vecina, arma un ejército y regresa para reclamar lo que es suyo.</a:t>
            </a:r>
            <a:endParaRPr lang="es-ES" sz="2600" dirty="0"/>
          </a:p>
          <a:p>
            <a:endParaRPr lang="es-ES" dirty="0"/>
          </a:p>
        </p:txBody>
      </p:sp>
    </p:spTree>
    <p:extLst>
      <p:ext uri="{BB962C8B-B14F-4D97-AF65-F5344CB8AC3E}">
        <p14:creationId xmlns:p14="http://schemas.microsoft.com/office/powerpoint/2010/main" val="2374760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75070" y="771283"/>
            <a:ext cx="10491019" cy="875619"/>
          </a:xfrm>
          <a:solidFill>
            <a:schemeClr val="bg2"/>
          </a:solidFill>
        </p:spPr>
        <p:txBody>
          <a:bodyPr>
            <a:normAutofit/>
          </a:bodyPr>
          <a:lstStyle/>
          <a:p>
            <a:r>
              <a:rPr lang="es-ES" b="1" dirty="0" smtClean="0"/>
              <a:t>ARGUMENTO DE LA OBRA</a:t>
            </a:r>
            <a:endParaRPr lang="es-ES" b="1" dirty="0"/>
          </a:p>
        </p:txBody>
      </p:sp>
      <p:sp>
        <p:nvSpPr>
          <p:cNvPr id="3" name="Marcador de contenido 2"/>
          <p:cNvSpPr>
            <a:spLocks noGrp="1"/>
          </p:cNvSpPr>
          <p:nvPr>
            <p:ph idx="1"/>
          </p:nvPr>
        </p:nvSpPr>
        <p:spPr>
          <a:xfrm>
            <a:off x="1032385" y="1828246"/>
            <a:ext cx="10215718" cy="4257922"/>
          </a:xfrm>
          <a:solidFill>
            <a:schemeClr val="bg1">
              <a:lumMod val="95000"/>
            </a:schemeClr>
          </a:solidFill>
        </p:spPr>
        <p:txBody>
          <a:bodyPr>
            <a:normAutofit/>
          </a:bodyPr>
          <a:lstStyle/>
          <a:p>
            <a:pPr algn="just"/>
            <a:r>
              <a:rPr lang="es-ES_tradnl" dirty="0"/>
              <a:t>La guerra concluye con la </a:t>
            </a:r>
            <a:r>
              <a:rPr lang="es-ES_tradnl" b="1" dirty="0"/>
              <a:t>muerte de los dos hermanos </a:t>
            </a:r>
            <a:r>
              <a:rPr lang="es-ES_tradnl" dirty="0"/>
              <a:t>en batalla, cada uno a manos del otro, como decía la profecía. </a:t>
            </a:r>
            <a:r>
              <a:rPr lang="es-ES_tradnl" b="1" dirty="0"/>
              <a:t>Creonte</a:t>
            </a:r>
            <a:r>
              <a:rPr lang="es-ES_tradnl" dirty="0"/>
              <a:t>, entonces, se convierte en rey de </a:t>
            </a:r>
            <a:r>
              <a:rPr lang="es-ES_tradnl" b="1" dirty="0"/>
              <a:t>Tebas</a:t>
            </a:r>
            <a:r>
              <a:rPr lang="es-ES_tradnl" dirty="0"/>
              <a:t> y dictamina que, por haber traicionado a su patria, </a:t>
            </a:r>
            <a:r>
              <a:rPr lang="es-ES_tradnl" b="1" dirty="0"/>
              <a:t>Polinices no será enterrado dignamente </a:t>
            </a:r>
            <a:r>
              <a:rPr lang="es-ES_tradnl" dirty="0"/>
              <a:t>y se dejará a las afueras de la ciudad al arbitrio de los cuervos y los </a:t>
            </a:r>
            <a:r>
              <a:rPr lang="es-ES_tradnl" dirty="0" smtClean="0"/>
              <a:t>perros.</a:t>
            </a:r>
            <a:r>
              <a:rPr lang="es-ES" dirty="0"/>
              <a:t> </a:t>
            </a:r>
            <a:r>
              <a:rPr lang="es-ES_tradnl" dirty="0" smtClean="0"/>
              <a:t>Los </a:t>
            </a:r>
            <a:r>
              <a:rPr lang="es-ES_tradnl" dirty="0"/>
              <a:t>honores fúnebres eran muy importantes para los griegos, pues el alma de un cuerpo que no era enterrado estaba condenada a vagar por la tierra eternamente. Por tal razón, </a:t>
            </a:r>
            <a:r>
              <a:rPr lang="es-ES_tradnl" b="1" dirty="0"/>
              <a:t>Antígona decide enterrar a su hermano </a:t>
            </a:r>
            <a:r>
              <a:rPr lang="es-ES_tradnl" dirty="0"/>
              <a:t>y realizar sobre su cuerpo los correspondientes ritos, rebelándose así contra Creonte, su tío y suegro (pues estaba comprometida con </a:t>
            </a:r>
            <a:r>
              <a:rPr lang="es-ES_tradnl" dirty="0" err="1"/>
              <a:t>Hemón</a:t>
            </a:r>
            <a:r>
              <a:rPr lang="es-ES_tradnl" dirty="0"/>
              <a:t>, hijo de aquel). </a:t>
            </a:r>
            <a:r>
              <a:rPr lang="es-ES_tradnl" b="1" dirty="0"/>
              <a:t>La desobediencia acarrea para Antígona su propia muerte</a:t>
            </a:r>
            <a:r>
              <a:rPr lang="es-ES_tradnl" dirty="0"/>
              <a:t>: condenada a ser enterrada viva, evita el suplicio ahorcándose.</a:t>
            </a:r>
            <a:endParaRPr lang="es-ES" dirty="0"/>
          </a:p>
          <a:p>
            <a:pPr marL="0" indent="0">
              <a:buNone/>
            </a:pPr>
            <a:endParaRPr lang="es-ES" dirty="0"/>
          </a:p>
        </p:txBody>
      </p:sp>
    </p:spTree>
    <p:extLst>
      <p:ext uri="{BB962C8B-B14F-4D97-AF65-F5344CB8AC3E}">
        <p14:creationId xmlns:p14="http://schemas.microsoft.com/office/powerpoint/2010/main" val="2327229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75070" y="771283"/>
            <a:ext cx="10491019" cy="875619"/>
          </a:xfrm>
          <a:solidFill>
            <a:schemeClr val="bg2"/>
          </a:solidFill>
        </p:spPr>
        <p:txBody>
          <a:bodyPr>
            <a:normAutofit/>
          </a:bodyPr>
          <a:lstStyle/>
          <a:p>
            <a:r>
              <a:rPr lang="es-ES" b="1" dirty="0" smtClean="0"/>
              <a:t>ARGUMENTO DE LA OBRA</a:t>
            </a:r>
            <a:endParaRPr lang="es-ES" b="1" dirty="0"/>
          </a:p>
        </p:txBody>
      </p:sp>
      <p:sp>
        <p:nvSpPr>
          <p:cNvPr id="3" name="Marcador de contenido 2"/>
          <p:cNvSpPr>
            <a:spLocks noGrp="1"/>
          </p:cNvSpPr>
          <p:nvPr>
            <p:ph idx="1"/>
          </p:nvPr>
        </p:nvSpPr>
        <p:spPr>
          <a:xfrm>
            <a:off x="1032385" y="1828246"/>
            <a:ext cx="10215718" cy="4257922"/>
          </a:xfrm>
          <a:solidFill>
            <a:schemeClr val="bg1">
              <a:lumMod val="95000"/>
            </a:schemeClr>
          </a:solidFill>
        </p:spPr>
        <p:txBody>
          <a:bodyPr>
            <a:normAutofit/>
          </a:bodyPr>
          <a:lstStyle/>
          <a:p>
            <a:pPr algn="just"/>
            <a:r>
              <a:rPr lang="es-ES_tradnl" sz="2800" dirty="0"/>
              <a:t>Por otra parte, </a:t>
            </a:r>
            <a:r>
              <a:rPr lang="es-ES_tradnl" sz="2800" b="1" dirty="0" err="1"/>
              <a:t>Hemón</a:t>
            </a:r>
            <a:r>
              <a:rPr lang="es-ES_tradnl" sz="2800" dirty="0"/>
              <a:t>, al entrar en la cripta en la que había sido puesta Antígona, con el objetivo de salvarla, y verla muerta, intenta matar a su padre clavándole su espada, pero falla y </a:t>
            </a:r>
            <a:r>
              <a:rPr lang="es-ES_tradnl" sz="2800" b="1" dirty="0"/>
              <a:t>atraviesa la espada en sus propias entrañas</a:t>
            </a:r>
            <a:r>
              <a:rPr lang="es-ES_tradnl" sz="2800" dirty="0"/>
              <a:t>; mientras tanto, </a:t>
            </a:r>
            <a:r>
              <a:rPr lang="es-ES_tradnl" sz="2800" b="1" dirty="0"/>
              <a:t>Eurídice</a:t>
            </a:r>
            <a:r>
              <a:rPr lang="es-ES_tradnl" sz="2800" dirty="0"/>
              <a:t>, esposa de Creonte y madre de </a:t>
            </a:r>
            <a:r>
              <a:rPr lang="es-ES_tradnl" sz="2800" dirty="0" err="1"/>
              <a:t>Hemón</a:t>
            </a:r>
            <a:r>
              <a:rPr lang="es-ES_tradnl" sz="2800" dirty="0"/>
              <a:t>, </a:t>
            </a:r>
            <a:r>
              <a:rPr lang="es-ES_tradnl" sz="2800" b="1" dirty="0"/>
              <a:t>se suicida </a:t>
            </a:r>
            <a:r>
              <a:rPr lang="es-ES_tradnl" sz="2800" dirty="0"/>
              <a:t>al saber que su hijo ha </a:t>
            </a:r>
            <a:r>
              <a:rPr lang="es-ES_tradnl" sz="2800" dirty="0" smtClean="0"/>
              <a:t>muerto. Las </a:t>
            </a:r>
            <a:r>
              <a:rPr lang="es-ES_tradnl" sz="2800" dirty="0"/>
              <a:t>muertes de </a:t>
            </a:r>
            <a:r>
              <a:rPr lang="es-ES_tradnl" sz="2800" dirty="0" err="1"/>
              <a:t>Hemón</a:t>
            </a:r>
            <a:r>
              <a:rPr lang="es-ES_tradnl" sz="2800" dirty="0"/>
              <a:t> y Eurídice provocan un profundo sufrimiento en Creonte, quien finalmente se da cuenta de su error al haber decidido mantener su soberanía por encima de todos los valores religiosos y familiares, acarreando su propia desdicha.</a:t>
            </a:r>
            <a:endParaRPr lang="es-ES" sz="2800" dirty="0"/>
          </a:p>
          <a:p>
            <a:pPr marL="0" indent="0">
              <a:buNone/>
            </a:pPr>
            <a:endParaRPr lang="es-ES" dirty="0"/>
          </a:p>
        </p:txBody>
      </p:sp>
    </p:spTree>
    <p:extLst>
      <p:ext uri="{BB962C8B-B14F-4D97-AF65-F5344CB8AC3E}">
        <p14:creationId xmlns:p14="http://schemas.microsoft.com/office/powerpoint/2010/main" val="400007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9432" y="638549"/>
            <a:ext cx="10953136" cy="2095364"/>
          </a:xfrm>
          <a:solidFill>
            <a:schemeClr val="bg2"/>
          </a:solidFill>
        </p:spPr>
        <p:txBody>
          <a:bodyPr>
            <a:normAutofit fontScale="90000"/>
          </a:bodyPr>
          <a:lstStyle/>
          <a:p>
            <a:r>
              <a:rPr lang="es-ES" b="1" dirty="0" smtClean="0"/>
              <a:t>TEMAS: LA LEY NATURAL FRENTE A LA LEY SOCIAL. EL DEBER DEL ESTADO. LOS LAZOS FAMILIARES</a:t>
            </a:r>
            <a:endParaRPr lang="es-ES" b="1" dirty="0"/>
          </a:p>
        </p:txBody>
      </p:sp>
      <p:sp>
        <p:nvSpPr>
          <p:cNvPr id="3" name="Marcador de contenido 2"/>
          <p:cNvSpPr>
            <a:spLocks noGrp="1"/>
          </p:cNvSpPr>
          <p:nvPr>
            <p:ph idx="1"/>
          </p:nvPr>
        </p:nvSpPr>
        <p:spPr>
          <a:xfrm>
            <a:off x="855405" y="2822403"/>
            <a:ext cx="10471355" cy="3318936"/>
          </a:xfrm>
        </p:spPr>
        <p:txBody>
          <a:bodyPr>
            <a:normAutofit lnSpcReduction="10000"/>
          </a:bodyPr>
          <a:lstStyle/>
          <a:p>
            <a:pPr algn="just"/>
            <a:r>
              <a:rPr lang="es-ES" dirty="0"/>
              <a:t>En esta tragedia se enfrentan dos mundos opuestos, de un lado, </a:t>
            </a:r>
            <a:r>
              <a:rPr lang="es-ES" b="1" dirty="0"/>
              <a:t>Antígona</a:t>
            </a:r>
            <a:r>
              <a:rPr lang="es-ES" dirty="0"/>
              <a:t>, que quiere enterrar al hermano que atacó la ciudad de Tebas, Polinices; de otro, </a:t>
            </a:r>
            <a:r>
              <a:rPr lang="es-ES" b="1" dirty="0"/>
              <a:t>Creonte</a:t>
            </a:r>
            <a:r>
              <a:rPr lang="es-ES" dirty="0"/>
              <a:t>, tiránico rey, que prohíbe el entierro. </a:t>
            </a:r>
            <a:r>
              <a:rPr lang="es-ES" b="1" dirty="0" smtClean="0"/>
              <a:t>LEYES NATURALES O DE LOS DIOSES</a:t>
            </a:r>
            <a:r>
              <a:rPr lang="es-ES" dirty="0" smtClean="0"/>
              <a:t>, </a:t>
            </a:r>
            <a:r>
              <a:rPr lang="es-ES" b="1" dirty="0" smtClean="0"/>
              <a:t>LEYES NO ESCRITAS PORQUE SON DE SIEMPRE, DE UNA PARTE; DECRETOS HUMANOS CARGADOS DE INTERESES POLÍTICOS, DE OTRA</a:t>
            </a:r>
            <a:r>
              <a:rPr lang="es-ES" dirty="0" smtClean="0"/>
              <a:t>. </a:t>
            </a:r>
            <a:r>
              <a:rPr lang="es-ES" dirty="0"/>
              <a:t>Y Antígona se alza, como un muro, contra la injusticia. Su valor, su noble desprecio de la vida, la llevan a enfrentarse  al tirano y  sus leyes humanas. Tras ella están las leyes no escritas que rigen el obrar de los hombres porque son de los dioses. Y aunque ella cae y caen otros, lleva también al tirano a la caída.</a:t>
            </a:r>
          </a:p>
          <a:p>
            <a:endParaRPr lang="es-ES" dirty="0"/>
          </a:p>
        </p:txBody>
      </p:sp>
    </p:spTree>
    <p:extLst>
      <p:ext uri="{BB962C8B-B14F-4D97-AF65-F5344CB8AC3E}">
        <p14:creationId xmlns:p14="http://schemas.microsoft.com/office/powerpoint/2010/main" val="1134078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9432" y="638549"/>
            <a:ext cx="10953136" cy="2095364"/>
          </a:xfrm>
          <a:solidFill>
            <a:schemeClr val="bg2"/>
          </a:solidFill>
        </p:spPr>
        <p:txBody>
          <a:bodyPr>
            <a:normAutofit fontScale="90000"/>
          </a:bodyPr>
          <a:lstStyle/>
          <a:p>
            <a:r>
              <a:rPr lang="es-ES" b="1" dirty="0" smtClean="0"/>
              <a:t>TEMAS: LA LEY NATURAL FRENTE A LA LEY SOCIAL. EL DEBER DEL ESTADO. LOS LAZOS FAMILIARES</a:t>
            </a:r>
            <a:endParaRPr lang="es-ES" b="1" dirty="0"/>
          </a:p>
        </p:txBody>
      </p:sp>
      <p:sp>
        <p:nvSpPr>
          <p:cNvPr id="3" name="Marcador de contenido 2"/>
          <p:cNvSpPr>
            <a:spLocks noGrp="1"/>
          </p:cNvSpPr>
          <p:nvPr>
            <p:ph idx="1"/>
          </p:nvPr>
        </p:nvSpPr>
        <p:spPr>
          <a:xfrm>
            <a:off x="860322" y="2969886"/>
            <a:ext cx="10471355" cy="3318936"/>
          </a:xfrm>
        </p:spPr>
        <p:txBody>
          <a:bodyPr>
            <a:normAutofit/>
          </a:bodyPr>
          <a:lstStyle/>
          <a:p>
            <a:pPr algn="just"/>
            <a:r>
              <a:rPr lang="es-ES" dirty="0"/>
              <a:t>El enfrentamiento entre Antígona y Creonte sobre el destino de los restos de Polinices plantea a la vez los </a:t>
            </a:r>
            <a:r>
              <a:rPr lang="es-ES" b="1" dirty="0"/>
              <a:t>C</a:t>
            </a:r>
            <a:r>
              <a:rPr lang="es-ES" b="1" dirty="0" smtClean="0"/>
              <a:t>ONFLICTOS ENTRE HOMBRES Y MUJERES</a:t>
            </a:r>
            <a:r>
              <a:rPr lang="es-ES" dirty="0" smtClean="0"/>
              <a:t>, </a:t>
            </a:r>
            <a:r>
              <a:rPr lang="es-ES" b="1" dirty="0" smtClean="0"/>
              <a:t>ENTRE LA VEJEZ Y LA JUVENTUD</a:t>
            </a:r>
            <a:r>
              <a:rPr lang="es-ES" dirty="0" smtClean="0"/>
              <a:t>, </a:t>
            </a:r>
            <a:r>
              <a:rPr lang="es-ES" b="1" dirty="0" smtClean="0"/>
              <a:t>ENTRE LA SOCIEDAD Y EL INDIVIDUO</a:t>
            </a:r>
            <a:r>
              <a:rPr lang="es-ES" dirty="0" smtClean="0"/>
              <a:t>, </a:t>
            </a:r>
            <a:r>
              <a:rPr lang="es-ES" b="1" dirty="0" smtClean="0"/>
              <a:t>ENTRE LOS SERES HUMANOS Y LA DIVINIDAD</a:t>
            </a:r>
            <a:r>
              <a:rPr lang="es-ES" dirty="0" smtClean="0"/>
              <a:t> (</a:t>
            </a:r>
            <a:r>
              <a:rPr lang="es-ES" dirty="0"/>
              <a:t>las leyes de los hombres y las de los dioses), y entre el mundo de los vivos y el de los muertos.​</a:t>
            </a:r>
          </a:p>
          <a:p>
            <a:endParaRPr lang="es-ES" dirty="0"/>
          </a:p>
        </p:txBody>
      </p:sp>
    </p:spTree>
    <p:extLst>
      <p:ext uri="{BB962C8B-B14F-4D97-AF65-F5344CB8AC3E}">
        <p14:creationId xmlns:p14="http://schemas.microsoft.com/office/powerpoint/2010/main" val="1167939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9432" y="638549"/>
            <a:ext cx="10953136" cy="1652367"/>
          </a:xfrm>
          <a:solidFill>
            <a:schemeClr val="bg2"/>
          </a:solidFill>
        </p:spPr>
        <p:txBody>
          <a:bodyPr>
            <a:normAutofit/>
          </a:bodyPr>
          <a:lstStyle/>
          <a:p>
            <a:r>
              <a:rPr lang="es-ES" b="1" dirty="0" smtClean="0"/>
              <a:t>ANTÍGONA Y EL HUMANISMO HEROICO</a:t>
            </a:r>
            <a:endParaRPr lang="es-ES" b="1" dirty="0"/>
          </a:p>
        </p:txBody>
      </p:sp>
      <p:sp>
        <p:nvSpPr>
          <p:cNvPr id="3" name="Marcador de contenido 2"/>
          <p:cNvSpPr>
            <a:spLocks noGrp="1"/>
          </p:cNvSpPr>
          <p:nvPr>
            <p:ph idx="1"/>
          </p:nvPr>
        </p:nvSpPr>
        <p:spPr>
          <a:xfrm>
            <a:off x="958645" y="2527433"/>
            <a:ext cx="10471355" cy="3598063"/>
          </a:xfrm>
        </p:spPr>
        <p:txBody>
          <a:bodyPr>
            <a:normAutofit fontScale="77500" lnSpcReduction="20000"/>
          </a:bodyPr>
          <a:lstStyle/>
          <a:p>
            <a:pPr lvl="0"/>
            <a:r>
              <a:rPr lang="es-ES" sz="2600" dirty="0"/>
              <a:t>Defiende </a:t>
            </a:r>
            <a:r>
              <a:rPr lang="es-ES" sz="2600" b="1" dirty="0" smtClean="0"/>
              <a:t>SUS IDEALES </a:t>
            </a:r>
            <a:r>
              <a:rPr lang="es-ES" sz="2600" dirty="0" smtClean="0"/>
              <a:t>hasta </a:t>
            </a:r>
            <a:r>
              <a:rPr lang="es-ES" sz="2600" dirty="0"/>
              <a:t>las últimas consecuencias.</a:t>
            </a:r>
          </a:p>
          <a:p>
            <a:pPr lvl="0"/>
            <a:r>
              <a:rPr lang="es-ES" sz="2600" dirty="0"/>
              <a:t>Actúa de forma intransigente. </a:t>
            </a:r>
            <a:r>
              <a:rPr lang="es-ES" sz="2600" b="1" dirty="0" smtClean="0"/>
              <a:t>NO CEDE </a:t>
            </a:r>
            <a:r>
              <a:rPr lang="es-ES" sz="2600" dirty="0" smtClean="0"/>
              <a:t>ante </a:t>
            </a:r>
            <a:r>
              <a:rPr lang="es-ES" sz="2600" dirty="0"/>
              <a:t>nada.</a:t>
            </a:r>
          </a:p>
          <a:p>
            <a:pPr lvl="0"/>
            <a:r>
              <a:rPr lang="es-ES" sz="2600" dirty="0"/>
              <a:t>Participa activamente en las decisiones que ha tomado.</a:t>
            </a:r>
          </a:p>
          <a:p>
            <a:pPr lvl="0"/>
            <a:r>
              <a:rPr lang="es-ES" sz="2600" dirty="0"/>
              <a:t>No disfruta del amor.  Éste pasa a un plano secundario.</a:t>
            </a:r>
          </a:p>
          <a:p>
            <a:pPr lvl="0"/>
            <a:r>
              <a:rPr lang="es-ES" sz="2600" dirty="0"/>
              <a:t>Se queda sola, los miembros de su familia no la apoyan.</a:t>
            </a:r>
          </a:p>
          <a:p>
            <a:pPr lvl="0"/>
            <a:r>
              <a:rPr lang="es-ES" sz="2600" dirty="0"/>
              <a:t>Tiene un momento de debilidad antes de su muerte en el que valora su sacrificio y añora el disfrute del amor y el matrimonio como las otras jóvenes.</a:t>
            </a:r>
          </a:p>
          <a:p>
            <a:pPr lvl="0"/>
            <a:r>
              <a:rPr lang="es-ES" sz="2600" dirty="0"/>
              <a:t>Acepta su destino.</a:t>
            </a:r>
          </a:p>
          <a:p>
            <a:pPr lvl="0"/>
            <a:r>
              <a:rPr lang="es-ES" sz="2600" dirty="0"/>
              <a:t>Actúa conforme a la naturaleza de las leyes divinas.  (Rendir culto a los muertos, valoración de la familia.)</a:t>
            </a:r>
          </a:p>
          <a:p>
            <a:endParaRPr lang="es-ES" dirty="0"/>
          </a:p>
        </p:txBody>
      </p:sp>
    </p:spTree>
    <p:extLst>
      <p:ext uri="{BB962C8B-B14F-4D97-AF65-F5344CB8AC3E}">
        <p14:creationId xmlns:p14="http://schemas.microsoft.com/office/powerpoint/2010/main" val="3817421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9432" y="638549"/>
            <a:ext cx="10953136" cy="1101761"/>
          </a:xfrm>
          <a:solidFill>
            <a:schemeClr val="bg2"/>
          </a:solidFill>
        </p:spPr>
        <p:txBody>
          <a:bodyPr>
            <a:normAutofit/>
          </a:bodyPr>
          <a:lstStyle/>
          <a:p>
            <a:r>
              <a:rPr lang="es-ES" b="1" dirty="0" smtClean="0"/>
              <a:t>LA LEY DEL DECORO</a:t>
            </a:r>
            <a:endParaRPr lang="es-ES" b="1" dirty="0"/>
          </a:p>
        </p:txBody>
      </p:sp>
      <p:sp>
        <p:nvSpPr>
          <p:cNvPr id="3" name="Marcador de contenido 2"/>
          <p:cNvSpPr>
            <a:spLocks noGrp="1"/>
          </p:cNvSpPr>
          <p:nvPr>
            <p:ph idx="1"/>
          </p:nvPr>
        </p:nvSpPr>
        <p:spPr>
          <a:xfrm>
            <a:off x="1519084" y="2458606"/>
            <a:ext cx="9153832" cy="3598063"/>
          </a:xfrm>
        </p:spPr>
        <p:txBody>
          <a:bodyPr>
            <a:normAutofit/>
          </a:bodyPr>
          <a:lstStyle/>
          <a:p>
            <a:endParaRPr lang="es-ES" dirty="0" smtClean="0"/>
          </a:p>
          <a:p>
            <a:pPr algn="just"/>
            <a:r>
              <a:rPr lang="es-ES" dirty="0" smtClean="0"/>
              <a:t>Para </a:t>
            </a:r>
            <a:r>
              <a:rPr lang="es-ES" dirty="0"/>
              <a:t>cumplir con esta regla, </a:t>
            </a:r>
            <a:r>
              <a:rPr lang="es-ES" b="1" dirty="0" smtClean="0"/>
              <a:t>NO SE PRESENTAN ACCIONES VIOLENTAS </a:t>
            </a:r>
            <a:r>
              <a:rPr lang="es-ES" dirty="0" smtClean="0"/>
              <a:t>en </a:t>
            </a:r>
            <a:r>
              <a:rPr lang="es-ES" dirty="0"/>
              <a:t>escena.  Todas las acciones de muerte y violencia son contadas por medio de los mensajeros y guardianes que entran y anuncian los eventos trágicos violentos.  </a:t>
            </a:r>
            <a:r>
              <a:rPr lang="es-ES" b="1" dirty="0" smtClean="0"/>
              <a:t>NO HAY ESCENAS APASIONADAS </a:t>
            </a:r>
            <a:r>
              <a:rPr lang="es-ES" dirty="0" smtClean="0"/>
              <a:t>entre </a:t>
            </a:r>
            <a:r>
              <a:rPr lang="es-ES" dirty="0" err="1"/>
              <a:t>Hemón</a:t>
            </a:r>
            <a:r>
              <a:rPr lang="es-ES" dirty="0"/>
              <a:t> y Antígona.</a:t>
            </a:r>
          </a:p>
          <a:p>
            <a:pPr marL="0" indent="0">
              <a:buNone/>
            </a:pPr>
            <a:endParaRPr lang="es-ES" dirty="0"/>
          </a:p>
        </p:txBody>
      </p:sp>
    </p:spTree>
    <p:extLst>
      <p:ext uri="{BB962C8B-B14F-4D97-AF65-F5344CB8AC3E}">
        <p14:creationId xmlns:p14="http://schemas.microsoft.com/office/powerpoint/2010/main" val="2659812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9432" y="638549"/>
            <a:ext cx="10953136" cy="1101761"/>
          </a:xfrm>
          <a:solidFill>
            <a:schemeClr val="bg2"/>
          </a:solidFill>
        </p:spPr>
        <p:txBody>
          <a:bodyPr>
            <a:normAutofit/>
          </a:bodyPr>
          <a:lstStyle/>
          <a:p>
            <a:r>
              <a:rPr lang="es-ES" b="1" dirty="0" smtClean="0"/>
              <a:t>TEMAS SECUNDARIOS</a:t>
            </a:r>
            <a:endParaRPr lang="es-ES" b="1" dirty="0"/>
          </a:p>
        </p:txBody>
      </p:sp>
      <p:sp>
        <p:nvSpPr>
          <p:cNvPr id="3" name="Marcador de contenido 2"/>
          <p:cNvSpPr>
            <a:spLocks noGrp="1"/>
          </p:cNvSpPr>
          <p:nvPr>
            <p:ph idx="1"/>
          </p:nvPr>
        </p:nvSpPr>
        <p:spPr>
          <a:xfrm>
            <a:off x="1607574" y="1740309"/>
            <a:ext cx="9153832" cy="4306529"/>
          </a:xfrm>
        </p:spPr>
        <p:txBody>
          <a:bodyPr>
            <a:normAutofit fontScale="62500" lnSpcReduction="20000"/>
          </a:bodyPr>
          <a:lstStyle/>
          <a:p>
            <a:endParaRPr lang="es-ES" dirty="0" smtClean="0"/>
          </a:p>
          <a:p>
            <a:pPr marL="0" indent="0">
              <a:buNone/>
            </a:pPr>
            <a:r>
              <a:rPr lang="es-ES" dirty="0"/>
              <a:t> </a:t>
            </a:r>
          </a:p>
          <a:p>
            <a:pPr lvl="0"/>
            <a:endParaRPr lang="es-ES" sz="3400" dirty="0" smtClean="0"/>
          </a:p>
          <a:p>
            <a:pPr lvl="0"/>
            <a:r>
              <a:rPr lang="es-ES" sz="3400" b="1" dirty="0" smtClean="0"/>
              <a:t>LA MUERTE</a:t>
            </a:r>
          </a:p>
          <a:p>
            <a:pPr lvl="0"/>
            <a:r>
              <a:rPr lang="es-ES" sz="3400" b="1" dirty="0" smtClean="0"/>
              <a:t>LA GUERRA FRATRICIDA (GUERRA ENTRE HERMANOS)</a:t>
            </a:r>
          </a:p>
          <a:p>
            <a:pPr lvl="0"/>
            <a:r>
              <a:rPr lang="es-ES" sz="3400" b="1" dirty="0" smtClean="0"/>
              <a:t>ORGULLO Y SOBERBIA VS PRUDENCIA</a:t>
            </a:r>
          </a:p>
          <a:p>
            <a:pPr lvl="0"/>
            <a:r>
              <a:rPr lang="es-ES" sz="3400" b="1" dirty="0" smtClean="0"/>
              <a:t>LA FAMILIA</a:t>
            </a:r>
          </a:p>
          <a:p>
            <a:pPr lvl="0"/>
            <a:r>
              <a:rPr lang="es-ES" sz="3400" b="1" dirty="0" smtClean="0"/>
              <a:t>EL AMOR FILIAL</a:t>
            </a:r>
          </a:p>
          <a:p>
            <a:pPr lvl="0"/>
            <a:r>
              <a:rPr lang="es-ES" sz="3400" b="1" dirty="0" smtClean="0"/>
              <a:t>SABIDURÍA DE LOS ANCIANOS</a:t>
            </a:r>
          </a:p>
          <a:p>
            <a:pPr lvl="0"/>
            <a:r>
              <a:rPr lang="es-ES" sz="3400" b="1" dirty="0" smtClean="0"/>
              <a:t>FIDELIDAD A LA FAMILIA Y AL ESTADO.</a:t>
            </a:r>
          </a:p>
          <a:p>
            <a:pPr lvl="0"/>
            <a:r>
              <a:rPr lang="es-ES" sz="3400" b="1" dirty="0" smtClean="0"/>
              <a:t>HONOR Y DESHONRA</a:t>
            </a:r>
          </a:p>
          <a:p>
            <a:pPr marL="0" indent="0">
              <a:buNone/>
            </a:pPr>
            <a:endParaRPr lang="es-ES" dirty="0"/>
          </a:p>
        </p:txBody>
      </p:sp>
    </p:spTree>
    <p:extLst>
      <p:ext uri="{BB962C8B-B14F-4D97-AF65-F5344CB8AC3E}">
        <p14:creationId xmlns:p14="http://schemas.microsoft.com/office/powerpoint/2010/main" val="9551343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79</TotalTime>
  <Words>1136</Words>
  <Application>Microsoft Office PowerPoint</Application>
  <PresentationFormat>Panorámica</PresentationFormat>
  <Paragraphs>44</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Book Antiqua</vt:lpstr>
      <vt:lpstr>Garamond</vt:lpstr>
      <vt:lpstr>Tahoma</vt:lpstr>
      <vt:lpstr>Times New Roman</vt:lpstr>
      <vt:lpstr>Orgánico</vt:lpstr>
      <vt:lpstr>ANTÍGONA  SÓFOCLES</vt:lpstr>
      <vt:lpstr>ARGUMENTO DE LA OBRA</vt:lpstr>
      <vt:lpstr>ARGUMENTO DE LA OBRA</vt:lpstr>
      <vt:lpstr>ARGUMENTO DE LA OBRA</vt:lpstr>
      <vt:lpstr>TEMAS: LA LEY NATURAL FRENTE A LA LEY SOCIAL. EL DEBER DEL ESTADO. LOS LAZOS FAMILIARES</vt:lpstr>
      <vt:lpstr>TEMAS: LA LEY NATURAL FRENTE A LA LEY SOCIAL. EL DEBER DEL ESTADO. LOS LAZOS FAMILIARES</vt:lpstr>
      <vt:lpstr>ANTÍGONA Y EL HUMANISMO HEROICO</vt:lpstr>
      <vt:lpstr>LA LEY DEL DECORO</vt:lpstr>
      <vt:lpstr>TEMAS SECUNDARIOS</vt:lpstr>
      <vt:lpstr>Antígonas: La travesía de un mito universal por la historia de Occidente. George Steiner</vt:lpstr>
      <vt:lpstr>ÁNTÍGONA. HÖLDERLING</vt:lpstr>
      <vt:lpstr>ÁNTÍGONE. BERTOLT BRETCH</vt:lpstr>
      <vt:lpstr>LA TUMBA DE ANTÍGONA. MARÍA ZAMBRANO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ANTÍGONA  SÓFOCLES</dc:title>
  <dc:creator>Eufrasio Gomez Gonzalez</dc:creator>
  <cp:lastModifiedBy>Eufrasio Gomez Gonzalez</cp:lastModifiedBy>
  <cp:revision>8</cp:revision>
  <dcterms:created xsi:type="dcterms:W3CDTF">2018-11-26T17:47:07Z</dcterms:created>
  <dcterms:modified xsi:type="dcterms:W3CDTF">2018-11-26T19:06:11Z</dcterms:modified>
</cp:coreProperties>
</file>